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5" r:id="rId16"/>
    <p:sldId id="269" r:id="rId17"/>
    <p:sldId id="270" r:id="rId18"/>
    <p:sldId id="271" r:id="rId19"/>
    <p:sldId id="272" r:id="rId20"/>
    <p:sldId id="273" r:id="rId21"/>
    <p:sldId id="276" r:id="rId22"/>
    <p:sldId id="277" r:id="rId23"/>
    <p:sldId id="278" r:id="rId24"/>
    <p:sldId id="279" r:id="rId25"/>
    <p:sldId id="280" r:id="rId26"/>
    <p:sldId id="281" r:id="rId27"/>
    <p:sldId id="283" r:id="rId28"/>
    <p:sldId id="282" r:id="rId2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İkizkenar Üçgen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Başlık 7"/>
          <p:cNvSpPr>
            <a:spLocks noGrp="1"/>
          </p:cNvSpPr>
          <p:nvPr>
            <p:ph type="ctrTitle"/>
          </p:nvPr>
        </p:nvSpPr>
        <p:spPr>
          <a:xfrm>
            <a:off x="540544" y="776288"/>
            <a:ext cx="8062912" cy="1470025"/>
          </a:xfrm>
        </p:spPr>
        <p:txBody>
          <a:bodyPr anchor="b"/>
          <a:lstStyle>
            <a:lvl1pPr algn="r">
              <a:defRPr sz="4400"/>
            </a:lvl1pPr>
          </a:lstStyle>
          <a:p>
            <a:r>
              <a:rPr lang="tr-TR" smtClean="0"/>
              <a:t>Asıl başlık stili için tıklatın</a:t>
            </a:r>
            <a:endParaRPr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Veri Yer Tutucusu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28E6ECD7-48A0-473B-B62C-1959377A38DB}" type="datetimeFigureOut">
              <a:rPr lang="tr-TR"/>
              <a:pPr>
                <a:defRPr/>
              </a:pPr>
              <a:t>26.09.2013</a:t>
            </a:fld>
            <a:endParaRPr lang="tr-TR"/>
          </a:p>
        </p:txBody>
      </p:sp>
      <p:sp>
        <p:nvSpPr>
          <p:cNvPr id="6" name="Altbilgi Yer Tutucusu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tr-TR"/>
          </a:p>
        </p:txBody>
      </p:sp>
      <p:sp>
        <p:nvSpPr>
          <p:cNvPr id="7" name="Slayt Numarası Yer Tutucusu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C85055D6-7BD8-4989-B860-7C5AF60B1C71}"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fld id="{F3DF442F-2DBC-40DA-9861-4572D7A08C43}"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1DEC5424-72F2-4842-A545-299A1D3BD69B}"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fld id="{D4116C0B-0C99-4C8A-993C-421F1C0A8E7D}" type="datetimeFigureOut">
              <a:rPr lang="tr-TR"/>
              <a:pPr>
                <a:defRPr/>
              </a:pPr>
              <a:t>26.09.2013</a:t>
            </a:fld>
            <a:endParaRPr lang="tr-TR"/>
          </a:p>
        </p:txBody>
      </p:sp>
      <p:sp>
        <p:nvSpPr>
          <p:cNvPr id="5" name="Altbilgi Yer Tutucusu 2"/>
          <p:cNvSpPr>
            <a:spLocks noGrp="1"/>
          </p:cNvSpPr>
          <p:nvPr>
            <p:ph type="ftr" sz="quarter" idx="11"/>
          </p:nvPr>
        </p:nvSpPr>
        <p:spPr/>
        <p:txBody>
          <a:bodyPr/>
          <a:lstStyle>
            <a:lvl1pPr>
              <a:defRPr/>
            </a:lvl1pPr>
          </a:lstStyle>
          <a:p>
            <a:pPr>
              <a:defRPr/>
            </a:pPr>
            <a:endParaRPr lang="tr-TR"/>
          </a:p>
        </p:txBody>
      </p:sp>
      <p:sp>
        <p:nvSpPr>
          <p:cNvPr id="6" name="Slayt Numarası Yer Tutucusu 22"/>
          <p:cNvSpPr>
            <a:spLocks noGrp="1"/>
          </p:cNvSpPr>
          <p:nvPr>
            <p:ph type="sldNum" sz="quarter" idx="12"/>
          </p:nvPr>
        </p:nvSpPr>
        <p:spPr/>
        <p:txBody>
          <a:bodyPr/>
          <a:lstStyle>
            <a:lvl1pPr>
              <a:defRPr/>
            </a:lvl1pPr>
          </a:lstStyle>
          <a:p>
            <a:pPr>
              <a:defRPr/>
            </a:pPr>
            <a:fld id="{83D1F3B9-9384-4440-926B-8134BF455BA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lang="tr-TR" smtClean="0"/>
              <a:t>Asıl başlık stili için tıklatın</a:t>
            </a:r>
            <a:endParaRPr lang="en-US"/>
          </a:p>
        </p:txBody>
      </p:sp>
      <p:sp>
        <p:nvSpPr>
          <p:cNvPr id="3" name="İçerik Yer Tutucusu 2"/>
          <p:cNvSpPr>
            <a:spLocks noGrp="1"/>
          </p:cNvSpPr>
          <p:nvPr>
            <p:ph idx="1"/>
          </p:nvPr>
        </p:nvSpPr>
        <p:spPr>
          <a:xfrm>
            <a:off x="457200" y="1882808"/>
            <a:ext cx="8229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a:xfrm>
            <a:off x="4791075" y="6480175"/>
            <a:ext cx="2133600" cy="301625"/>
          </a:xfrm>
        </p:spPr>
        <p:txBody>
          <a:bodyPr/>
          <a:lstStyle>
            <a:lvl1pPr>
              <a:defRPr/>
            </a:lvl1pPr>
          </a:lstStyle>
          <a:p>
            <a:pPr>
              <a:defRPr/>
            </a:pPr>
            <a:fld id="{35E121F3-FC42-41E7-95CB-C4EF1ED93E34}" type="datetimeFigureOut">
              <a:rPr lang="tr-TR"/>
              <a:pPr>
                <a:defRPr/>
              </a:pPr>
              <a:t>26.09.2013</a:t>
            </a:fld>
            <a:endParaRPr lang="tr-TR"/>
          </a:p>
        </p:txBody>
      </p:sp>
      <p:sp>
        <p:nvSpPr>
          <p:cNvPr id="5" name="Altbilgi Yer Tutucusu 4"/>
          <p:cNvSpPr>
            <a:spLocks noGrp="1"/>
          </p:cNvSpPr>
          <p:nvPr>
            <p:ph type="ftr" sz="quarter" idx="11"/>
          </p:nvPr>
        </p:nvSpPr>
        <p:spPr>
          <a:xfrm>
            <a:off x="457200" y="6481763"/>
            <a:ext cx="4259263" cy="300037"/>
          </a:xfrm>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D355BE7-6F11-407A-B8FE-8024B46A732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4" name="Dik Üçgen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kizkenar Üçgen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Düz Bağlayıcı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Düz Bağlayıcı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lstStyle>
            <a:lvl1pPr marL="0" algn="l">
              <a:buNone/>
              <a:defRPr sz="3600" b="1" cap="none" baseline="0"/>
            </a:lvl1pPr>
          </a:lstStyle>
          <a:p>
            <a:r>
              <a:rPr lang="tr-TR" smtClean="0"/>
              <a:t>Asıl başlık stili için tıklatın</a:t>
            </a:r>
            <a:endParaRPr lang="en-US"/>
          </a:p>
        </p:txBody>
      </p:sp>
      <p:sp>
        <p:nvSpPr>
          <p:cNvPr id="3" name="Metin Yer Tutucusu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Veri Yer Tutucusu 3"/>
          <p:cNvSpPr>
            <a:spLocks noGrp="1"/>
          </p:cNvSpPr>
          <p:nvPr>
            <p:ph type="dt" sz="half" idx="10"/>
          </p:nvPr>
        </p:nvSpPr>
        <p:spPr>
          <a:xfrm>
            <a:off x="6956425" y="6477000"/>
            <a:ext cx="2133600" cy="304800"/>
          </a:xfrm>
        </p:spPr>
        <p:txBody>
          <a:bodyPr/>
          <a:lstStyle>
            <a:lvl1pPr>
              <a:defRPr/>
            </a:lvl1pPr>
          </a:lstStyle>
          <a:p>
            <a:pPr>
              <a:defRPr/>
            </a:pPr>
            <a:fld id="{FDD3722F-7174-49EA-B4C7-A20A94962A40}" type="datetimeFigureOut">
              <a:rPr lang="tr-TR"/>
              <a:pPr>
                <a:defRPr/>
              </a:pPr>
              <a:t>26.09.2013</a:t>
            </a:fld>
            <a:endParaRPr lang="tr-TR"/>
          </a:p>
        </p:txBody>
      </p:sp>
      <p:sp>
        <p:nvSpPr>
          <p:cNvPr id="9" name="Altbilgi Yer Tutucusu 4"/>
          <p:cNvSpPr>
            <a:spLocks noGrp="1"/>
          </p:cNvSpPr>
          <p:nvPr>
            <p:ph type="ftr" sz="quarter" idx="11"/>
          </p:nvPr>
        </p:nvSpPr>
        <p:spPr>
          <a:xfrm>
            <a:off x="2619375" y="6481763"/>
            <a:ext cx="4260850" cy="300037"/>
          </a:xfrm>
        </p:spPr>
        <p:txBody>
          <a:bodyPr/>
          <a:lstStyle>
            <a:lvl1pPr>
              <a:defRPr/>
            </a:lvl1pPr>
          </a:lstStyle>
          <a:p>
            <a:pPr>
              <a:defRPr/>
            </a:pPr>
            <a:endParaRPr lang="tr-TR"/>
          </a:p>
        </p:txBody>
      </p:sp>
      <p:sp>
        <p:nvSpPr>
          <p:cNvPr id="10" name="Slayt Numarası Yer Tutucusu 5"/>
          <p:cNvSpPr>
            <a:spLocks noGrp="1"/>
          </p:cNvSpPr>
          <p:nvPr>
            <p:ph type="sldNum" sz="quarter" idx="12"/>
          </p:nvPr>
        </p:nvSpPr>
        <p:spPr>
          <a:xfrm>
            <a:off x="8450263" y="809625"/>
            <a:ext cx="503237" cy="300038"/>
          </a:xfrm>
        </p:spPr>
        <p:txBody>
          <a:bodyPr/>
          <a:lstStyle>
            <a:lvl1pPr>
              <a:defRPr/>
            </a:lvl1pPr>
          </a:lstStyle>
          <a:p>
            <a:pPr>
              <a:defRPr/>
            </a:pPr>
            <a:fld id="{4DE4E194-49A5-46F7-817E-07C26D3FF0C9}"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lang="tr-TR" smtClean="0"/>
              <a:t>Asıl başlık stili için tıklatın</a:t>
            </a:r>
            <a:endParaRPr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lstStyle>
          <a:p>
            <a:pPr>
              <a:defRPr/>
            </a:pPr>
            <a:fld id="{3F0CC42A-8F8F-4788-9905-EF74AAA130C0}" type="datetimeFigureOut">
              <a:rPr lang="tr-TR"/>
              <a:pPr>
                <a:defRPr/>
              </a:pPr>
              <a:t>26.09.2013</a:t>
            </a:fld>
            <a:endParaRPr lang="tr-TR"/>
          </a:p>
        </p:txBody>
      </p:sp>
      <p:sp>
        <p:nvSpPr>
          <p:cNvPr id="6" name="Altbilgi Yer Tutucusu 5"/>
          <p:cNvSpPr>
            <a:spLocks noGrp="1"/>
          </p:cNvSpPr>
          <p:nvPr>
            <p:ph type="ftr" sz="quarter" idx="11"/>
          </p:nvPr>
        </p:nvSpPr>
        <p:spPr/>
        <p:txBody>
          <a:bodyPr/>
          <a:lstStyle>
            <a:lvl1pPr>
              <a:defRPr/>
            </a:lvl1pPr>
          </a:lstStyle>
          <a:p>
            <a:pPr>
              <a:defRPr/>
            </a:pPr>
            <a:endParaRPr lang="tr-TR"/>
          </a:p>
        </p:txBody>
      </p:sp>
      <p:sp>
        <p:nvSpPr>
          <p:cNvPr id="7" name="Slayt Numarası Yer Tutucusu 6"/>
          <p:cNvSpPr>
            <a:spLocks noGrp="1"/>
          </p:cNvSpPr>
          <p:nvPr>
            <p:ph type="sldNum" sz="quarter" idx="12"/>
          </p:nvPr>
        </p:nvSpPr>
        <p:spPr/>
        <p:txBody>
          <a:bodyPr/>
          <a:lstStyle>
            <a:lvl1pPr>
              <a:defRPr/>
            </a:lvl1pPr>
          </a:lstStyle>
          <a:p>
            <a:pPr>
              <a:defRPr/>
            </a:pPr>
            <a:fld id="{D204D089-3A76-4725-8B71-65E3581109D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tr-TR" smtClean="0"/>
              <a:t>Asıl başlık stili için tıklatın</a:t>
            </a:r>
            <a:endParaRPr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a:xfrm>
            <a:off x="4791075" y="6481763"/>
            <a:ext cx="2130425" cy="301625"/>
          </a:xfrm>
        </p:spPr>
        <p:txBody>
          <a:bodyPr/>
          <a:lstStyle>
            <a:lvl1pPr>
              <a:defRPr/>
            </a:lvl1pPr>
          </a:lstStyle>
          <a:p>
            <a:pPr>
              <a:defRPr/>
            </a:pPr>
            <a:fld id="{27B904E1-93E5-45D6-BB0D-387E06EA5E8D}" type="datetimeFigureOut">
              <a:rPr lang="tr-TR"/>
              <a:pPr>
                <a:defRPr/>
              </a:pPr>
              <a:t>26.09.2013</a:t>
            </a:fld>
            <a:endParaRPr lang="tr-TR"/>
          </a:p>
        </p:txBody>
      </p:sp>
      <p:sp>
        <p:nvSpPr>
          <p:cNvPr id="8" name="Altbilgi Yer Tutucusu 7"/>
          <p:cNvSpPr>
            <a:spLocks noGrp="1"/>
          </p:cNvSpPr>
          <p:nvPr>
            <p:ph type="ftr" sz="quarter" idx="11"/>
          </p:nvPr>
        </p:nvSpPr>
        <p:spPr>
          <a:xfrm>
            <a:off x="457200" y="6481763"/>
            <a:ext cx="4260850" cy="301625"/>
          </a:xfrm>
        </p:spPr>
        <p:txBody>
          <a:bodyPr/>
          <a:lstStyle>
            <a:lvl1pPr>
              <a:defRPr/>
            </a:lvl1pPr>
          </a:lstStyle>
          <a:p>
            <a:pPr>
              <a:defRPr/>
            </a:pPr>
            <a:endParaRPr lang="tr-TR"/>
          </a:p>
        </p:txBody>
      </p:sp>
      <p:sp>
        <p:nvSpPr>
          <p:cNvPr id="9" name="Slayt Numarası Yer Tutucusu 8"/>
          <p:cNvSpPr>
            <a:spLocks noGrp="1"/>
          </p:cNvSpPr>
          <p:nvPr>
            <p:ph type="sldNum" sz="quarter" idx="12"/>
          </p:nvPr>
        </p:nvSpPr>
        <p:spPr>
          <a:xfrm>
            <a:off x="7589838" y="6483350"/>
            <a:ext cx="503237" cy="301625"/>
          </a:xfrm>
        </p:spPr>
        <p:txBody>
          <a:bodyPr/>
          <a:lstStyle>
            <a:lvl1pPr algn="ctr">
              <a:defRPr smtClean="0"/>
            </a:lvl1pPr>
          </a:lstStyle>
          <a:p>
            <a:pPr>
              <a:defRPr/>
            </a:pPr>
            <a:fld id="{C741A967-7744-4588-8CA6-7A022B8FDDF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fld id="{E71E3094-45A6-426F-87E9-2FA940B0841B}" type="datetimeFigureOut">
              <a:rPr lang="tr-TR"/>
              <a:pPr>
                <a:defRPr/>
              </a:pPr>
              <a:t>26.09.2013</a:t>
            </a:fld>
            <a:endParaRPr lang="tr-TR"/>
          </a:p>
        </p:txBody>
      </p:sp>
      <p:sp>
        <p:nvSpPr>
          <p:cNvPr id="4" name="Altbilgi Yer Tutucusu 2"/>
          <p:cNvSpPr>
            <a:spLocks noGrp="1"/>
          </p:cNvSpPr>
          <p:nvPr>
            <p:ph type="ftr" sz="quarter" idx="11"/>
          </p:nvPr>
        </p:nvSpPr>
        <p:spPr/>
        <p:txBody>
          <a:bodyPr/>
          <a:lstStyle>
            <a:lvl1pPr>
              <a:defRPr/>
            </a:lvl1pPr>
          </a:lstStyle>
          <a:p>
            <a:pPr>
              <a:defRPr/>
            </a:pPr>
            <a:endParaRPr lang="tr-TR"/>
          </a:p>
        </p:txBody>
      </p:sp>
      <p:sp>
        <p:nvSpPr>
          <p:cNvPr id="5" name="Slayt Numarası Yer Tutucusu 22"/>
          <p:cNvSpPr>
            <a:spLocks noGrp="1"/>
          </p:cNvSpPr>
          <p:nvPr>
            <p:ph type="sldNum" sz="quarter" idx="12"/>
          </p:nvPr>
        </p:nvSpPr>
        <p:spPr/>
        <p:txBody>
          <a:bodyPr/>
          <a:lstStyle>
            <a:lvl1pPr>
              <a:defRPr/>
            </a:lvl1pPr>
          </a:lstStyle>
          <a:p>
            <a:pPr>
              <a:defRPr/>
            </a:pPr>
            <a:fld id="{903E4D6C-A780-4241-9A1A-0F073518FF8A}"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fld id="{F97B7BCF-F6F2-45E1-85EC-D4003F60436F}" type="datetimeFigureOut">
              <a:rPr lang="tr-TR"/>
              <a:pPr>
                <a:defRPr/>
              </a:pPr>
              <a:t>26.09.2013</a:t>
            </a:fld>
            <a:endParaRPr lang="tr-TR"/>
          </a:p>
        </p:txBody>
      </p:sp>
      <p:sp>
        <p:nvSpPr>
          <p:cNvPr id="3" name="Altbilgi Yer Tutucusu 2"/>
          <p:cNvSpPr>
            <a:spLocks noGrp="1"/>
          </p:cNvSpPr>
          <p:nvPr>
            <p:ph type="ftr" sz="quarter" idx="11"/>
          </p:nvPr>
        </p:nvSpPr>
        <p:spPr/>
        <p:txBody>
          <a:bodyPr/>
          <a:lstStyle>
            <a:lvl1pPr>
              <a:defRPr/>
            </a:lvl1pPr>
          </a:lstStyle>
          <a:p>
            <a:pPr>
              <a:defRPr/>
            </a:pPr>
            <a:endParaRPr lang="tr-TR"/>
          </a:p>
        </p:txBody>
      </p:sp>
      <p:sp>
        <p:nvSpPr>
          <p:cNvPr id="4" name="Slayt Numarası Yer Tutucusu 22"/>
          <p:cNvSpPr>
            <a:spLocks noGrp="1"/>
          </p:cNvSpPr>
          <p:nvPr>
            <p:ph type="sldNum" sz="quarter" idx="12"/>
          </p:nvPr>
        </p:nvSpPr>
        <p:spPr/>
        <p:txBody>
          <a:bodyPr/>
          <a:lstStyle>
            <a:lvl1pPr>
              <a:defRPr/>
            </a:lvl1pPr>
          </a:lstStyle>
          <a:p>
            <a:pPr>
              <a:defRPr/>
            </a:pPr>
            <a:fld id="{BA925EBC-01AD-4B6F-AC22-49C95E93D783}"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tr-TR" smtClean="0"/>
              <a:t>Asıl başlık stili için tıklatın</a:t>
            </a:r>
            <a:endParaRPr lang="en-US"/>
          </a:p>
        </p:txBody>
      </p:sp>
      <p:sp>
        <p:nvSpPr>
          <p:cNvPr id="3" name="Metin Yer Tutucusu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a:xfrm>
            <a:off x="6278563" y="6556375"/>
            <a:ext cx="2133600" cy="301625"/>
          </a:xfrm>
        </p:spPr>
        <p:txBody>
          <a:bodyPr/>
          <a:lstStyle>
            <a:lvl1pPr>
              <a:defRPr sz="900" smtClean="0"/>
            </a:lvl1pPr>
          </a:lstStyle>
          <a:p>
            <a:pPr>
              <a:defRPr/>
            </a:pPr>
            <a:fld id="{2B38E75E-76C4-406D-B8AA-E4FB775B39F2}" type="datetimeFigureOut">
              <a:rPr lang="tr-TR"/>
              <a:pPr>
                <a:defRPr/>
              </a:pPr>
              <a:t>26.09.2013</a:t>
            </a:fld>
            <a:endParaRPr lang="tr-TR"/>
          </a:p>
        </p:txBody>
      </p:sp>
      <p:sp>
        <p:nvSpPr>
          <p:cNvPr id="6" name="Altbilgi Yer Tutucusu 5"/>
          <p:cNvSpPr>
            <a:spLocks noGrp="1"/>
          </p:cNvSpPr>
          <p:nvPr>
            <p:ph type="ftr" sz="quarter" idx="11"/>
          </p:nvPr>
        </p:nvSpPr>
        <p:spPr>
          <a:xfrm>
            <a:off x="1135063" y="6556375"/>
            <a:ext cx="5143500" cy="301625"/>
          </a:xfrm>
        </p:spPr>
        <p:txBody>
          <a:bodyPr/>
          <a:lstStyle>
            <a:lvl1pPr>
              <a:defRPr sz="900"/>
            </a:lvl1pPr>
          </a:lstStyle>
          <a:p>
            <a:pPr>
              <a:defRPr/>
            </a:pPr>
            <a:endParaRPr lang="tr-TR"/>
          </a:p>
        </p:txBody>
      </p:sp>
      <p:sp>
        <p:nvSpPr>
          <p:cNvPr id="7" name="Slayt Numarası Yer Tutucusu 6"/>
          <p:cNvSpPr>
            <a:spLocks noGrp="1"/>
          </p:cNvSpPr>
          <p:nvPr>
            <p:ph type="sldNum" sz="quarter" idx="12"/>
          </p:nvPr>
        </p:nvSpPr>
        <p:spPr>
          <a:xfrm>
            <a:off x="8410575" y="6556375"/>
            <a:ext cx="503238" cy="301625"/>
          </a:xfrm>
        </p:spPr>
        <p:txBody>
          <a:bodyPr/>
          <a:lstStyle>
            <a:lvl1pPr>
              <a:defRPr sz="900" smtClean="0"/>
            </a:lvl1pPr>
          </a:lstStyle>
          <a:p>
            <a:pPr>
              <a:defRPr/>
            </a:pPr>
            <a:fld id="{DF4F39DA-C62D-49B4-94E4-3C34F6223DA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tr-TR" smtClean="0"/>
              <a:t>Asıl başlık stili için tıklatın</a:t>
            </a:r>
            <a:endParaRPr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Veri Yer Tutucusu 4"/>
          <p:cNvSpPr>
            <a:spLocks noGrp="1"/>
          </p:cNvSpPr>
          <p:nvPr>
            <p:ph type="dt" sz="half" idx="10"/>
          </p:nvPr>
        </p:nvSpPr>
        <p:spPr>
          <a:xfrm>
            <a:off x="6108700" y="6556375"/>
            <a:ext cx="2101850" cy="301625"/>
          </a:xfrm>
        </p:spPr>
        <p:txBody>
          <a:bodyPr/>
          <a:lstStyle>
            <a:lvl1pPr>
              <a:defRPr sz="900" smtClean="0"/>
            </a:lvl1pPr>
          </a:lstStyle>
          <a:p>
            <a:pPr>
              <a:defRPr/>
            </a:pPr>
            <a:fld id="{72A95EFC-79F1-41A9-9932-75C995E00680}" type="datetimeFigureOut">
              <a:rPr lang="tr-TR"/>
              <a:pPr>
                <a:defRPr/>
              </a:pPr>
              <a:t>26.09.2013</a:t>
            </a:fld>
            <a:endParaRPr lang="tr-TR"/>
          </a:p>
        </p:txBody>
      </p:sp>
      <p:sp>
        <p:nvSpPr>
          <p:cNvPr id="6" name="Altbilgi Yer Tutucusu 5"/>
          <p:cNvSpPr>
            <a:spLocks noGrp="1"/>
          </p:cNvSpPr>
          <p:nvPr>
            <p:ph type="ftr" sz="quarter" idx="11"/>
          </p:nvPr>
        </p:nvSpPr>
        <p:spPr>
          <a:xfrm>
            <a:off x="1169988" y="6557963"/>
            <a:ext cx="4948237" cy="301625"/>
          </a:xfrm>
        </p:spPr>
        <p:txBody>
          <a:bodyPr/>
          <a:lstStyle>
            <a:lvl1pPr>
              <a:defRPr sz="900"/>
            </a:lvl1pPr>
          </a:lstStyle>
          <a:p>
            <a:pPr>
              <a:defRPr/>
            </a:pPr>
            <a:endParaRPr lang="tr-TR"/>
          </a:p>
        </p:txBody>
      </p:sp>
      <p:sp>
        <p:nvSpPr>
          <p:cNvPr id="7" name="Slayt Numarası Yer Tutucusu 6"/>
          <p:cNvSpPr>
            <a:spLocks noGrp="1"/>
          </p:cNvSpPr>
          <p:nvPr>
            <p:ph type="sldNum" sz="quarter" idx="12"/>
          </p:nvPr>
        </p:nvSpPr>
        <p:spPr>
          <a:xfrm>
            <a:off x="8216900" y="6556375"/>
            <a:ext cx="366713" cy="301625"/>
          </a:xfrm>
        </p:spPr>
        <p:txBody>
          <a:bodyPr/>
          <a:lstStyle>
            <a:lvl1pPr algn="ctr">
              <a:defRPr sz="900" smtClean="0"/>
            </a:lvl1pPr>
          </a:lstStyle>
          <a:p>
            <a:pPr>
              <a:defRPr/>
            </a:pPr>
            <a:fld id="{2A897D99-3E54-48FA-92E0-FF345C027B79}"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Düz Bağlayıcı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8288"/>
            <a:ext cx="8229600" cy="1398587"/>
          </a:xfrm>
          <a:prstGeom prst="rect">
            <a:avLst/>
          </a:prstGeom>
        </p:spPr>
        <p:txBody>
          <a:bodyPr vert="horz" anchor="ctr">
            <a:normAutofit/>
          </a:bodyPr>
          <a:lstStyle/>
          <a:p>
            <a:r>
              <a:rPr lang="tr-TR" smtClean="0"/>
              <a:t>Asıl başlık stili için tıklatın</a:t>
            </a:r>
            <a:endParaRPr lang="en-US"/>
          </a:p>
        </p:txBody>
      </p:sp>
      <p:sp>
        <p:nvSpPr>
          <p:cNvPr id="1030" name="Metin Yer Tutucusu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4" name="Veri Yer Tutucusu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F0611EBD-76CD-4AF3-BDAB-5331DE7D69C5}" type="datetimeFigureOut">
              <a:rPr lang="tr-TR"/>
              <a:pPr>
                <a:defRPr/>
              </a:pPr>
              <a:t>26.09.2013</a:t>
            </a:fld>
            <a:endParaRPr lang="tr-TR"/>
          </a:p>
        </p:txBody>
      </p:sp>
      <p:sp>
        <p:nvSpPr>
          <p:cNvPr id="3" name="Altbilgi Yer Tutucusu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tr-TR"/>
          </a:p>
        </p:txBody>
      </p:sp>
      <p:sp>
        <p:nvSpPr>
          <p:cNvPr id="23" name="Slayt Numarası Yer Tutucusu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D3818877-AE68-4E76-9858-3D5A24FE0F74}"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marL="484632" fontAlgn="auto">
              <a:spcAft>
                <a:spcPts val="0"/>
              </a:spcAft>
              <a:defRPr/>
            </a:pPr>
            <a:r>
              <a:rPr lang="tr-TR" dirty="0">
                <a:solidFill>
                  <a:schemeClr val="accent1">
                    <a:tint val="83000"/>
                    <a:satMod val="150000"/>
                  </a:schemeClr>
                </a:solidFill>
              </a:rPr>
              <a:t>İZMİR YÜKSEK TEKNOLOJİ ENSTİTÜSÜ</a:t>
            </a:r>
          </a:p>
        </p:txBody>
      </p:sp>
      <p:sp>
        <p:nvSpPr>
          <p:cNvPr id="3" name="Alt Başlık 2"/>
          <p:cNvSpPr>
            <a:spLocks noGrp="1"/>
          </p:cNvSpPr>
          <p:nvPr>
            <p:ph type="subTitle" idx="1"/>
          </p:nvPr>
        </p:nvSpPr>
        <p:spPr/>
        <p:txBody>
          <a:bodyPr>
            <a:normAutofit/>
          </a:bodyPr>
          <a:lstStyle/>
          <a:p>
            <a:pPr fontAlgn="auto">
              <a:spcAft>
                <a:spcPts val="0"/>
              </a:spcAft>
              <a:buFont typeface="Wingdings 2"/>
              <a:buNone/>
              <a:defRPr/>
            </a:pPr>
            <a:r>
              <a:rPr lang="tr-TR" dirty="0"/>
              <a:t>PSİKOLOJİK DANIŞMANLIK ve REHBERLİK HİZMETLERİ</a:t>
            </a:r>
          </a:p>
          <a:p>
            <a:pPr fontAlgn="auto">
              <a:spcAft>
                <a:spcPts val="0"/>
              </a:spcAft>
              <a:buFont typeface="Wingdings 2"/>
              <a:buNone/>
              <a:defRPr/>
            </a:pP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Kişilerarası iletişim ve çatışma</a:t>
            </a:r>
            <a:endParaRPr lang="tr-TR" dirty="0">
              <a:solidFill>
                <a:schemeClr val="accent1">
                  <a:tint val="83000"/>
                  <a:satMod val="150000"/>
                </a:schemeClr>
              </a:solidFill>
            </a:endParaRPr>
          </a:p>
        </p:txBody>
      </p:sp>
      <p:sp>
        <p:nvSpPr>
          <p:cNvPr id="22530" name="İçerik Yer Tutucusu 2"/>
          <p:cNvSpPr>
            <a:spLocks noGrp="1"/>
          </p:cNvSpPr>
          <p:nvPr>
            <p:ph idx="1"/>
          </p:nvPr>
        </p:nvSpPr>
        <p:spPr>
          <a:xfrm>
            <a:off x="457200" y="1882775"/>
            <a:ext cx="8229600" cy="4572000"/>
          </a:xfrm>
        </p:spPr>
        <p:txBody>
          <a:bodyPr/>
          <a:lstStyle/>
          <a:p>
            <a:r>
              <a:rPr lang="tr-TR" smtClean="0"/>
              <a:t>Kaynağını ve hedefini insanların oluşturduğu iletişimlere «kişilerarası iletişim» denir. Karşılıklı iletişimde bulunan kişiler, bilgi/sembol üreterek, bunları birbirlerine aktararak ve yorumlayarak iletişimi sürdürürler (Dökmen, 2002)</a:t>
            </a:r>
          </a:p>
        </p:txBody>
      </p:sp>
      <p:pic>
        <p:nvPicPr>
          <p:cNvPr id="22531" name="Picture 2"/>
          <p:cNvPicPr>
            <a:picLocks noChangeAspect="1" noChangeArrowheads="1"/>
          </p:cNvPicPr>
          <p:nvPr/>
        </p:nvPicPr>
        <p:blipFill>
          <a:blip r:embed="rId2"/>
          <a:srcRect/>
          <a:stretch>
            <a:fillRect/>
          </a:stretch>
        </p:blipFill>
        <p:spPr bwMode="auto">
          <a:xfrm>
            <a:off x="6588125" y="4652963"/>
            <a:ext cx="2276475" cy="2009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Kişilerarası </a:t>
            </a:r>
            <a:r>
              <a:rPr lang="tr-TR" dirty="0" smtClean="0">
                <a:solidFill>
                  <a:schemeClr val="accent1">
                    <a:tint val="83000"/>
                    <a:satMod val="150000"/>
                  </a:schemeClr>
                </a:solidFill>
              </a:rPr>
              <a:t>iletişim ve </a:t>
            </a:r>
            <a:r>
              <a:rPr lang="tr-TR" dirty="0">
                <a:solidFill>
                  <a:schemeClr val="accent1">
                    <a:tint val="83000"/>
                    <a:satMod val="150000"/>
                  </a:schemeClr>
                </a:solidFill>
              </a:rPr>
              <a:t>çatışma</a:t>
            </a: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err="1" smtClean="0"/>
              <a:t>Tubbs</a:t>
            </a:r>
            <a:r>
              <a:rPr lang="tr-TR" dirty="0" smtClean="0"/>
              <a:t> ve Moss (1974), kişilerarası iletişim için şu ölçütleri sıralamışlardır:</a:t>
            </a:r>
          </a:p>
          <a:p>
            <a:pPr marL="514350" indent="-514350" fontAlgn="auto">
              <a:spcAft>
                <a:spcPts val="0"/>
              </a:spcAft>
              <a:buFont typeface="+mj-lt"/>
              <a:buAutoNum type="arabicPeriod"/>
              <a:defRPr/>
            </a:pPr>
            <a:r>
              <a:rPr lang="tr-TR" dirty="0" smtClean="0"/>
              <a:t>Kişilerarası iletişime katılanlar belli bir yakınlık içinde ve yüz yüze olmalıdır</a:t>
            </a:r>
          </a:p>
          <a:p>
            <a:pPr marL="514350" indent="-514350" fontAlgn="auto">
              <a:spcAft>
                <a:spcPts val="0"/>
              </a:spcAft>
              <a:buFont typeface="+mj-lt"/>
              <a:buAutoNum type="arabicPeriod"/>
              <a:defRPr/>
            </a:pPr>
            <a:r>
              <a:rPr lang="tr-TR" dirty="0" smtClean="0"/>
              <a:t>Katılımcılar arasında karşılıklı mesaj alışverişi olmalıdır</a:t>
            </a:r>
          </a:p>
          <a:p>
            <a:pPr marL="514350" indent="-514350" fontAlgn="auto">
              <a:spcAft>
                <a:spcPts val="0"/>
              </a:spcAft>
              <a:buFont typeface="+mj-lt"/>
              <a:buAutoNum type="arabicPeriod"/>
              <a:defRPr/>
            </a:pPr>
            <a:r>
              <a:rPr lang="tr-TR" dirty="0" smtClean="0"/>
              <a:t>Kişilerarasındaki mesajlar sözlü ve sözsüz nitelikte olmalıdır</a:t>
            </a:r>
          </a:p>
          <a:p>
            <a:pPr marL="514350" indent="-514350" fontAlgn="auto">
              <a:spcAft>
                <a:spcPts val="0"/>
              </a:spcAft>
              <a:buFont typeface="+mj-lt"/>
              <a:buAutoNum type="arabicPeriod"/>
              <a:defRPr/>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Kişilerarası </a:t>
            </a:r>
            <a:r>
              <a:rPr lang="tr-TR" dirty="0" smtClean="0">
                <a:solidFill>
                  <a:schemeClr val="accent1">
                    <a:tint val="83000"/>
                    <a:satMod val="150000"/>
                  </a:schemeClr>
                </a:solidFill>
              </a:rPr>
              <a:t>iletişim ve </a:t>
            </a:r>
            <a:r>
              <a:rPr lang="tr-TR" dirty="0">
                <a:solidFill>
                  <a:schemeClr val="accent1">
                    <a:tint val="83000"/>
                    <a:satMod val="150000"/>
                  </a:schemeClr>
                </a:solidFill>
              </a:rPr>
              <a:t>çatışma </a:t>
            </a:r>
          </a:p>
        </p:txBody>
      </p:sp>
      <p:sp>
        <p:nvSpPr>
          <p:cNvPr id="24578" name="İçerik Yer Tutucusu 2"/>
          <p:cNvSpPr>
            <a:spLocks noGrp="1"/>
          </p:cNvSpPr>
          <p:nvPr>
            <p:ph idx="1"/>
          </p:nvPr>
        </p:nvSpPr>
        <p:spPr>
          <a:xfrm>
            <a:off x="457200" y="1882775"/>
            <a:ext cx="8229600" cy="4572000"/>
          </a:xfrm>
        </p:spPr>
        <p:txBody>
          <a:bodyPr/>
          <a:lstStyle/>
          <a:p>
            <a:r>
              <a:rPr lang="tr-TR" smtClean="0"/>
              <a:t>Günümüzde kişilerarası iletişim Tubbs ve Moss’un tanımından biraz farklılaşarak telefonla veya diğer teknolojik araçlar sayesinde yüz yüze olmadan da yapılabilmektedir</a:t>
            </a:r>
          </a:p>
        </p:txBody>
      </p:sp>
      <p:pic>
        <p:nvPicPr>
          <p:cNvPr id="24579" name="Picture 2"/>
          <p:cNvPicPr>
            <a:picLocks noChangeAspect="1" noChangeArrowheads="1"/>
          </p:cNvPicPr>
          <p:nvPr/>
        </p:nvPicPr>
        <p:blipFill>
          <a:blip r:embed="rId2"/>
          <a:srcRect/>
          <a:stretch>
            <a:fillRect/>
          </a:stretch>
        </p:blipFill>
        <p:spPr bwMode="auto">
          <a:xfrm>
            <a:off x="395288" y="4292600"/>
            <a:ext cx="1857375" cy="1266825"/>
          </a:xfrm>
          <a:prstGeom prst="rect">
            <a:avLst/>
          </a:prstGeom>
          <a:noFill/>
          <a:ln w="9525">
            <a:noFill/>
            <a:miter lim="800000"/>
            <a:headEnd/>
            <a:tailEnd/>
          </a:ln>
        </p:spPr>
      </p:pic>
      <p:pic>
        <p:nvPicPr>
          <p:cNvPr id="24580" name="Picture 3"/>
          <p:cNvPicPr>
            <a:picLocks noChangeAspect="1" noChangeArrowheads="1"/>
          </p:cNvPicPr>
          <p:nvPr/>
        </p:nvPicPr>
        <p:blipFill>
          <a:blip r:embed="rId3"/>
          <a:srcRect/>
          <a:stretch>
            <a:fillRect/>
          </a:stretch>
        </p:blipFill>
        <p:spPr bwMode="auto">
          <a:xfrm>
            <a:off x="6443663" y="3789363"/>
            <a:ext cx="1800225" cy="254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Kişilerarası iletişim ve çatışma</a:t>
            </a:r>
          </a:p>
        </p:txBody>
      </p:sp>
      <p:sp>
        <p:nvSpPr>
          <p:cNvPr id="3" name="İçerik Yer Tutucusu 2"/>
          <p:cNvSpPr>
            <a:spLocks noGrp="1"/>
          </p:cNvSpPr>
          <p:nvPr>
            <p:ph idx="1"/>
          </p:nvPr>
        </p:nvSpPr>
        <p:spPr>
          <a:xfrm>
            <a:off x="457200" y="1882775"/>
            <a:ext cx="8229600" cy="4572000"/>
          </a:xfrm>
        </p:spPr>
        <p:txBody>
          <a:bodyPr>
            <a:normAutofit fontScale="92500"/>
          </a:bodyPr>
          <a:lstStyle/>
          <a:p>
            <a:pPr marL="448056" indent="-384048" fontAlgn="auto">
              <a:spcAft>
                <a:spcPts val="0"/>
              </a:spcAft>
              <a:buFont typeface="Wingdings 2"/>
              <a:buChar char=""/>
              <a:defRPr/>
            </a:pPr>
            <a:r>
              <a:rPr lang="tr-TR" dirty="0"/>
              <a:t>Kişilerarası iletişimde, karşımızdaki kişinin söylediğini öncelikle kendi bilişsel şemalarımızdan geçirip, anlamlandırırız. Ardından yine kendi değerlendirmelerimize göre bir tepki veririz. Bu durumda önemli olan </a:t>
            </a:r>
            <a:r>
              <a:rPr lang="tr-TR" dirty="0" smtClean="0"/>
              <a:t>süreç, algılarımızdır</a:t>
            </a:r>
          </a:p>
          <a:p>
            <a:pPr marL="448056" indent="-384048" fontAlgn="auto">
              <a:spcAft>
                <a:spcPts val="0"/>
              </a:spcAft>
              <a:buFont typeface="Wingdings 2"/>
              <a:buChar char=""/>
              <a:defRPr/>
            </a:pPr>
            <a:r>
              <a:rPr lang="tr-TR" dirty="0" smtClean="0"/>
              <a:t>Algı, kişinin geçmiş yaşantısından, beklentilerinden, anlık duygu ve düşüncelerinden etkilenen kişiye özgü bir süreçtir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Kişilerarası iletişim ve çatışma</a:t>
            </a: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Kişilerarası çatışmaya neden olan noktalar:</a:t>
            </a:r>
          </a:p>
          <a:p>
            <a:pPr marL="514350" indent="-514350" fontAlgn="auto">
              <a:spcAft>
                <a:spcPts val="0"/>
              </a:spcAft>
              <a:buFont typeface="+mj-lt"/>
              <a:buAutoNum type="arabicPeriod"/>
              <a:defRPr/>
            </a:pPr>
            <a:r>
              <a:rPr lang="tr-TR" dirty="0" smtClean="0"/>
              <a:t>Eleştiri ve yargılama («sen» sözcüğü ile başlayan ifadeler)</a:t>
            </a:r>
          </a:p>
          <a:p>
            <a:pPr marL="514350" indent="-514350" fontAlgn="auto">
              <a:spcAft>
                <a:spcPts val="0"/>
              </a:spcAft>
              <a:buFont typeface="+mj-lt"/>
              <a:buAutoNum type="arabicPeriod"/>
              <a:defRPr/>
            </a:pPr>
            <a:r>
              <a:rPr lang="tr-TR" dirty="0" smtClean="0"/>
              <a:t>Neden sözcüğünün kullanımı</a:t>
            </a:r>
          </a:p>
          <a:p>
            <a:pPr marL="514350" indent="-514350" fontAlgn="auto">
              <a:spcAft>
                <a:spcPts val="0"/>
              </a:spcAft>
              <a:buFont typeface="+mj-lt"/>
              <a:buAutoNum type="arabicPeriod"/>
              <a:defRPr/>
            </a:pPr>
            <a:r>
              <a:rPr lang="tr-TR" dirty="0" smtClean="0"/>
              <a:t>Alaycı </a:t>
            </a:r>
            <a:r>
              <a:rPr lang="tr-TR" dirty="0"/>
              <a:t>yüz ifadesi</a:t>
            </a:r>
            <a:r>
              <a:rPr lang="tr-TR" dirty="0" smtClean="0"/>
              <a:t>, iğneleyici </a:t>
            </a:r>
            <a:r>
              <a:rPr lang="tr-TR" dirty="0"/>
              <a:t>ses tonu, sert el kol hareketleri gibi </a:t>
            </a:r>
            <a:r>
              <a:rPr lang="tr-TR" dirty="0" smtClean="0"/>
              <a:t>sözel </a:t>
            </a:r>
            <a:r>
              <a:rPr lang="tr-TR" dirty="0"/>
              <a:t>olmayan ifadeler </a:t>
            </a:r>
            <a:endParaRPr lang="tr-TR" dirty="0" smtClean="0"/>
          </a:p>
          <a:p>
            <a:pPr marL="514350" indent="-514350" fontAlgn="auto">
              <a:spcAft>
                <a:spcPts val="0"/>
              </a:spcAft>
              <a:buFont typeface="+mj-lt"/>
              <a:buAutoNum type="arabicPeriod"/>
              <a:defRPr/>
            </a:pPr>
            <a:r>
              <a:rPr lang="tr-TR" dirty="0" smtClean="0"/>
              <a:t>Yönlendirme ve değerlendirilme</a:t>
            </a:r>
            <a:endParaRPr lang="tr-TR" dirty="0"/>
          </a:p>
          <a:p>
            <a:pPr marL="514350" indent="-514350" fontAlgn="auto">
              <a:spcAft>
                <a:spcPts val="0"/>
              </a:spcAft>
              <a:buFont typeface="+mj-lt"/>
              <a:buAutoNum type="arabicPeriod"/>
              <a:defRPr/>
            </a:pPr>
            <a:endParaRPr lang="tr-TR" dirty="0" smtClean="0"/>
          </a:p>
          <a:p>
            <a:pPr marL="514350" indent="-514350" fontAlgn="auto">
              <a:spcAft>
                <a:spcPts val="0"/>
              </a:spcAft>
              <a:buFont typeface="+mj-lt"/>
              <a:buAutoNum type="arabicPeriod"/>
              <a:defRPr/>
            </a:pPr>
            <a:endParaRPr lang="tr-TR" dirty="0" smtClean="0"/>
          </a:p>
          <a:p>
            <a:pPr marL="514350" indent="-514350" fontAlgn="auto">
              <a:spcAft>
                <a:spcPts val="0"/>
              </a:spcAft>
              <a:buFont typeface="+mj-lt"/>
              <a:buAutoNum type="arabicPeriod"/>
              <a:defRPr/>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Kişilerarası iletişim ve çatışma</a:t>
            </a:r>
          </a:p>
        </p:txBody>
      </p:sp>
      <p:sp>
        <p:nvSpPr>
          <p:cNvPr id="3" name="İçerik Yer Tutucusu 2"/>
          <p:cNvSpPr>
            <a:spLocks noGrp="1"/>
          </p:cNvSpPr>
          <p:nvPr>
            <p:ph idx="1"/>
          </p:nvPr>
        </p:nvSpPr>
        <p:spPr>
          <a:xfrm>
            <a:off x="457200" y="1882775"/>
            <a:ext cx="8229600" cy="4572000"/>
          </a:xfrm>
        </p:spPr>
        <p:txBody>
          <a:bodyPr>
            <a:normAutofit/>
          </a:bodyPr>
          <a:lstStyle/>
          <a:p>
            <a:pPr marL="0" indent="0" fontAlgn="auto">
              <a:spcAft>
                <a:spcPts val="0"/>
              </a:spcAft>
              <a:buFont typeface="Wingdings 2"/>
              <a:buNone/>
              <a:defRPr/>
            </a:pPr>
            <a:r>
              <a:rPr lang="tr-TR" dirty="0" smtClean="0"/>
              <a:t>5.  Karşıdaki kişinin dikkate alınmaması</a:t>
            </a:r>
          </a:p>
          <a:p>
            <a:pPr marL="514350" indent="-514350" fontAlgn="auto">
              <a:spcAft>
                <a:spcPts val="0"/>
              </a:spcAft>
              <a:buFont typeface="Wingdings 2"/>
              <a:buAutoNum type="arabicPeriod" startAt="6"/>
              <a:defRPr/>
            </a:pPr>
            <a:r>
              <a:rPr lang="tr-TR" dirty="0" smtClean="0"/>
              <a:t>Mesajı veren kişinin üstünlüğünü kanıtlamaya</a:t>
            </a:r>
          </a:p>
          <a:p>
            <a:pPr marL="0" indent="0" fontAlgn="auto">
              <a:spcAft>
                <a:spcPts val="0"/>
              </a:spcAft>
              <a:buFont typeface="Wingdings 2"/>
              <a:buNone/>
              <a:defRPr/>
            </a:pPr>
            <a:r>
              <a:rPr lang="tr-TR" dirty="0"/>
              <a:t> </a:t>
            </a:r>
            <a:r>
              <a:rPr lang="tr-TR" dirty="0" smtClean="0"/>
              <a:t>     çalışması </a:t>
            </a:r>
          </a:p>
          <a:p>
            <a:pPr marL="0" indent="0" fontAlgn="auto">
              <a:spcAft>
                <a:spcPts val="0"/>
              </a:spcAft>
              <a:buFont typeface="Wingdings 2"/>
              <a:buNone/>
              <a:defRPr/>
            </a:pPr>
            <a:r>
              <a:rPr lang="tr-TR" dirty="0" smtClean="0"/>
              <a:t>7.  Tutum ve söylemde diretme</a:t>
            </a:r>
          </a:p>
          <a:p>
            <a:pPr marL="0" indent="0" fontAlgn="auto">
              <a:spcAft>
                <a:spcPts val="0"/>
              </a:spcAft>
              <a:buFont typeface="Wingdings 2"/>
              <a:buNone/>
              <a:defRPr/>
            </a:pPr>
            <a:r>
              <a:rPr lang="tr-TR" dirty="0"/>
              <a:t> </a:t>
            </a:r>
            <a:r>
              <a:rPr lang="tr-TR" dirty="0" smtClean="0"/>
              <a:t>    olarak sıralanabilir.</a:t>
            </a:r>
          </a:p>
          <a:p>
            <a:pPr marL="448056" indent="-384048" fontAlgn="auto">
              <a:spcAft>
                <a:spcPts val="0"/>
              </a:spcAft>
              <a:buFont typeface="Wingdings 2"/>
              <a:buChar char=""/>
              <a:defRPr/>
            </a:pPr>
            <a:r>
              <a:rPr lang="tr-TR" dirty="0" smtClean="0"/>
              <a:t>Sağlıklı iletişim için «ben» dili kullanımı ve empati çok önemlidir.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250"/>
            <a:ext cx="8435975" cy="6265863"/>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fontAlgn="auto">
              <a:spcAft>
                <a:spcPts val="0"/>
              </a:spcAft>
              <a:buFont typeface="Wingdings 2"/>
              <a:buNone/>
              <a:defRPr/>
            </a:pPr>
            <a:r>
              <a:rPr lang="tr-TR" dirty="0" smtClean="0"/>
              <a:t>                        Kişilerarası İletişim</a:t>
            </a:r>
          </a:p>
          <a:p>
            <a:pPr marL="0" indent="0" algn="ctr" fontAlgn="auto">
              <a:spcAft>
                <a:spcPts val="0"/>
              </a:spcAft>
              <a:buFont typeface="Wingdings 2"/>
              <a:buNone/>
              <a:defRPr/>
            </a:pPr>
            <a:endParaRPr lang="tr-TR" dirty="0" smtClean="0"/>
          </a:p>
          <a:p>
            <a:pPr marL="0" indent="0" algn="ctr" fontAlgn="auto">
              <a:spcAft>
                <a:spcPts val="0"/>
              </a:spcAft>
              <a:buFont typeface="Wingdings 2"/>
              <a:buNone/>
              <a:defRPr/>
            </a:pPr>
            <a:endParaRPr lang="tr-TR" dirty="0"/>
          </a:p>
          <a:p>
            <a:pPr marL="0" indent="0" fontAlgn="auto">
              <a:spcAft>
                <a:spcPts val="0"/>
              </a:spcAft>
              <a:buFont typeface="Wingdings 2"/>
              <a:buNone/>
              <a:defRPr/>
            </a:pPr>
            <a:r>
              <a:rPr lang="tr-TR" dirty="0" smtClean="0"/>
              <a:t>              Sözlü                                         Sözsüz</a:t>
            </a:r>
          </a:p>
          <a:p>
            <a:pPr marL="0" indent="0" fontAlgn="auto">
              <a:spcAft>
                <a:spcPts val="0"/>
              </a:spcAft>
              <a:buFont typeface="Wingdings 2"/>
              <a:buNone/>
              <a:defRPr/>
            </a:pPr>
            <a:r>
              <a:rPr lang="tr-TR" dirty="0"/>
              <a:t> </a:t>
            </a:r>
            <a:r>
              <a:rPr lang="tr-TR" dirty="0" smtClean="0"/>
              <a:t>                                                                     </a:t>
            </a:r>
          </a:p>
          <a:p>
            <a:pPr marL="0" indent="0" fontAlgn="auto">
              <a:spcAft>
                <a:spcPts val="0"/>
              </a:spcAft>
              <a:buFont typeface="Wingdings 2"/>
              <a:buNone/>
              <a:defRPr/>
            </a:pPr>
            <a:r>
              <a:rPr lang="tr-TR" dirty="0" smtClean="0"/>
              <a:t>                                               </a:t>
            </a:r>
          </a:p>
          <a:p>
            <a:pPr marL="0" indent="0" fontAlgn="auto">
              <a:spcAft>
                <a:spcPts val="0"/>
              </a:spcAft>
              <a:buFont typeface="Wingdings 2"/>
              <a:buNone/>
              <a:defRPr/>
            </a:pPr>
            <a:r>
              <a:rPr lang="tr-TR" dirty="0"/>
              <a:t> </a:t>
            </a:r>
            <a:r>
              <a:rPr lang="tr-TR" dirty="0" smtClean="0"/>
              <a:t>                                          Yüz ve              Araçlar</a:t>
            </a:r>
          </a:p>
          <a:p>
            <a:pPr marL="0" indent="0" fontAlgn="auto">
              <a:spcAft>
                <a:spcPts val="0"/>
              </a:spcAft>
              <a:buFont typeface="Wingdings 2"/>
              <a:buNone/>
              <a:defRPr/>
            </a:pPr>
            <a:r>
              <a:rPr lang="tr-TR" dirty="0"/>
              <a:t>   </a:t>
            </a:r>
            <a:r>
              <a:rPr lang="tr-TR" dirty="0" smtClean="0"/>
              <a:t> Dil                Dil ötesi     Beden</a:t>
            </a:r>
          </a:p>
          <a:p>
            <a:pPr marL="0" indent="0" fontAlgn="auto">
              <a:spcAft>
                <a:spcPts val="0"/>
              </a:spcAft>
              <a:buFont typeface="Wingdings 2"/>
              <a:buNone/>
              <a:defRPr/>
            </a:pPr>
            <a:r>
              <a:rPr lang="tr-TR" dirty="0"/>
              <a:t> </a:t>
            </a:r>
            <a:r>
              <a:rPr lang="tr-TR" dirty="0" smtClean="0"/>
              <a:t>                                            Bedensel      Mekan </a:t>
            </a:r>
          </a:p>
          <a:p>
            <a:pPr marL="0" indent="0" fontAlgn="auto">
              <a:spcAft>
                <a:spcPts val="0"/>
              </a:spcAft>
              <a:buFont typeface="Wingdings 2"/>
              <a:buNone/>
              <a:defRPr/>
            </a:pPr>
            <a:r>
              <a:rPr lang="tr-TR" dirty="0"/>
              <a:t> </a:t>
            </a:r>
            <a:r>
              <a:rPr lang="tr-TR" dirty="0" smtClean="0"/>
              <a:t>                                                 temas     kullanımı</a:t>
            </a:r>
          </a:p>
          <a:p>
            <a:pPr marL="0" indent="0" algn="ctr" fontAlgn="auto">
              <a:spcAft>
                <a:spcPts val="0"/>
              </a:spcAft>
              <a:buFont typeface="Wingdings 2"/>
              <a:buNone/>
              <a:defRPr/>
            </a:pPr>
            <a:r>
              <a:rPr lang="tr-TR" dirty="0" smtClean="0"/>
              <a:t>Kişilerarası iletişim sınıflaması</a:t>
            </a:r>
          </a:p>
        </p:txBody>
      </p:sp>
      <p:cxnSp>
        <p:nvCxnSpPr>
          <p:cNvPr id="5" name="Düz Ok Bağlayıcısı 4"/>
          <p:cNvCxnSpPr/>
          <p:nvPr/>
        </p:nvCxnSpPr>
        <p:spPr>
          <a:xfrm>
            <a:off x="4572000" y="1052513"/>
            <a:ext cx="1655763"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flipH="1">
            <a:off x="3132138" y="1052513"/>
            <a:ext cx="1439862"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flipH="1">
            <a:off x="1258888" y="2852738"/>
            <a:ext cx="936625"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2195513" y="2852738"/>
            <a:ext cx="936625" cy="720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7019925" y="2852738"/>
            <a:ext cx="1081088"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flipH="1">
            <a:off x="5940425" y="2852738"/>
            <a:ext cx="1079500"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flipH="1">
            <a:off x="6227763" y="2852738"/>
            <a:ext cx="792162" cy="166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7019925" y="2852738"/>
            <a:ext cx="157163" cy="1763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Dikdörtgen 32"/>
          <p:cNvSpPr/>
          <p:nvPr/>
        </p:nvSpPr>
        <p:spPr>
          <a:xfrm>
            <a:off x="1619250" y="1844675"/>
            <a:ext cx="1368425" cy="8715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5" name="Dikdörtgen 34"/>
          <p:cNvSpPr/>
          <p:nvPr/>
        </p:nvSpPr>
        <p:spPr>
          <a:xfrm>
            <a:off x="6661150" y="1924050"/>
            <a:ext cx="1331913" cy="7921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8" name="Dikdörtgen 37"/>
          <p:cNvSpPr/>
          <p:nvPr/>
        </p:nvSpPr>
        <p:spPr>
          <a:xfrm>
            <a:off x="755650" y="3933825"/>
            <a:ext cx="971550" cy="9350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39" name="Dikdörtgen 38"/>
          <p:cNvSpPr/>
          <p:nvPr/>
        </p:nvSpPr>
        <p:spPr>
          <a:xfrm>
            <a:off x="2700338" y="3933825"/>
            <a:ext cx="1584325" cy="9350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0" name="Dikdörtgen 39"/>
          <p:cNvSpPr/>
          <p:nvPr/>
        </p:nvSpPr>
        <p:spPr>
          <a:xfrm>
            <a:off x="4716463" y="3435350"/>
            <a:ext cx="1223962" cy="1081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3" name="Dikdörtgen 42"/>
          <p:cNvSpPr/>
          <p:nvPr/>
        </p:nvSpPr>
        <p:spPr>
          <a:xfrm>
            <a:off x="7272338" y="3429000"/>
            <a:ext cx="1403350"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49" name="Dikdörtgen 48"/>
          <p:cNvSpPr/>
          <p:nvPr/>
        </p:nvSpPr>
        <p:spPr>
          <a:xfrm>
            <a:off x="7002463" y="4616450"/>
            <a:ext cx="1673225" cy="973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0" name="Dikdörtgen 49"/>
          <p:cNvSpPr/>
          <p:nvPr/>
        </p:nvSpPr>
        <p:spPr>
          <a:xfrm>
            <a:off x="4932363" y="4616450"/>
            <a:ext cx="1800225" cy="973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Sözlü iletişim</a:t>
            </a:r>
            <a:endParaRPr lang="tr-TR" dirty="0">
              <a:solidFill>
                <a:schemeClr val="accent1">
                  <a:tint val="83000"/>
                  <a:satMod val="150000"/>
                </a:schemeClr>
              </a:solidFill>
            </a:endParaRPr>
          </a:p>
        </p:txBody>
      </p:sp>
      <p:sp>
        <p:nvSpPr>
          <p:cNvPr id="29698" name="İçerik Yer Tutucusu 2"/>
          <p:cNvSpPr>
            <a:spLocks noGrp="1"/>
          </p:cNvSpPr>
          <p:nvPr>
            <p:ph idx="1"/>
          </p:nvPr>
        </p:nvSpPr>
        <p:spPr>
          <a:xfrm>
            <a:off x="457200" y="1882775"/>
            <a:ext cx="8229600" cy="4572000"/>
          </a:xfrm>
        </p:spPr>
        <p:txBody>
          <a:bodyPr/>
          <a:lstStyle/>
          <a:p>
            <a:r>
              <a:rPr lang="tr-TR" smtClean="0"/>
              <a:t>Sözlü iletişim dil ve dil ötesi olarak ikiye ayrılmaktadır</a:t>
            </a:r>
          </a:p>
          <a:p>
            <a:r>
              <a:rPr lang="tr-TR" smtClean="0"/>
              <a:t>Dil ötesi iletişimden kastedilen ses tonu, sesin hızı, şiddeti, vurgular, duraklamalar olarak sıralanabilir</a:t>
            </a:r>
          </a:p>
          <a:p>
            <a:r>
              <a:rPr lang="tr-TR" smtClean="0"/>
              <a:t>Özetle dille iletişimde kişinin ne söylediği, dil ötesi iletişimde ise nasıl söylediği önemlidir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Sözsüz iletişim</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a:t>Bu iletişim biçimi beden dili olarak da bilinir. Beden dili, bedenin verdiği gözle görülebilen sözsüz mesajlardır. Araştırmalar iletişimde beden dilinin, ses tonu (% 38 ) ve sözcüklere (% 7) göre % 55 oranla önde olduğunu göstermektedir  </a:t>
            </a:r>
            <a:r>
              <a:rPr lang="tr-TR" dirty="0" smtClean="0"/>
              <a:t>(</a:t>
            </a:r>
            <a:r>
              <a:rPr lang="tr-TR" dirty="0" err="1" smtClean="0"/>
              <a:t>Cangil</a:t>
            </a:r>
            <a:r>
              <a:rPr lang="tr-TR" dirty="0" smtClean="0"/>
              <a:t>, 2004)</a:t>
            </a:r>
          </a:p>
          <a:p>
            <a:pPr marL="0" indent="0" fontAlgn="auto">
              <a:spcAft>
                <a:spcPts val="0"/>
              </a:spcAft>
              <a:buFont typeface="Wingdings 2"/>
              <a:buNone/>
              <a:defRPr/>
            </a:pPr>
            <a:endParaRPr lang="tr-TR" dirty="0" smtClean="0"/>
          </a:p>
          <a:p>
            <a:pPr marL="448056" indent="-384048" fontAlgn="auto">
              <a:spcAft>
                <a:spcPts val="0"/>
              </a:spcAft>
              <a:buFont typeface="Wingdings 2"/>
              <a:buChar char=""/>
              <a:defRPr/>
            </a:pPr>
            <a:endParaRPr lang="tr-TR" dirty="0"/>
          </a:p>
          <a:p>
            <a:pPr marL="448056" indent="-384048" fontAlgn="auto">
              <a:spcAft>
                <a:spcPts val="0"/>
              </a:spcAft>
              <a:buFont typeface="Wingdings 2"/>
              <a:buChar char=""/>
              <a:defRPr/>
            </a:pPr>
            <a:endParaRPr lang="tr-TR" dirty="0" smtClean="0"/>
          </a:p>
        </p:txBody>
      </p:sp>
      <p:pic>
        <p:nvPicPr>
          <p:cNvPr id="30723" name="Picture 2"/>
          <p:cNvPicPr>
            <a:picLocks noChangeAspect="1" noChangeArrowheads="1"/>
          </p:cNvPicPr>
          <p:nvPr/>
        </p:nvPicPr>
        <p:blipFill>
          <a:blip r:embed="rId2"/>
          <a:srcRect/>
          <a:stretch>
            <a:fillRect/>
          </a:stretch>
        </p:blipFill>
        <p:spPr bwMode="auto">
          <a:xfrm>
            <a:off x="5508625" y="4868863"/>
            <a:ext cx="2286000" cy="13906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Sözsüz iletişim</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a:bodyPr>
          <a:lstStyle/>
          <a:p>
            <a:pPr marL="0" indent="0" fontAlgn="auto">
              <a:spcAft>
                <a:spcPts val="0"/>
              </a:spcAft>
              <a:buFont typeface="Wingdings 2"/>
              <a:buNone/>
              <a:defRPr/>
            </a:pPr>
            <a:r>
              <a:rPr lang="tr-TR" dirty="0" smtClean="0"/>
              <a:t>Sözsüz </a:t>
            </a:r>
            <a:r>
              <a:rPr lang="tr-TR" dirty="0"/>
              <a:t>iletişimin özellikleri aşağıdaki gibi sıralanabilir:</a:t>
            </a:r>
          </a:p>
          <a:p>
            <a:pPr marL="448056" indent="-384048" fontAlgn="auto">
              <a:spcAft>
                <a:spcPts val="0"/>
              </a:spcAft>
              <a:buFont typeface="Wingdings 2"/>
              <a:buChar char=""/>
              <a:defRPr/>
            </a:pPr>
            <a:r>
              <a:rPr lang="tr-TR" dirty="0"/>
              <a:t>Sözsüz iletişim duyguları belirtir</a:t>
            </a:r>
          </a:p>
          <a:p>
            <a:pPr marL="448056" indent="-384048" fontAlgn="auto">
              <a:spcAft>
                <a:spcPts val="0"/>
              </a:spcAft>
              <a:buFont typeface="Wingdings 2"/>
              <a:buChar char=""/>
              <a:defRPr/>
            </a:pPr>
            <a:r>
              <a:rPr lang="tr-TR" dirty="0"/>
              <a:t>Sözsüz iletişim etkilidir</a:t>
            </a:r>
          </a:p>
          <a:p>
            <a:pPr marL="448056" indent="-384048" fontAlgn="auto">
              <a:spcAft>
                <a:spcPts val="0"/>
              </a:spcAft>
              <a:buFont typeface="Wingdings 2"/>
              <a:buChar char=""/>
              <a:defRPr/>
            </a:pPr>
            <a:r>
              <a:rPr lang="tr-TR" dirty="0"/>
              <a:t>Sözsüz iletişim çok </a:t>
            </a:r>
            <a:r>
              <a:rPr lang="tr-TR" dirty="0" smtClean="0"/>
              <a:t>anlamlıdır</a:t>
            </a:r>
            <a:endParaRPr lang="tr-TR" dirty="0"/>
          </a:p>
          <a:p>
            <a:pPr marL="448056" indent="-384048" fontAlgn="auto">
              <a:spcAft>
                <a:spcPts val="0"/>
              </a:spcAft>
              <a:buFont typeface="Wingdings 2"/>
              <a:buChar char=""/>
              <a:defRPr/>
            </a:pPr>
            <a:r>
              <a:rPr lang="tr-TR" dirty="0"/>
              <a:t>Sözsüz iletişim </a:t>
            </a:r>
            <a:r>
              <a:rPr lang="tr-TR" dirty="0" smtClean="0"/>
              <a:t>belirsizdir (</a:t>
            </a:r>
            <a:r>
              <a:rPr lang="tr-TR" dirty="0" err="1" smtClean="0"/>
              <a:t>Cangil</a:t>
            </a:r>
            <a:r>
              <a:rPr lang="tr-TR" dirty="0" smtClean="0"/>
              <a:t>, 2004)</a:t>
            </a:r>
            <a:endParaRPr lang="tr-TR" dirty="0"/>
          </a:p>
          <a:p>
            <a:pPr marL="448056" indent="-384048" fontAlgn="auto">
              <a:spcAft>
                <a:spcPts val="0"/>
              </a:spcAft>
              <a:buFont typeface="Wingdings 2"/>
              <a:buChar char=""/>
              <a:defRPr/>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484784"/>
            <a:ext cx="7772400" cy="1470025"/>
          </a:xfrm>
        </p:spPr>
        <p:txBody>
          <a:bodyPr/>
          <a:lstStyle/>
          <a:p>
            <a:pPr marL="484632" fontAlgn="auto">
              <a:spcAft>
                <a:spcPts val="0"/>
              </a:spcAft>
              <a:defRPr/>
            </a:pPr>
            <a:r>
              <a:rPr lang="tr-TR" sz="5400" dirty="0" smtClean="0">
                <a:solidFill>
                  <a:schemeClr val="accent1">
                    <a:tint val="83000"/>
                    <a:satMod val="150000"/>
                  </a:schemeClr>
                </a:solidFill>
              </a:rPr>
              <a:t>İLETİŞİM</a:t>
            </a:r>
            <a:endParaRPr lang="tr-TR" sz="5400" dirty="0">
              <a:solidFill>
                <a:schemeClr val="accent1">
                  <a:tint val="83000"/>
                  <a:satMod val="150000"/>
                </a:schemeClr>
              </a:solidFill>
            </a:endParaRPr>
          </a:p>
        </p:txBody>
      </p:sp>
      <p:pic>
        <p:nvPicPr>
          <p:cNvPr id="14338" name="Picture 2"/>
          <p:cNvPicPr>
            <a:picLocks noChangeAspect="1" noChangeArrowheads="1"/>
          </p:cNvPicPr>
          <p:nvPr/>
        </p:nvPicPr>
        <p:blipFill>
          <a:blip r:embed="rId2"/>
          <a:srcRect/>
          <a:stretch>
            <a:fillRect/>
          </a:stretch>
        </p:blipFill>
        <p:spPr bwMode="auto">
          <a:xfrm>
            <a:off x="1476375" y="3460750"/>
            <a:ext cx="2857500" cy="2857500"/>
          </a:xfrm>
          <a:prstGeom prst="rect">
            <a:avLst/>
          </a:prstGeom>
          <a:noFill/>
          <a:ln w="9525">
            <a:noFill/>
            <a:miter lim="800000"/>
            <a:headEnd/>
            <a:tailEnd/>
          </a:ln>
        </p:spPr>
      </p:pic>
      <p:pic>
        <p:nvPicPr>
          <p:cNvPr id="14339" name="Picture 3"/>
          <p:cNvPicPr>
            <a:picLocks noChangeAspect="1" noChangeArrowheads="1"/>
          </p:cNvPicPr>
          <p:nvPr/>
        </p:nvPicPr>
        <p:blipFill>
          <a:blip r:embed="rId3"/>
          <a:srcRect/>
          <a:stretch>
            <a:fillRect/>
          </a:stretch>
        </p:blipFill>
        <p:spPr bwMode="auto">
          <a:xfrm>
            <a:off x="5940425" y="2997200"/>
            <a:ext cx="2095500" cy="1466850"/>
          </a:xfrm>
          <a:prstGeom prst="rect">
            <a:avLst/>
          </a:prstGeom>
          <a:noFill/>
          <a:ln w="9525">
            <a:noFill/>
            <a:miter lim="800000"/>
            <a:headEnd/>
            <a:tailEnd/>
          </a:ln>
        </p:spPr>
      </p:pic>
      <p:pic>
        <p:nvPicPr>
          <p:cNvPr id="14340" name="Picture 5" descr="http://www.aktifhaber.com/bilgisayar-basinda-calisanlar-icin-79778h.jpg"/>
          <p:cNvPicPr>
            <a:picLocks noChangeAspect="1" noChangeArrowheads="1"/>
          </p:cNvPicPr>
          <p:nvPr/>
        </p:nvPicPr>
        <p:blipFill>
          <a:blip r:embed="rId4"/>
          <a:srcRect/>
          <a:stretch>
            <a:fillRect/>
          </a:stretch>
        </p:blipFill>
        <p:spPr bwMode="auto">
          <a:xfrm>
            <a:off x="611188" y="892175"/>
            <a:ext cx="2476500" cy="171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Örgüt içi iletişim ve çatışma</a:t>
            </a:r>
            <a:endParaRPr lang="tr-TR" dirty="0">
              <a:solidFill>
                <a:schemeClr val="accent1">
                  <a:tint val="83000"/>
                  <a:satMod val="150000"/>
                </a:schemeClr>
              </a:solidFill>
            </a:endParaRPr>
          </a:p>
        </p:txBody>
      </p:sp>
      <p:sp>
        <p:nvSpPr>
          <p:cNvPr id="32770" name="İçerik Yer Tutucusu 2"/>
          <p:cNvSpPr>
            <a:spLocks noGrp="1"/>
          </p:cNvSpPr>
          <p:nvPr>
            <p:ph idx="1"/>
          </p:nvPr>
        </p:nvSpPr>
        <p:spPr>
          <a:xfrm>
            <a:off x="457200" y="1882775"/>
            <a:ext cx="8229600" cy="4572000"/>
          </a:xfrm>
        </p:spPr>
        <p:txBody>
          <a:bodyPr/>
          <a:lstStyle/>
          <a:p>
            <a:r>
              <a:rPr lang="tr-TR" smtClean="0"/>
              <a:t>Örgüt içinde görev alan kişilerin önceden tanımlanmış bir takım rollere girerek hiyerarşik bir düzen içinde bu rollerinin gereğini yerine getirerek, iletişimde bulunmaları örgüt içi iletişime girer</a:t>
            </a:r>
          </a:p>
          <a:p>
            <a:r>
              <a:rPr lang="tr-TR" smtClean="0"/>
              <a:t>Örgüt içi çatışmalar ise genelde rol çatışmaları ve ast üst ilişkilerinden doğar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Örgüt içi iletişim ve çatışma</a:t>
            </a:r>
          </a:p>
        </p:txBody>
      </p:sp>
      <p:sp>
        <p:nvSpPr>
          <p:cNvPr id="33794" name="İçerik Yer Tutucusu 2"/>
          <p:cNvSpPr>
            <a:spLocks noGrp="1"/>
          </p:cNvSpPr>
          <p:nvPr>
            <p:ph idx="1"/>
          </p:nvPr>
        </p:nvSpPr>
        <p:spPr>
          <a:xfrm>
            <a:off x="457200" y="1882775"/>
            <a:ext cx="8229600" cy="4572000"/>
          </a:xfrm>
        </p:spPr>
        <p:txBody>
          <a:bodyPr/>
          <a:lstStyle/>
          <a:p>
            <a:r>
              <a:rPr lang="tr-TR" smtClean="0"/>
              <a:t>Örgüt içi iletişimin negatif yönü, kişilerarası birleştirici süreçlerden çok, ayrıştırıcı süreçleri esas almasıdır. İşyerinde duygusal saldırı ve sistemli yıldırma hareketi biçiminde tanımlanabilecek olan mobbing (bezdiri) olgusu, günümüzde örgüt içi iletişimi ve örgütsel iklimi tehdit eden en ciddi risklerden biridir (Köse, 2006).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Örgüt içi iletişim ve çatışma</a:t>
            </a:r>
          </a:p>
        </p:txBody>
      </p:sp>
      <p:sp>
        <p:nvSpPr>
          <p:cNvPr id="34818" name="İçerik Yer Tutucusu 2"/>
          <p:cNvSpPr>
            <a:spLocks noGrp="1"/>
          </p:cNvSpPr>
          <p:nvPr>
            <p:ph idx="1"/>
          </p:nvPr>
        </p:nvSpPr>
        <p:spPr>
          <a:xfrm>
            <a:off x="457200" y="1882775"/>
            <a:ext cx="8229600" cy="4572000"/>
          </a:xfrm>
        </p:spPr>
        <p:txBody>
          <a:bodyPr/>
          <a:lstStyle/>
          <a:p>
            <a:r>
              <a:rPr lang="tr-TR" smtClean="0"/>
              <a:t>Örgüt üyelerinin bir takım işleri kendi rolleri içinde algılayıp algılamamaları veya sahip oldukları rolleri kendilerine uygun bulup bulmamaları; sözlü ve sözsüz iletişim yolları; örgüt içi rol belirsizliği, örgütte çıkacak çatışmaların niteliğini belirleyebilir.</a:t>
            </a:r>
          </a:p>
        </p:txBody>
      </p:sp>
      <p:pic>
        <p:nvPicPr>
          <p:cNvPr id="34819" name="Picture 2"/>
          <p:cNvPicPr>
            <a:picLocks noChangeAspect="1" noChangeArrowheads="1"/>
          </p:cNvPicPr>
          <p:nvPr/>
        </p:nvPicPr>
        <p:blipFill>
          <a:blip r:embed="rId2"/>
          <a:srcRect/>
          <a:stretch>
            <a:fillRect/>
          </a:stretch>
        </p:blipFill>
        <p:spPr bwMode="auto">
          <a:xfrm>
            <a:off x="6804025" y="4786313"/>
            <a:ext cx="1838325" cy="183673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Kitle iletişimi ve çatışma</a:t>
            </a:r>
            <a:endParaRPr lang="tr-TR" dirty="0">
              <a:solidFill>
                <a:schemeClr val="accent1">
                  <a:tint val="83000"/>
                  <a:satMod val="150000"/>
                </a:schemeClr>
              </a:solidFill>
            </a:endParaRPr>
          </a:p>
        </p:txBody>
      </p:sp>
      <p:sp>
        <p:nvSpPr>
          <p:cNvPr id="35842" name="İçerik Yer Tutucusu 2"/>
          <p:cNvSpPr>
            <a:spLocks noGrp="1"/>
          </p:cNvSpPr>
          <p:nvPr>
            <p:ph idx="1"/>
          </p:nvPr>
        </p:nvSpPr>
        <p:spPr>
          <a:xfrm>
            <a:off x="457200" y="1882775"/>
            <a:ext cx="8229600" cy="4572000"/>
          </a:xfrm>
        </p:spPr>
        <p:txBody>
          <a:bodyPr/>
          <a:lstStyle/>
          <a:p>
            <a:r>
              <a:rPr lang="tr-TR" smtClean="0"/>
              <a:t>Birtakım bilgilerin/sembollerin, birtakım hedefler tarafından üretilmesi, geniş insan topluluklarına iletilmesi ve bu insanlar tarafından yorumlanması süreci kitle iletişimi olarak adlandırılır.</a:t>
            </a:r>
          </a:p>
          <a:p>
            <a:r>
              <a:rPr lang="tr-TR" smtClean="0"/>
              <a:t>Kitle iletişimi ile ilgili çatışmalar altı başlık altında toplanmıştır: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çerik Yer Tutucusu 2"/>
          <p:cNvSpPr>
            <a:spLocks noGrp="1"/>
          </p:cNvSpPr>
          <p:nvPr>
            <p:ph idx="1"/>
          </p:nvPr>
        </p:nvSpPr>
        <p:spPr>
          <a:xfrm>
            <a:off x="457200" y="1882775"/>
            <a:ext cx="8229600" cy="4572000"/>
          </a:xfrm>
        </p:spPr>
        <p:txBody>
          <a:bodyPr/>
          <a:lstStyle/>
          <a:p>
            <a:pPr marL="514350" indent="-514350">
              <a:buFont typeface="Century Gothic" pitchFamily="34" charset="0"/>
              <a:buAutoNum type="arabicPeriod"/>
            </a:pPr>
            <a:r>
              <a:rPr lang="tr-TR" smtClean="0"/>
              <a:t>Kitle iletişim araçları kapsamında çatışma</a:t>
            </a:r>
          </a:p>
          <a:p>
            <a:pPr marL="514350" indent="-514350">
              <a:buFont typeface="Century Gothic" pitchFamily="34" charset="0"/>
              <a:buAutoNum type="arabicPeriod"/>
            </a:pPr>
            <a:r>
              <a:rPr lang="tr-TR" smtClean="0"/>
              <a:t>Kitle iletişim araçları arasında çatışma</a:t>
            </a:r>
          </a:p>
          <a:p>
            <a:pPr marL="514350" indent="-514350">
              <a:buFont typeface="Century Gothic" pitchFamily="34" charset="0"/>
              <a:buAutoNum type="arabicPeriod"/>
            </a:pPr>
            <a:r>
              <a:rPr lang="tr-TR" smtClean="0"/>
              <a:t>Kişi içi çatışmalar ve kitle iletişimi</a:t>
            </a:r>
          </a:p>
          <a:p>
            <a:pPr marL="514350" indent="-514350">
              <a:buFont typeface="Century Gothic" pitchFamily="34" charset="0"/>
              <a:buAutoNum type="arabicPeriod"/>
            </a:pPr>
            <a:r>
              <a:rPr lang="tr-TR" smtClean="0"/>
              <a:t>Kitle iletişim araçlarında örgüt içi çatışmalar</a:t>
            </a:r>
          </a:p>
          <a:p>
            <a:pPr marL="514350" indent="-514350">
              <a:buFont typeface="Century Gothic" pitchFamily="34" charset="0"/>
              <a:buAutoNum type="arabicPeriod"/>
            </a:pPr>
            <a:r>
              <a:rPr lang="tr-TR" smtClean="0"/>
              <a:t>Kitle iletişimi ve toplum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Kitle iletişimi ve çatışma</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tr-TR" dirty="0"/>
              <a:t>Basılı her türlü yayını kitle iletişim aracı sayarsak bu durumda hemen her yayında kişilerarası iletişim çatışmalarına özel ve önemli bir yer ayrıldığını </a:t>
            </a:r>
            <a:r>
              <a:rPr lang="tr-TR" dirty="0" smtClean="0"/>
              <a:t>görebiliriz</a:t>
            </a:r>
          </a:p>
          <a:p>
            <a:pPr marL="448056" indent="-384048" fontAlgn="auto">
              <a:spcAft>
                <a:spcPts val="0"/>
              </a:spcAft>
              <a:buFont typeface="Wingdings 2"/>
              <a:buChar char=""/>
              <a:defRPr/>
            </a:pPr>
            <a:r>
              <a:rPr lang="tr-TR" dirty="0"/>
              <a:t>Kitle iletişim araçları, zaman zaman kişi-içi çatışmalara sebep olabilirler veya çatışmayı </a:t>
            </a:r>
            <a:r>
              <a:rPr lang="tr-TR" dirty="0" smtClean="0"/>
              <a:t>yatıştırabilirler</a:t>
            </a:r>
          </a:p>
          <a:p>
            <a:pPr marL="448056" indent="-384048" fontAlgn="auto">
              <a:spcAft>
                <a:spcPts val="0"/>
              </a:spcAft>
              <a:buFont typeface="Wingdings 2"/>
              <a:buChar char=""/>
              <a:defRPr/>
            </a:pPr>
            <a:r>
              <a:rPr lang="tr-TR" dirty="0"/>
              <a:t>Kitle iletişim araçlarının varlığı, bazen kişilerarası çatışmalara yol açabilir veya kişilerarası çatışmaları etkileyebilir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İletişim</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Sağlıklı iletişim için</a:t>
            </a:r>
          </a:p>
          <a:p>
            <a:pPr marL="514350" indent="-514350" fontAlgn="auto">
              <a:spcAft>
                <a:spcPts val="0"/>
              </a:spcAft>
              <a:buFont typeface="+mj-lt"/>
              <a:buAutoNum type="arabicPeriod"/>
              <a:defRPr/>
            </a:pPr>
            <a:r>
              <a:rPr lang="tr-TR" dirty="0"/>
              <a:t> </a:t>
            </a:r>
            <a:r>
              <a:rPr lang="tr-TR" dirty="0" smtClean="0"/>
              <a:t>   Dinleme</a:t>
            </a:r>
          </a:p>
          <a:p>
            <a:pPr marL="514350" indent="-514350" fontAlgn="auto">
              <a:spcAft>
                <a:spcPts val="0"/>
              </a:spcAft>
              <a:buFont typeface="+mj-lt"/>
              <a:buAutoNum type="arabicPeriod"/>
              <a:defRPr/>
            </a:pPr>
            <a:r>
              <a:rPr lang="tr-TR" dirty="0"/>
              <a:t> </a:t>
            </a:r>
            <a:r>
              <a:rPr lang="tr-TR" dirty="0" smtClean="0"/>
              <a:t>   Empati kurma</a:t>
            </a:r>
          </a:p>
          <a:p>
            <a:pPr marL="514350" indent="-514350" fontAlgn="auto">
              <a:spcAft>
                <a:spcPts val="0"/>
              </a:spcAft>
              <a:buFont typeface="+mj-lt"/>
              <a:buAutoNum type="arabicPeriod"/>
              <a:defRPr/>
            </a:pPr>
            <a:r>
              <a:rPr lang="tr-TR" dirty="0"/>
              <a:t> </a:t>
            </a:r>
            <a:r>
              <a:rPr lang="tr-TR" dirty="0" smtClean="0"/>
              <a:t>   Kendini açma</a:t>
            </a:r>
          </a:p>
          <a:p>
            <a:pPr marL="514350" indent="-514350" fontAlgn="auto">
              <a:spcAft>
                <a:spcPts val="0"/>
              </a:spcAft>
              <a:buFont typeface="+mj-lt"/>
              <a:buAutoNum type="arabicPeriod"/>
              <a:defRPr/>
            </a:pPr>
            <a:r>
              <a:rPr lang="tr-TR" dirty="0"/>
              <a:t> </a:t>
            </a:r>
            <a:r>
              <a:rPr lang="tr-TR" dirty="0" smtClean="0"/>
              <a:t>   İfade etme</a:t>
            </a:r>
          </a:p>
          <a:p>
            <a:pPr marL="514350" indent="-514350" fontAlgn="auto">
              <a:spcAft>
                <a:spcPts val="0"/>
              </a:spcAft>
              <a:buFont typeface="+mj-lt"/>
              <a:buAutoNum type="arabicPeriod"/>
              <a:defRPr/>
            </a:pPr>
            <a:r>
              <a:rPr lang="tr-TR" dirty="0"/>
              <a:t> </a:t>
            </a:r>
            <a:r>
              <a:rPr lang="tr-TR" dirty="0" smtClean="0"/>
              <a:t>   Ben dilini kullanma etkili ve kullanılması gereken yöntemlerdir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Kaynaklar:</a:t>
            </a:r>
          </a:p>
          <a:p>
            <a:pPr marL="514350" indent="-514350" fontAlgn="auto">
              <a:spcAft>
                <a:spcPts val="0"/>
              </a:spcAft>
              <a:buFont typeface="+mj-lt"/>
              <a:buAutoNum type="arabicPeriod"/>
              <a:defRPr/>
            </a:pPr>
            <a:r>
              <a:rPr lang="tr-TR" sz="2200" dirty="0" err="1" smtClean="0"/>
              <a:t>Cangil</a:t>
            </a:r>
            <a:r>
              <a:rPr lang="tr-TR" sz="2200" dirty="0" smtClean="0"/>
              <a:t> B. E., (2004). Beden dili ve kültürler arası </a:t>
            </a:r>
            <a:r>
              <a:rPr lang="tr-TR" sz="2200" dirty="0"/>
              <a:t>iletişim. İstanbul Üniversitesi Hasan Ali Yücel Eğitim Fakültesi Dergisi, Cilt 2, </a:t>
            </a:r>
            <a:r>
              <a:rPr lang="tr-TR" sz="2200" dirty="0" smtClean="0"/>
              <a:t>s:69-78</a:t>
            </a:r>
          </a:p>
          <a:p>
            <a:pPr marL="514350" indent="-514350" fontAlgn="auto">
              <a:spcAft>
                <a:spcPts val="0"/>
              </a:spcAft>
              <a:buFont typeface="+mj-lt"/>
              <a:buAutoNum type="arabicPeriod"/>
              <a:defRPr/>
            </a:pPr>
            <a:r>
              <a:rPr lang="tr-TR" sz="2200" dirty="0" smtClean="0"/>
              <a:t>Dökmen Ü., (2002). İletişim çatışmaları ve empati. Sistem yayıncılık, s. 19-44.</a:t>
            </a:r>
          </a:p>
          <a:p>
            <a:pPr marL="514350" indent="-514350" fontAlgn="auto">
              <a:spcAft>
                <a:spcPts val="0"/>
              </a:spcAft>
              <a:buFont typeface="+mj-lt"/>
              <a:buAutoNum type="arabicPeriod"/>
              <a:defRPr/>
            </a:pPr>
            <a:r>
              <a:rPr lang="tr-TR" sz="2200" dirty="0"/>
              <a:t>Köse H., (2006). Örgüt İçi iletişimde negatif bir olgu: Psikolojik yıldırma ve sistemli bir "Ötekileştirme" süreci olarak </a:t>
            </a:r>
            <a:r>
              <a:rPr lang="tr-TR" sz="2200" dirty="0" err="1"/>
              <a:t>mobbing</a:t>
            </a:r>
            <a:r>
              <a:rPr lang="tr-TR" sz="2200" dirty="0"/>
              <a:t>. 2. ulusal halkla ilişkiler sempozyumu, s. 282.</a:t>
            </a:r>
          </a:p>
          <a:p>
            <a:pPr marL="0" indent="0" fontAlgn="auto">
              <a:spcAft>
                <a:spcPts val="0"/>
              </a:spcAft>
              <a:buFont typeface="Wingdings 2"/>
              <a:buNone/>
              <a:defRPr/>
            </a:pPr>
            <a:endParaRPr lang="tr-TR"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276872"/>
            <a:ext cx="8229600" cy="1143000"/>
          </a:xfrm>
        </p:spPr>
        <p:txBody>
          <a:bodyPr/>
          <a:lstStyle/>
          <a:p>
            <a:pPr marL="484632" fontAlgn="auto">
              <a:spcAft>
                <a:spcPts val="0"/>
              </a:spcAft>
              <a:defRPr/>
            </a:pPr>
            <a:r>
              <a:rPr lang="tr-TR" sz="4800" dirty="0" smtClean="0">
                <a:solidFill>
                  <a:schemeClr val="accent1">
                    <a:tint val="83000"/>
                    <a:satMod val="150000"/>
                  </a:schemeClr>
                </a:solidFill>
              </a:rPr>
              <a:t>TEŞEKKÜRLER</a:t>
            </a:r>
            <a:endParaRPr lang="tr-TR" sz="4800" dirty="0">
              <a:solidFill>
                <a:schemeClr val="accent1">
                  <a:tint val="83000"/>
                  <a:satMod val="1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İLETİŞİM</a:t>
            </a:r>
            <a:endParaRPr lang="tr-TR" dirty="0">
              <a:solidFill>
                <a:schemeClr val="accent1">
                  <a:tint val="83000"/>
                  <a:satMod val="150000"/>
                </a:schemeClr>
              </a:solidFill>
            </a:endParaRPr>
          </a:p>
        </p:txBody>
      </p:sp>
      <p:sp>
        <p:nvSpPr>
          <p:cNvPr id="15362" name="İçerik Yer Tutucusu 2"/>
          <p:cNvSpPr>
            <a:spLocks noGrp="1"/>
          </p:cNvSpPr>
          <p:nvPr>
            <p:ph idx="1"/>
          </p:nvPr>
        </p:nvSpPr>
        <p:spPr>
          <a:xfrm>
            <a:off x="457200" y="1882775"/>
            <a:ext cx="8229600" cy="4572000"/>
          </a:xfrm>
        </p:spPr>
        <p:txBody>
          <a:bodyPr/>
          <a:lstStyle/>
          <a:p>
            <a:r>
              <a:rPr lang="tr-TR" smtClean="0"/>
              <a:t>Psikolojik açıdan iletişim, katılanların, bilgi/sembol üreterek birbirlerine ilettikleri ve bu iletileri anlamaya, yorumlamaya çalıştıkları süreçtir. Kısaca bilgi üretme, aktarma ve anlamlandırma süreci olarak tanımlayabiliriz (Dökmen, 2002).</a:t>
            </a:r>
          </a:p>
          <a:p>
            <a:r>
              <a:rPr lang="tr-TR" smtClean="0"/>
              <a:t>Nitelikleri ne olursa olsun iki sistem arasındaki bilgi alışverişi «iletişim» olarak değerlendirilmektedir.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İçerik Yer Tutucusu 2"/>
          <p:cNvSpPr>
            <a:spLocks noGrp="1"/>
          </p:cNvSpPr>
          <p:nvPr>
            <p:ph idx="1"/>
          </p:nvPr>
        </p:nvSpPr>
        <p:spPr>
          <a:xfrm>
            <a:off x="457200" y="1882775"/>
            <a:ext cx="8229600" cy="4572000"/>
          </a:xfrm>
        </p:spPr>
        <p:txBody>
          <a:bodyPr/>
          <a:lstStyle/>
          <a:p>
            <a:r>
              <a:rPr lang="tr-TR" smtClean="0"/>
              <a:t>Kişiler arası iletişimde verilen bir mesaj, mesajı alan kişi tarafından algılanır ve bu algı sonucunda ortaya olumlu ya da olumsuz bir tepki çıkar. Buna «geribildirim» diyoruz. </a:t>
            </a:r>
          </a:p>
          <a:p>
            <a:r>
              <a:rPr lang="tr-TR" smtClean="0"/>
              <a:t> İletişimde bilgi akışının iki yönlü olması beklenir. Bir bilgi kaynağından tek yönlü bilgi iletimine ise «enformasyon» adı verilmektedir.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İletişim Türleri</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Psikoloji kapsamında çeşitli iletişim sınıflamaları vardır. Dökmen, iletişimi dört ana grupta tanımlamıştır. Burada sözü edilen iletişim türlerinin aynı zamanda birer çatışma türü olduğunu da belirtmiştir.</a:t>
            </a:r>
          </a:p>
          <a:p>
            <a:pPr marL="0" indent="0" fontAlgn="auto">
              <a:spcAft>
                <a:spcPts val="0"/>
              </a:spcAft>
              <a:buFont typeface="Wingdings 2"/>
              <a:buNone/>
              <a:defRPr/>
            </a:pPr>
            <a:r>
              <a:rPr lang="tr-TR" dirty="0"/>
              <a:t> </a:t>
            </a:r>
            <a:r>
              <a:rPr lang="tr-TR" dirty="0" smtClean="0"/>
              <a:t>   Şöyle ki;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İletişim Türleri</a:t>
            </a:r>
          </a:p>
        </p:txBody>
      </p:sp>
      <p:sp>
        <p:nvSpPr>
          <p:cNvPr id="18434" name="İçerik Yer Tutucusu 2"/>
          <p:cNvSpPr>
            <a:spLocks noGrp="1"/>
          </p:cNvSpPr>
          <p:nvPr>
            <p:ph idx="1"/>
          </p:nvPr>
        </p:nvSpPr>
        <p:spPr>
          <a:xfrm>
            <a:off x="457200" y="1882775"/>
            <a:ext cx="8229600" cy="4572000"/>
          </a:xfrm>
        </p:spPr>
        <p:txBody>
          <a:bodyPr/>
          <a:lstStyle/>
          <a:p>
            <a:pPr marL="514350" indent="-514350">
              <a:buFont typeface="Century Gothic" pitchFamily="34" charset="0"/>
              <a:buAutoNum type="arabicPeriod"/>
            </a:pPr>
            <a:r>
              <a:rPr lang="tr-TR" smtClean="0"/>
              <a:t>Kişi içi iletişim ve çatışma</a:t>
            </a:r>
          </a:p>
          <a:p>
            <a:pPr marL="514350" indent="-514350">
              <a:buFont typeface="Century Gothic" pitchFamily="34" charset="0"/>
              <a:buAutoNum type="arabicPeriod"/>
            </a:pPr>
            <a:r>
              <a:rPr lang="tr-TR" smtClean="0"/>
              <a:t>Kişilerarası iletişim ve çatışma</a:t>
            </a:r>
          </a:p>
          <a:p>
            <a:pPr marL="514350" indent="-514350">
              <a:buFont typeface="Century Gothic" pitchFamily="34" charset="0"/>
              <a:buAutoNum type="arabicPeriod"/>
            </a:pPr>
            <a:r>
              <a:rPr lang="tr-TR" smtClean="0"/>
              <a:t>Örgüt içi iletişim ve çatışma</a:t>
            </a:r>
          </a:p>
          <a:p>
            <a:pPr marL="514350" indent="-514350">
              <a:buFont typeface="Century Gothic" pitchFamily="34" charset="0"/>
              <a:buAutoNum type="arabicPeriod"/>
            </a:pPr>
            <a:r>
              <a:rPr lang="tr-TR" smtClean="0"/>
              <a:t>Kitle iletişimi ve çatışma (Dökmen, 2002)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smtClean="0">
                <a:solidFill>
                  <a:schemeClr val="accent1">
                    <a:tint val="83000"/>
                    <a:satMod val="150000"/>
                  </a:schemeClr>
                </a:solidFill>
              </a:rPr>
              <a:t>Kişi içi iletişim ve çatışma</a:t>
            </a:r>
            <a:endParaRPr lang="tr-TR" dirty="0">
              <a:solidFill>
                <a:schemeClr val="accent1">
                  <a:tint val="83000"/>
                  <a:satMod val="150000"/>
                </a:schemeClr>
              </a:solidFill>
            </a:endParaRPr>
          </a:p>
        </p:txBody>
      </p:sp>
      <p:sp>
        <p:nvSpPr>
          <p:cNvPr id="3" name="İçerik Yer Tutucusu 2"/>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tr-TR" dirty="0" smtClean="0"/>
              <a:t>İç iletişim, kişinin duygulanması, kendisinin ve ihtiyaçlarının farkına varması, iç gözlem yapması çeşitli olaylardan kendine mesaj alması ya da kendine sorular sorarak bunlara cevap üretmesi olarak tanımlanabilir.</a:t>
            </a:r>
          </a:p>
          <a:p>
            <a:pPr marL="448056" indent="-384048" fontAlgn="auto">
              <a:spcAft>
                <a:spcPts val="0"/>
              </a:spcAft>
              <a:buFont typeface="Wingdings 2"/>
              <a:buChar char=""/>
              <a:defRPr/>
            </a:pPr>
            <a:r>
              <a:rPr lang="tr-TR" dirty="0" smtClean="0"/>
              <a:t>İnsanın çevresi ile kuracağı iletişim, kendi içinde başlar. Kişiler arası iletişimde de kişi öncelikle iç iletişim gerçekleştirmek durumundadır.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 içi iletişim ve çatışma</a:t>
            </a: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Kişi içi çatışmalar iki grupta ifade edilmektedir</a:t>
            </a:r>
          </a:p>
          <a:p>
            <a:pPr marL="0" indent="0" fontAlgn="auto">
              <a:spcAft>
                <a:spcPts val="0"/>
              </a:spcAft>
              <a:buFont typeface="Wingdings 2"/>
              <a:buNone/>
              <a:defRPr/>
            </a:pPr>
            <a:endParaRPr lang="tr-TR" dirty="0" smtClean="0"/>
          </a:p>
          <a:p>
            <a:pPr marL="0" indent="0" fontAlgn="auto">
              <a:spcAft>
                <a:spcPts val="0"/>
              </a:spcAft>
              <a:buFont typeface="Wingdings 2"/>
              <a:buNone/>
              <a:defRPr/>
            </a:pPr>
            <a:endParaRPr lang="tr-TR" dirty="0" smtClean="0"/>
          </a:p>
          <a:p>
            <a:pPr marL="514350" indent="-514350" fontAlgn="auto">
              <a:spcAft>
                <a:spcPts val="0"/>
              </a:spcAft>
              <a:buFont typeface="+mj-lt"/>
              <a:buAutoNum type="arabicPeriod"/>
              <a:defRPr/>
            </a:pPr>
            <a:r>
              <a:rPr lang="tr-TR" dirty="0" smtClean="0"/>
              <a:t>Bilinçdışında baskıda tutulan çatışmalar</a:t>
            </a:r>
          </a:p>
          <a:p>
            <a:pPr marL="514350" indent="-514350" fontAlgn="auto">
              <a:spcAft>
                <a:spcPts val="0"/>
              </a:spcAft>
              <a:buFont typeface="+mj-lt"/>
              <a:buAutoNum type="arabicPeriod"/>
              <a:defRPr/>
            </a:pPr>
            <a:r>
              <a:rPr lang="tr-TR" dirty="0" smtClean="0"/>
              <a:t>Kişinin birbiriyle çelişen bilişsel öğelere sahip olması yaşanan çatışmalar</a:t>
            </a:r>
            <a:endParaRPr lang="tr-TR" dirty="0"/>
          </a:p>
        </p:txBody>
      </p:sp>
      <p:pic>
        <p:nvPicPr>
          <p:cNvPr id="20483" name="Picture 2" descr="http://t2.gstatic.com/images?q=tbn:ANd9GcTd-bCVCJaXpJJbxziUHMmSxULt8xkO8yJizJXdzfUzyb_ajnDsDQ"/>
          <p:cNvPicPr>
            <a:picLocks noChangeAspect="1" noChangeArrowheads="1"/>
          </p:cNvPicPr>
          <p:nvPr/>
        </p:nvPicPr>
        <p:blipFill>
          <a:blip r:embed="rId2"/>
          <a:srcRect/>
          <a:stretch>
            <a:fillRect/>
          </a:stretch>
        </p:blipFill>
        <p:spPr bwMode="auto">
          <a:xfrm>
            <a:off x="7439025" y="1052513"/>
            <a:ext cx="1704975" cy="268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484632" fontAlgn="auto">
              <a:spcAft>
                <a:spcPts val="0"/>
              </a:spcAft>
              <a:defRPr/>
            </a:pPr>
            <a:r>
              <a:rPr lang="tr-TR" dirty="0">
                <a:solidFill>
                  <a:schemeClr val="accent1">
                    <a:tint val="83000"/>
                    <a:satMod val="150000"/>
                  </a:schemeClr>
                </a:solidFill>
              </a:rPr>
              <a:t>Kişi içi iletişim ve çatışma</a:t>
            </a:r>
          </a:p>
        </p:txBody>
      </p:sp>
      <p:sp>
        <p:nvSpPr>
          <p:cNvPr id="3" name="İçerik Yer Tutucusu 2"/>
          <p:cNvSpPr>
            <a:spLocks noGrp="1"/>
          </p:cNvSpPr>
          <p:nvPr>
            <p:ph idx="1"/>
          </p:nvPr>
        </p:nvSpPr>
        <p:spPr>
          <a:xfrm>
            <a:off x="457200" y="1882775"/>
            <a:ext cx="8229600" cy="4572000"/>
          </a:xfrm>
        </p:spPr>
        <p:txBody>
          <a:bodyPr>
            <a:normAutofit/>
          </a:bodyPr>
          <a:lstStyle/>
          <a:p>
            <a:pPr marL="448056" indent="-384048" fontAlgn="auto">
              <a:spcAft>
                <a:spcPts val="0"/>
              </a:spcAft>
              <a:buFont typeface="Wingdings 2"/>
              <a:buChar char=""/>
              <a:defRPr/>
            </a:pPr>
            <a:r>
              <a:rPr lang="tr-TR" dirty="0" smtClean="0"/>
              <a:t>Kişi yaşadığı bilişsel çelişkiden kurtulmak için üç yoldan birisine yönelmektedir</a:t>
            </a:r>
          </a:p>
          <a:p>
            <a:pPr marL="514350" indent="-514350" fontAlgn="auto">
              <a:spcAft>
                <a:spcPts val="0"/>
              </a:spcAft>
              <a:buFont typeface="+mj-lt"/>
              <a:buAutoNum type="arabicPeriod"/>
              <a:defRPr/>
            </a:pPr>
            <a:r>
              <a:rPr lang="tr-TR" dirty="0" smtClean="0"/>
              <a:t>Davranışını değiştirir</a:t>
            </a:r>
          </a:p>
          <a:p>
            <a:pPr marL="514350" indent="-514350" fontAlgn="auto">
              <a:spcAft>
                <a:spcPts val="0"/>
              </a:spcAft>
              <a:buFont typeface="+mj-lt"/>
              <a:buAutoNum type="arabicPeriod"/>
              <a:defRPr/>
            </a:pPr>
            <a:r>
              <a:rPr lang="tr-TR" dirty="0" smtClean="0"/>
              <a:t>Tutumunu değiştirir ya da yeni bilgiler edinerek, o konudaki mevcut bilgisini değiştirir</a:t>
            </a:r>
          </a:p>
          <a:p>
            <a:pPr marL="514350" indent="-514350" fontAlgn="auto">
              <a:spcAft>
                <a:spcPts val="0"/>
              </a:spcAft>
              <a:buFont typeface="+mj-lt"/>
              <a:buAutoNum type="arabicPeriod"/>
              <a:defRPr/>
            </a:pPr>
            <a:r>
              <a:rPr lang="tr-TR" dirty="0" smtClean="0"/>
              <a:t>Psikolojik savunma mekanizmalarından birisini kullanır</a:t>
            </a:r>
          </a:p>
          <a:p>
            <a:pPr marL="448056" indent="-384048"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707</TotalTime>
  <Words>800</Words>
  <Application>Microsoft Office PowerPoint</Application>
  <PresentationFormat>On-screen Show (4:3)</PresentationFormat>
  <Paragraphs>86</Paragraphs>
  <Slides>28</Slides>
  <Notes>0</Notes>
  <HiddenSlides>0</HiddenSlides>
  <MMClips>0</MMClips>
  <ScaleCrop>false</ScaleCrop>
  <HeadingPairs>
    <vt:vector size="6" baseType="variant">
      <vt:variant>
        <vt:lpstr>Kullanılan Yazı Tipleri</vt:lpstr>
      </vt:variant>
      <vt:variant>
        <vt:i4>5</vt:i4>
      </vt:variant>
      <vt:variant>
        <vt:lpstr>Tasarım Şablonu</vt:lpstr>
      </vt:variant>
      <vt:variant>
        <vt:i4>8</vt:i4>
      </vt:variant>
      <vt:variant>
        <vt:lpstr>Slayt Başlıkları</vt:lpstr>
      </vt:variant>
      <vt:variant>
        <vt:i4>28</vt:i4>
      </vt:variant>
    </vt:vector>
  </HeadingPairs>
  <TitlesOfParts>
    <vt:vector size="41" baseType="lpstr">
      <vt:lpstr>Century Gothic</vt:lpstr>
      <vt:lpstr>Arial</vt:lpstr>
      <vt:lpstr>Wingdings 2</vt:lpstr>
      <vt:lpstr>Verdana</vt:lpstr>
      <vt:lpstr>Calibri</vt:lpstr>
      <vt:lpstr>Canlı</vt:lpstr>
      <vt:lpstr>Canlı</vt:lpstr>
      <vt:lpstr>Canlı</vt:lpstr>
      <vt:lpstr>Canlı</vt:lpstr>
      <vt:lpstr>Canlı</vt:lpstr>
      <vt:lpstr>Canlı</vt:lpstr>
      <vt:lpstr>Canlı</vt:lpstr>
      <vt:lpstr>Canlı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gizemyilmaz</dc:creator>
  <cp:lastModifiedBy>FATMA</cp:lastModifiedBy>
  <cp:revision>36</cp:revision>
  <dcterms:created xsi:type="dcterms:W3CDTF">2011-04-14T11:23:37Z</dcterms:created>
  <dcterms:modified xsi:type="dcterms:W3CDTF">2013-09-26T10:40:00Z</dcterms:modified>
</cp:coreProperties>
</file>