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83" r:id="rId3"/>
    <p:sldId id="263" r:id="rId4"/>
    <p:sldId id="324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325" r:id="rId19"/>
    <p:sldId id="300" r:id="rId20"/>
    <p:sldId id="301" r:id="rId21"/>
    <p:sldId id="315" r:id="rId22"/>
    <p:sldId id="308" r:id="rId23"/>
    <p:sldId id="312" r:id="rId24"/>
    <p:sldId id="310" r:id="rId25"/>
    <p:sldId id="303" r:id="rId26"/>
    <p:sldId id="307" r:id="rId27"/>
    <p:sldId id="305" r:id="rId28"/>
    <p:sldId id="306" r:id="rId29"/>
    <p:sldId id="316" r:id="rId30"/>
    <p:sldId id="317" r:id="rId31"/>
    <p:sldId id="318" r:id="rId32"/>
    <p:sldId id="320" r:id="rId33"/>
    <p:sldId id="321" r:id="rId34"/>
    <p:sldId id="322" r:id="rId35"/>
    <p:sldId id="313" r:id="rId36"/>
    <p:sldId id="314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CC"/>
    <a:srgbClr val="FFFFE7"/>
    <a:srgbClr val="FDFDFD"/>
    <a:srgbClr val="FF00FF"/>
    <a:srgbClr val="FF6699"/>
    <a:srgbClr val="006699"/>
    <a:srgbClr val="FF0066"/>
    <a:srgbClr val="00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23" autoAdjust="0"/>
  </p:normalViewPr>
  <p:slideViewPr>
    <p:cSldViewPr showGuides="1">
      <p:cViewPr varScale="1">
        <p:scale>
          <a:sx n="78" d="100"/>
          <a:sy n="78" d="100"/>
        </p:scale>
        <p:origin x="48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EADE1-4A64-4C1F-BF8E-18136A2169EC}" type="datetimeFigureOut">
              <a:rPr lang="tr-TR" smtClean="0"/>
              <a:pPr/>
              <a:t>9.02.2026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131F9-2F47-4DED-BE23-34B3960AF3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249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smtClean="0"/>
              <a:t>Eğitimci Notu: </a:t>
            </a:r>
          </a:p>
          <a:p>
            <a:r>
              <a:rPr lang="tr-TR" altLang="tr-TR" smtClean="0">
                <a:solidFill>
                  <a:srgbClr val="FF0000"/>
                </a:solidFill>
              </a:rPr>
              <a:t>1- Tüketilecek kuru yemişlerin çiğ (kavrulmamış) tüketilmesi önerilebilir.</a:t>
            </a:r>
          </a:p>
        </p:txBody>
      </p:sp>
      <p:sp>
        <p:nvSpPr>
          <p:cNvPr id="3379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882A53-17D7-4D2C-B1A5-C73F0DA7C3AE}" type="slidenum">
              <a:rPr lang="tr-TR" altLang="tr-TR" smtClean="0"/>
              <a:pPr/>
              <a:t>18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24794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 smtClean="0"/>
          </a:p>
        </p:txBody>
      </p:sp>
      <p:sp>
        <p:nvSpPr>
          <p:cNvPr id="4506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EB78CF-8894-49A0-8C68-2DB3BC28C162}" type="slidenum">
              <a:rPr lang="tr-TR" altLang="tr-TR" smtClean="0"/>
              <a:pPr/>
              <a:t>26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363251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068818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31F9-2F47-4DED-BE23-34B3960AF3AE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955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 hasCustomPrompt="1"/>
          </p:nvPr>
        </p:nvSpPr>
        <p:spPr>
          <a:xfrm>
            <a:off x="685800" y="3429000"/>
            <a:ext cx="7772400" cy="1614041"/>
          </a:xfrm>
        </p:spPr>
        <p:txBody>
          <a:bodyPr/>
          <a:lstStyle/>
          <a:p>
            <a:r>
              <a:rPr lang="tr-TR" dirty="0" smtClean="0"/>
              <a:t>ASIL BAŞLIK STİLİ İÇİN TIKLATIN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 hasCustomPrompt="1"/>
          </p:nvPr>
        </p:nvSpPr>
        <p:spPr>
          <a:xfrm>
            <a:off x="467544" y="5229200"/>
            <a:ext cx="8208912" cy="4096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tr-TR" sz="2200" dirty="0" smtClean="0">
                <a:solidFill>
                  <a:schemeClr val="bg1">
                    <a:lumMod val="50000"/>
                  </a:schemeClr>
                </a:solidFill>
              </a:rPr>
              <a:t>OKULDA SAĞLIĞIN KORUNMASI VE GELİŞTİRİLMESİ PROGRAMI</a:t>
            </a:r>
            <a:endParaRPr lang="tr-TR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D5-E97F-4E4C-A307-3FE3F8529E3A}" type="datetime1">
              <a:rPr lang="tr-TR" smtClean="0"/>
              <a:pPr/>
              <a:t>9.02.2026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TC SAĞLIK BAKANLIĞI                                                            Halk Sağlığı Genel Müdürlüğü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2" descr="https://ariellecooper.files.wordpress.com/2013/02/coordinated-school-health.jpg"/>
          <p:cNvPicPr>
            <a:picLocks noChangeAspect="1" noChangeArrowheads="1"/>
          </p:cNvPicPr>
          <p:nvPr userDrawn="1"/>
        </p:nvPicPr>
        <p:blipFill>
          <a:blip r:embed="rId2" cstate="print"/>
          <a:srcRect l="19760" t="39243" r="20121" b="34101"/>
          <a:stretch>
            <a:fillRect/>
          </a:stretch>
        </p:blipFill>
        <p:spPr bwMode="auto">
          <a:xfrm>
            <a:off x="1565666" y="836712"/>
            <a:ext cx="6012668" cy="25922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887B-7DA3-4154-8915-476428F7C07F}" type="datetime1">
              <a:rPr lang="tr-TR" smtClean="0"/>
              <a:pPr/>
              <a:t>9.02.2026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5741-D299-4D5A-94B4-B6D98A937561}" type="datetime1">
              <a:rPr lang="tr-TR" smtClean="0"/>
              <a:pPr/>
              <a:t>9.02.2026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F9FD-D9E9-4D7B-BA2E-7C07CED08352}" type="datetime1">
              <a:rPr lang="tr-TR" smtClean="0"/>
              <a:pPr/>
              <a:t>9.02.2026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D2D6-9E46-4E48-A866-EB126D1280DC}" type="datetime1">
              <a:rPr lang="tr-TR" smtClean="0"/>
              <a:pPr/>
              <a:t>9.02.2026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CB2A-285E-4471-B681-AC061AD3C1C8}" type="datetime1">
              <a:rPr lang="tr-TR" smtClean="0"/>
              <a:pPr/>
              <a:t>9.02.2026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4C22-6658-4114-B0B1-AFF0D7608E9C}" type="datetime1">
              <a:rPr lang="tr-TR" smtClean="0"/>
              <a:pPr/>
              <a:t>9.02.2026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269-403B-46B0-85C9-047BC53784E1}" type="datetime1">
              <a:rPr lang="tr-TR" smtClean="0"/>
              <a:pPr/>
              <a:t>9.02.2026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B27D-DB83-4835-8ECB-62B20663796C}" type="datetime1">
              <a:rPr lang="tr-TR" smtClean="0"/>
              <a:pPr/>
              <a:t>9.02.2026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61C4-2FFD-4586-A0C0-8BB9EA306FD1}" type="datetime1">
              <a:rPr lang="tr-TR" smtClean="0"/>
              <a:pPr/>
              <a:t>9.02.2026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EA60-0F51-43EC-8AC6-4733CDB136DE}" type="datetime1">
              <a:rPr lang="tr-TR" smtClean="0"/>
              <a:pPr/>
              <a:t>9.02.2026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BD3CF-5BF0-456E-80F5-22D3E109A724}" type="datetime1">
              <a:rPr lang="tr-TR" smtClean="0"/>
              <a:pPr/>
              <a:t>9.02.2026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8" name="7 Resim" descr="THSK_Buyuk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295805" y="5877272"/>
            <a:ext cx="552390" cy="4505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" t="9058" r="1632" b="7132"/>
          <a:stretch/>
        </p:blipFill>
        <p:spPr>
          <a:xfrm>
            <a:off x="1535843" y="3052684"/>
            <a:ext cx="6072313" cy="3805316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1414870"/>
            <a:ext cx="9144000" cy="122204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SAĞLIKLI BESLENME</a:t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650" y="1125538"/>
            <a:ext cx="7561263" cy="4751387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2400" dirty="0"/>
              <a:t>İçerdikleri besin öğeleri yönünden birbirine benzeyen besinler </a:t>
            </a:r>
            <a:r>
              <a:rPr lang="tr-TR" sz="2400" dirty="0" smtClean="0"/>
              <a:t>5 grupta toplanır: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altLang="tr-TR" sz="2400" dirty="0" smtClean="0">
                <a:solidFill>
                  <a:srgbClr val="00B0F0"/>
                </a:solidFill>
              </a:rPr>
              <a:t>1</a:t>
            </a:r>
            <a:r>
              <a:rPr lang="tr-TR" altLang="tr-TR" sz="2400" dirty="0">
                <a:solidFill>
                  <a:srgbClr val="00B0F0"/>
                </a:solidFill>
              </a:rPr>
              <a:t>. Süt ve ürünleri grubu</a:t>
            </a:r>
          </a:p>
          <a:p>
            <a:pPr>
              <a:spcBef>
                <a:spcPts val="375"/>
              </a:spcBef>
              <a:buSzPct val="85000"/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solidFill>
                  <a:srgbClr val="7030A0"/>
                </a:solidFill>
              </a:rPr>
              <a:t>2. Et ve ürünleri, tavuk, balık, yumurta,   kuru baklagiller ile yağlı tohumlar grubu</a:t>
            </a:r>
          </a:p>
          <a:p>
            <a:pPr>
              <a:spcBef>
                <a:spcPts val="375"/>
              </a:spcBef>
              <a:buSzPct val="85000"/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solidFill>
                  <a:srgbClr val="00B050"/>
                </a:solidFill>
              </a:rPr>
              <a:t>3. S</a:t>
            </a:r>
            <a:r>
              <a:rPr lang="tr-TR" altLang="tr-TR" sz="2400" dirty="0" smtClean="0">
                <a:solidFill>
                  <a:srgbClr val="00B050"/>
                </a:solidFill>
              </a:rPr>
              <a:t>ebzeler </a:t>
            </a:r>
            <a:r>
              <a:rPr lang="tr-TR" altLang="tr-TR" sz="2400" dirty="0">
                <a:solidFill>
                  <a:srgbClr val="00B050"/>
                </a:solidFill>
              </a:rPr>
              <a:t>grubu</a:t>
            </a:r>
          </a:p>
          <a:p>
            <a:pPr>
              <a:spcBef>
                <a:spcPts val="375"/>
              </a:spcBef>
              <a:buSzPct val="85000"/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solidFill>
                  <a:srgbClr val="FF00FF"/>
                </a:solidFill>
              </a:rPr>
              <a:t>4. M</a:t>
            </a:r>
            <a:r>
              <a:rPr lang="tr-TR" altLang="tr-TR" sz="2400" dirty="0" smtClean="0">
                <a:solidFill>
                  <a:srgbClr val="FF00FF"/>
                </a:solidFill>
              </a:rPr>
              <a:t>eyveler </a:t>
            </a:r>
            <a:r>
              <a:rPr lang="tr-TR" altLang="tr-TR" sz="2400" dirty="0">
                <a:solidFill>
                  <a:srgbClr val="FF00FF"/>
                </a:solidFill>
              </a:rPr>
              <a:t>grubu</a:t>
            </a:r>
          </a:p>
          <a:p>
            <a:pPr>
              <a:spcBef>
                <a:spcPts val="375"/>
              </a:spcBef>
              <a:buSzPct val="85000"/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solidFill>
                  <a:schemeClr val="accent6"/>
                </a:solidFill>
              </a:rPr>
              <a:t>5. Ekmek ve tahıllar grubu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107950" y="115888"/>
            <a:ext cx="8856663" cy="7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Besinlerin sınıflandırılması / Besin grupları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7" name="Grup 6"/>
          <p:cNvGrpSpPr>
            <a:grpSpLocks/>
          </p:cNvGrpSpPr>
          <p:nvPr/>
        </p:nvGrpSpPr>
        <p:grpSpPr bwMode="auto">
          <a:xfrm>
            <a:off x="3041933" y="2737133"/>
            <a:ext cx="6012000" cy="4032000"/>
            <a:chOff x="722557" y="567321"/>
            <a:chExt cx="6428020" cy="4464000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078" y="3627321"/>
              <a:ext cx="819499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57" y="3771321"/>
              <a:ext cx="112474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300" y="567321"/>
              <a:ext cx="4483778" cy="446400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39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27013"/>
            <a:ext cx="9144000" cy="681037"/>
          </a:xfrm>
        </p:spPr>
        <p:txBody>
          <a:bodyPr>
            <a:normAutofit fontScale="90000"/>
          </a:bodyPr>
          <a:lstStyle/>
          <a:p>
            <a:pPr marL="57150" algn="ctr">
              <a:spcBef>
                <a:spcPts val="375"/>
              </a:spcBef>
              <a:buSzPct val="85000"/>
              <a:defRPr/>
            </a:pPr>
            <a:r>
              <a:rPr lang="tr-TR" altLang="tr-TR" sz="4400" dirty="0">
                <a:solidFill>
                  <a:srgbClr val="00B0F0"/>
                </a:solidFill>
                <a:latin typeface="+mn-lt"/>
              </a:rPr>
              <a:t>1. Süt ve </a:t>
            </a:r>
            <a:r>
              <a:rPr lang="tr-TR" altLang="tr-TR" sz="4400" dirty="0" smtClean="0">
                <a:solidFill>
                  <a:srgbClr val="00B0F0"/>
                </a:solidFill>
                <a:latin typeface="+mn-lt"/>
              </a:rPr>
              <a:t>ürünleri grubu</a:t>
            </a:r>
            <a:endParaRPr lang="tr-TR" altLang="tr-TR" sz="44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3555" name="İçerik Yer Tutucusu 2"/>
          <p:cNvSpPr>
            <a:spLocks noGrp="1"/>
          </p:cNvSpPr>
          <p:nvPr>
            <p:ph idx="1"/>
          </p:nvPr>
        </p:nvSpPr>
        <p:spPr>
          <a:xfrm>
            <a:off x="395288" y="1019175"/>
            <a:ext cx="5799137" cy="5040313"/>
          </a:xfrm>
        </p:spPr>
        <p:txBody>
          <a:bodyPr/>
          <a:lstStyle/>
          <a:p>
            <a:r>
              <a:rPr lang="tr-TR" altLang="tr-TR" sz="2400" smtClean="0">
                <a:solidFill>
                  <a:schemeClr val="tx2"/>
                </a:solidFill>
              </a:rPr>
              <a:t>Süt</a:t>
            </a:r>
          </a:p>
          <a:p>
            <a:r>
              <a:rPr lang="tr-TR" altLang="tr-TR" sz="2400" smtClean="0">
                <a:solidFill>
                  <a:schemeClr val="tx2"/>
                </a:solidFill>
              </a:rPr>
              <a:t>Yoğurt</a:t>
            </a:r>
          </a:p>
          <a:p>
            <a:r>
              <a:rPr lang="tr-TR" altLang="tr-TR" sz="2400" smtClean="0">
                <a:solidFill>
                  <a:schemeClr val="tx2"/>
                </a:solidFill>
              </a:rPr>
              <a:t>Peynirler </a:t>
            </a:r>
          </a:p>
          <a:p>
            <a:pPr lvl="1"/>
            <a:r>
              <a:rPr lang="tr-TR" altLang="tr-TR" sz="2000" smtClean="0">
                <a:solidFill>
                  <a:schemeClr val="tx2"/>
                </a:solidFill>
              </a:rPr>
              <a:t>beyaz peynir, kaşar peynir gibi</a:t>
            </a:r>
          </a:p>
          <a:p>
            <a:r>
              <a:rPr lang="tr-TR" altLang="tr-TR" sz="2400" smtClean="0">
                <a:solidFill>
                  <a:schemeClr val="tx2"/>
                </a:solidFill>
              </a:rPr>
              <a:t>Ayran</a:t>
            </a:r>
          </a:p>
          <a:p>
            <a:r>
              <a:rPr lang="tr-TR" altLang="tr-TR" sz="2400" smtClean="0">
                <a:solidFill>
                  <a:schemeClr val="tx2"/>
                </a:solidFill>
              </a:rPr>
              <a:t>Kefir</a:t>
            </a:r>
          </a:p>
          <a:p>
            <a:r>
              <a:rPr lang="tr-TR" altLang="tr-TR" sz="2400" smtClean="0">
                <a:solidFill>
                  <a:schemeClr val="tx2"/>
                </a:solidFill>
              </a:rPr>
              <a:t>Sütlü tatlılar </a:t>
            </a:r>
          </a:p>
          <a:p>
            <a:pPr lvl="1"/>
            <a:r>
              <a:rPr lang="tr-TR" altLang="tr-TR" sz="2000" smtClean="0">
                <a:solidFill>
                  <a:schemeClr val="tx2"/>
                </a:solidFill>
              </a:rPr>
              <a:t>sütlaç, dondurma gibi</a:t>
            </a:r>
          </a:p>
        </p:txBody>
      </p:sp>
      <p:pic>
        <p:nvPicPr>
          <p:cNvPr id="23556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019175"/>
            <a:ext cx="367188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 bwMode="auto">
          <a:xfrm>
            <a:off x="624644" y="4432154"/>
            <a:ext cx="8100392" cy="1860574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P</a:t>
            </a: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rotein</a:t>
            </a:r>
          </a:p>
          <a:p>
            <a:pPr>
              <a:defRPr/>
            </a:pP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Kalsiyum</a:t>
            </a:r>
          </a:p>
          <a:p>
            <a:pPr>
              <a:defRPr/>
            </a:pP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Çinko </a:t>
            </a:r>
          </a:p>
          <a:p>
            <a:pPr>
              <a:defRPr/>
            </a:pP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B</a:t>
            </a:r>
            <a:r>
              <a:rPr lang="tr-TR" sz="2000" i="1" baseline="-25000" dirty="0" smtClean="0">
                <a:solidFill>
                  <a:srgbClr val="00B0F0"/>
                </a:solidFill>
                <a:latin typeface="+mj-lt"/>
              </a:rPr>
              <a:t>1</a:t>
            </a: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 smtClean="0">
                <a:solidFill>
                  <a:srgbClr val="00B0F0"/>
                </a:solidFill>
                <a:latin typeface="+mj-lt"/>
              </a:rPr>
              <a:t>2</a:t>
            </a: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 smtClean="0">
                <a:solidFill>
                  <a:srgbClr val="00B0F0"/>
                </a:solidFill>
                <a:latin typeface="+mj-lt"/>
              </a:rPr>
              <a:t>6</a:t>
            </a: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 smtClean="0">
                <a:solidFill>
                  <a:srgbClr val="00B0F0"/>
                </a:solidFill>
                <a:latin typeface="+mj-lt"/>
              </a:rPr>
              <a:t>12</a:t>
            </a: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 ve niasin olmak üzere birçok besin ögesi için önemli kaynaktır</a:t>
            </a:r>
          </a:p>
        </p:txBody>
      </p:sp>
    </p:spTree>
    <p:extLst>
      <p:ext uri="{BB962C8B-B14F-4D97-AF65-F5344CB8AC3E}">
        <p14:creationId xmlns:p14="http://schemas.microsoft.com/office/powerpoint/2010/main" val="28392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t="22938" r="3059" b="16141"/>
          <a:stretch/>
        </p:blipFill>
        <p:spPr>
          <a:xfrm>
            <a:off x="3923928" y="1461330"/>
            <a:ext cx="5040560" cy="2214920"/>
          </a:xfrm>
          <a:prstGeom prst="ellipse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417637"/>
          </a:xfrm>
        </p:spPr>
        <p:txBody>
          <a:bodyPr>
            <a:no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3600" dirty="0" smtClean="0">
                <a:solidFill>
                  <a:srgbClr val="7030A0"/>
                </a:solidFill>
                <a:latin typeface="+mn-lt"/>
              </a:rPr>
              <a:t>2. Et </a:t>
            </a:r>
            <a:r>
              <a:rPr lang="tr-TR" altLang="tr-TR" sz="3600" dirty="0">
                <a:solidFill>
                  <a:srgbClr val="7030A0"/>
                </a:solidFill>
                <a:latin typeface="+mn-lt"/>
              </a:rPr>
              <a:t>ve ürünleri, tavuk, balık, yumurta, kuru baklagiller </a:t>
            </a:r>
            <a:r>
              <a:rPr lang="tr-TR" altLang="tr-TR" sz="3600" dirty="0" smtClean="0">
                <a:solidFill>
                  <a:srgbClr val="7030A0"/>
                </a:solidFill>
                <a:latin typeface="+mn-lt"/>
              </a:rPr>
              <a:t>ile </a:t>
            </a:r>
            <a:r>
              <a:rPr lang="tr-TR" altLang="tr-TR" sz="3600" dirty="0">
                <a:solidFill>
                  <a:srgbClr val="7030A0"/>
                </a:solidFill>
                <a:latin typeface="+mn-lt"/>
              </a:rPr>
              <a:t>yağlı tohumlar </a:t>
            </a:r>
            <a:r>
              <a:rPr lang="tr-TR" altLang="tr-TR" sz="3600" dirty="0" smtClean="0">
                <a:solidFill>
                  <a:srgbClr val="7030A0"/>
                </a:solidFill>
                <a:latin typeface="+mn-lt"/>
              </a:rPr>
              <a:t>grubu</a:t>
            </a:r>
            <a:endParaRPr lang="tr-TR" altLang="tr-TR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6563" y="1484313"/>
            <a:ext cx="3775397" cy="43209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400" dirty="0" smtClean="0"/>
              <a:t>Et</a:t>
            </a:r>
          </a:p>
          <a:p>
            <a:pPr>
              <a:defRPr/>
            </a:pPr>
            <a:r>
              <a:rPr lang="tr-TR" sz="2400" dirty="0" smtClean="0"/>
              <a:t>Tavuk</a:t>
            </a:r>
          </a:p>
          <a:p>
            <a:pPr>
              <a:defRPr/>
            </a:pPr>
            <a:r>
              <a:rPr lang="tr-TR" sz="2400" dirty="0" smtClean="0"/>
              <a:t>Balık</a:t>
            </a:r>
          </a:p>
          <a:p>
            <a:pPr>
              <a:defRPr/>
            </a:pPr>
            <a:r>
              <a:rPr lang="tr-TR" sz="2400" dirty="0" smtClean="0"/>
              <a:t>Yumurta</a:t>
            </a:r>
          </a:p>
          <a:p>
            <a:pPr>
              <a:defRPr/>
            </a:pPr>
            <a:r>
              <a:rPr lang="tr-TR" sz="2400" dirty="0" smtClean="0"/>
              <a:t>Kurubaklagiller </a:t>
            </a:r>
          </a:p>
          <a:p>
            <a:pPr lvl="1">
              <a:defRPr/>
            </a:pPr>
            <a:r>
              <a:rPr lang="tr-TR" sz="2200" dirty="0" smtClean="0"/>
              <a:t>mercimek, fasulye, nohut gibi</a:t>
            </a:r>
          </a:p>
          <a:p>
            <a:pPr>
              <a:defRPr/>
            </a:pPr>
            <a:r>
              <a:rPr lang="tr-TR" sz="2400" dirty="0" smtClean="0"/>
              <a:t>Yağlı tohumlar </a:t>
            </a:r>
          </a:p>
          <a:p>
            <a:pPr lvl="1">
              <a:defRPr/>
            </a:pPr>
            <a:r>
              <a:rPr lang="tr-TR" sz="2200" dirty="0" smtClean="0"/>
              <a:t>ceviz, fındık, badem gibi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 bwMode="auto">
          <a:xfrm>
            <a:off x="4499992" y="3861048"/>
            <a:ext cx="4464496" cy="2396356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P</a:t>
            </a:r>
            <a:r>
              <a:rPr lang="tr-TR" i="1" dirty="0" smtClean="0">
                <a:solidFill>
                  <a:srgbClr val="7030A0"/>
                </a:solidFill>
                <a:latin typeface="+mj-lt"/>
              </a:rPr>
              <a:t>rotein</a:t>
            </a:r>
          </a:p>
          <a:p>
            <a:pPr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Demir</a:t>
            </a:r>
          </a:p>
          <a:p>
            <a:pPr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Çinko</a:t>
            </a:r>
          </a:p>
          <a:p>
            <a:pPr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Magnezyum gibi mineraller ile </a:t>
            </a:r>
          </a:p>
          <a:p>
            <a:pPr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 smtClean="0">
                <a:solidFill>
                  <a:srgbClr val="7030A0"/>
                </a:solidFill>
                <a:latin typeface="+mj-lt"/>
              </a:rPr>
              <a:t>1</a:t>
            </a:r>
            <a:r>
              <a:rPr lang="tr-TR" i="1" dirty="0" smtClean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 smtClean="0">
                <a:solidFill>
                  <a:srgbClr val="7030A0"/>
                </a:solidFill>
                <a:latin typeface="+mj-lt"/>
              </a:rPr>
              <a:t>6</a:t>
            </a:r>
            <a:r>
              <a:rPr lang="tr-TR" i="1" dirty="0" smtClean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 smtClean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 smtClean="0">
                <a:solidFill>
                  <a:srgbClr val="7030A0"/>
                </a:solidFill>
                <a:latin typeface="+mj-lt"/>
              </a:rPr>
              <a:t> ve A vitamini kaynağıdır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 smtClean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 smtClean="0">
                <a:solidFill>
                  <a:srgbClr val="7030A0"/>
                </a:solidFill>
                <a:latin typeface="+mj-lt"/>
              </a:rPr>
              <a:t> vitamini ise sadece hayvansal kaynaklı besinlerde bulunur</a:t>
            </a:r>
            <a:endParaRPr lang="tr-TR" i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80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İçerik Yer Tutucusu 2"/>
          <p:cNvSpPr>
            <a:spLocks noGrp="1"/>
          </p:cNvSpPr>
          <p:nvPr>
            <p:ph idx="1"/>
          </p:nvPr>
        </p:nvSpPr>
        <p:spPr>
          <a:xfrm>
            <a:off x="457200" y="1379538"/>
            <a:ext cx="8229600" cy="47466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tr-TR" altLang="tr-TR" sz="2400" smtClean="0"/>
              <a:t>Tüm sebzeler </a:t>
            </a:r>
          </a:p>
        </p:txBody>
      </p:sp>
      <p:pic>
        <p:nvPicPr>
          <p:cNvPr id="25603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151313"/>
            <a:ext cx="146367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6950" r="5461" b="13251"/>
          <a:stretch>
            <a:fillRect/>
          </a:stretch>
        </p:blipFill>
        <p:spPr bwMode="auto">
          <a:xfrm>
            <a:off x="6075363" y="5729288"/>
            <a:ext cx="1025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4851" r="6377" b="8000"/>
          <a:stretch>
            <a:fillRect/>
          </a:stretch>
        </p:blipFill>
        <p:spPr bwMode="auto">
          <a:xfrm>
            <a:off x="6869113" y="1044575"/>
            <a:ext cx="14970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6358" r="9911" b="12460"/>
          <a:stretch>
            <a:fillRect/>
          </a:stretch>
        </p:blipFill>
        <p:spPr bwMode="auto">
          <a:xfrm>
            <a:off x="7134225" y="3060700"/>
            <a:ext cx="18938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0568" r="8340" b="10439"/>
          <a:stretch>
            <a:fillRect/>
          </a:stretch>
        </p:blipFill>
        <p:spPr bwMode="auto">
          <a:xfrm>
            <a:off x="7597775" y="5030788"/>
            <a:ext cx="13668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28687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00B050"/>
                </a:solidFill>
                <a:latin typeface="+mn-lt"/>
              </a:rPr>
              <a:t>3. S</a:t>
            </a:r>
            <a:r>
              <a:rPr lang="tr-TR" altLang="tr-TR" sz="4000" dirty="0" smtClean="0">
                <a:solidFill>
                  <a:srgbClr val="00B050"/>
                </a:solidFill>
                <a:latin typeface="+mn-lt"/>
              </a:rPr>
              <a:t>ebzeler </a:t>
            </a:r>
            <a:r>
              <a:rPr lang="tr-TR" altLang="tr-TR" sz="4000" dirty="0">
                <a:solidFill>
                  <a:srgbClr val="00B050"/>
                </a:solidFill>
                <a:latin typeface="+mn-lt"/>
              </a:rPr>
              <a:t>grubu</a:t>
            </a:r>
          </a:p>
        </p:txBody>
      </p:sp>
      <p:pic>
        <p:nvPicPr>
          <p:cNvPr id="25609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306513"/>
            <a:ext cx="504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Resi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18752" r="6612" b="15346"/>
          <a:stretch>
            <a:fillRect/>
          </a:stretch>
        </p:blipFill>
        <p:spPr bwMode="auto">
          <a:xfrm>
            <a:off x="7248525" y="6067425"/>
            <a:ext cx="8318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Resi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25282" r="9332" b="11966"/>
          <a:stretch>
            <a:fillRect/>
          </a:stretch>
        </p:blipFill>
        <p:spPr bwMode="auto">
          <a:xfrm rot="1503252">
            <a:off x="4791075" y="3192463"/>
            <a:ext cx="19812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Resim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3123" r="10062" b="7970"/>
          <a:stretch>
            <a:fillRect/>
          </a:stretch>
        </p:blipFill>
        <p:spPr bwMode="auto">
          <a:xfrm>
            <a:off x="6483350" y="2251075"/>
            <a:ext cx="9921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Resim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t="4851" r="6677" b="5901"/>
          <a:stretch>
            <a:fillRect/>
          </a:stretch>
        </p:blipFill>
        <p:spPr bwMode="auto">
          <a:xfrm>
            <a:off x="4519613" y="1117600"/>
            <a:ext cx="1963737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Resim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5540375"/>
            <a:ext cx="19526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İçerik Yer Tutucusu 2"/>
          <p:cNvSpPr txBox="1">
            <a:spLocks/>
          </p:cNvSpPr>
          <p:nvPr/>
        </p:nvSpPr>
        <p:spPr bwMode="auto">
          <a:xfrm>
            <a:off x="247650" y="2443170"/>
            <a:ext cx="4389438" cy="3133501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E, C, B</a:t>
            </a:r>
            <a:r>
              <a:rPr lang="tr-TR" i="1" baseline="-25000" dirty="0" smtClean="0">
                <a:solidFill>
                  <a:srgbClr val="00B050"/>
                </a:solidFill>
                <a:latin typeface="+mj-lt"/>
              </a:rPr>
              <a:t>2</a:t>
            </a:r>
            <a:r>
              <a:rPr lang="tr-TR" i="1" dirty="0" smtClean="0">
                <a:solidFill>
                  <a:srgbClr val="00B050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Posa ve diğer antioksidan özellikte olan bileşiklerden zengindir</a:t>
            </a:r>
            <a:endParaRPr lang="tr-TR" i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25616" name="Resim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8274" r="41701"/>
          <a:stretch>
            <a:fillRect/>
          </a:stretch>
        </p:blipFill>
        <p:spPr bwMode="auto">
          <a:xfrm>
            <a:off x="7854950" y="1785938"/>
            <a:ext cx="12176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3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7339">
            <a:off x="4887913" y="1027113"/>
            <a:ext cx="3048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İçerik Yer Tutucusu 2"/>
          <p:cNvSpPr>
            <a:spLocks noGrp="1"/>
          </p:cNvSpPr>
          <p:nvPr>
            <p:ph idx="1"/>
          </p:nvPr>
        </p:nvSpPr>
        <p:spPr>
          <a:xfrm>
            <a:off x="457200" y="1379538"/>
            <a:ext cx="8229600" cy="47466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tr-TR" altLang="tr-TR" sz="2400" smtClean="0"/>
              <a:t>Tüm meyveler </a:t>
            </a:r>
          </a:p>
        </p:txBody>
      </p:sp>
      <p:pic>
        <p:nvPicPr>
          <p:cNvPr id="26628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t="17284" r="17500" b="17955"/>
          <a:stretch>
            <a:fillRect/>
          </a:stretch>
        </p:blipFill>
        <p:spPr bwMode="auto">
          <a:xfrm>
            <a:off x="6897687" y="4398280"/>
            <a:ext cx="1882775" cy="151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6024" r="14563" b="6024"/>
          <a:stretch>
            <a:fillRect/>
          </a:stretch>
        </p:blipFill>
        <p:spPr bwMode="auto">
          <a:xfrm>
            <a:off x="3468688" y="5476875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9911" r="7475" b="9911"/>
          <a:stretch>
            <a:fillRect/>
          </a:stretch>
        </p:blipFill>
        <p:spPr bwMode="auto">
          <a:xfrm>
            <a:off x="4997450" y="3182939"/>
            <a:ext cx="1903413" cy="156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4" t="14542" r="21706" b="13087"/>
          <a:stretch>
            <a:fillRect/>
          </a:stretch>
        </p:blipFill>
        <p:spPr bwMode="auto">
          <a:xfrm>
            <a:off x="4927600" y="5551488"/>
            <a:ext cx="10810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19162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FF00FF"/>
                </a:solidFill>
                <a:latin typeface="+mn-lt"/>
              </a:rPr>
              <a:t>4. M</a:t>
            </a:r>
            <a:r>
              <a:rPr lang="tr-TR" altLang="tr-TR" sz="4000" dirty="0" smtClean="0">
                <a:solidFill>
                  <a:srgbClr val="FF00FF"/>
                </a:solidFill>
                <a:latin typeface="+mn-lt"/>
              </a:rPr>
              <a:t>eyveler </a:t>
            </a:r>
            <a:r>
              <a:rPr lang="tr-TR" altLang="tr-TR" sz="4000" dirty="0">
                <a:solidFill>
                  <a:srgbClr val="FF00FF"/>
                </a:solidFill>
                <a:latin typeface="+mn-lt"/>
              </a:rPr>
              <a:t>grubu</a:t>
            </a:r>
          </a:p>
        </p:txBody>
      </p:sp>
      <p:pic>
        <p:nvPicPr>
          <p:cNvPr id="26633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1306513"/>
            <a:ext cx="5032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İçerik Yer Tutucusu 2"/>
          <p:cNvSpPr txBox="1">
            <a:spLocks/>
          </p:cNvSpPr>
          <p:nvPr/>
        </p:nvSpPr>
        <p:spPr bwMode="auto">
          <a:xfrm>
            <a:off x="231775" y="2225675"/>
            <a:ext cx="4540250" cy="2928938"/>
          </a:xfrm>
          <a:prstGeom prst="rect">
            <a:avLst/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E, C, B</a:t>
            </a:r>
            <a:r>
              <a:rPr lang="tr-TR" i="1" baseline="-25000" dirty="0" smtClean="0">
                <a:solidFill>
                  <a:srgbClr val="FF00FF"/>
                </a:solidFill>
                <a:latin typeface="+mj-lt"/>
              </a:rPr>
              <a:t>2</a:t>
            </a:r>
            <a:r>
              <a:rPr lang="tr-TR" i="1" dirty="0" smtClean="0">
                <a:solidFill>
                  <a:srgbClr val="FF00FF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Posa ve diğer antioksidan özellikte olan bileşiklerden zengindir</a:t>
            </a:r>
            <a:endParaRPr lang="tr-TR" i="1" dirty="0">
              <a:solidFill>
                <a:srgbClr val="FF00FF"/>
              </a:solidFill>
              <a:latin typeface="+mj-lt"/>
            </a:endParaRPr>
          </a:p>
        </p:txBody>
      </p:sp>
      <p:pic>
        <p:nvPicPr>
          <p:cNvPr id="26635" name="Resi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5961063"/>
            <a:ext cx="95567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Resim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2161" r="4684" b="6757"/>
          <a:stretch>
            <a:fillRect/>
          </a:stretch>
        </p:blipFill>
        <p:spPr bwMode="auto">
          <a:xfrm>
            <a:off x="7085366" y="2565400"/>
            <a:ext cx="161766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Resi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284163"/>
            <a:ext cx="1520825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Resim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9267" r="7475" b="9267"/>
          <a:stretch>
            <a:fillRect/>
          </a:stretch>
        </p:blipFill>
        <p:spPr bwMode="auto">
          <a:xfrm>
            <a:off x="363538" y="5772150"/>
            <a:ext cx="1855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1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1068388"/>
            <a:ext cx="32607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bulgur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176">
            <a:off x="5464740" y="4725638"/>
            <a:ext cx="2352069" cy="13230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t="20187" r="3957" b="14598"/>
          <a:stretch>
            <a:fillRect/>
          </a:stretch>
        </p:blipFill>
        <p:spPr bwMode="auto">
          <a:xfrm>
            <a:off x="5945188" y="3400425"/>
            <a:ext cx="17002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95350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chemeClr val="accent6"/>
                </a:solidFill>
                <a:latin typeface="+mn-lt"/>
              </a:rPr>
              <a:t>5. Ekmek ve tahıllar </a:t>
            </a:r>
            <a:r>
              <a:rPr lang="tr-TR" altLang="tr-TR" sz="4000" dirty="0" smtClean="0">
                <a:solidFill>
                  <a:schemeClr val="accent6"/>
                </a:solidFill>
                <a:latin typeface="+mn-lt"/>
              </a:rPr>
              <a:t>grubu</a:t>
            </a:r>
            <a:endParaRPr lang="tr-TR" altLang="tr-TR" sz="40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7654" name="İçerik Yer Tutucusu 2"/>
          <p:cNvSpPr>
            <a:spLocks noGrp="1"/>
          </p:cNvSpPr>
          <p:nvPr>
            <p:ph idx="1"/>
          </p:nvPr>
        </p:nvSpPr>
        <p:spPr>
          <a:xfrm>
            <a:off x="457200" y="1341438"/>
            <a:ext cx="5410200" cy="1943100"/>
          </a:xfrm>
        </p:spPr>
        <p:txBody>
          <a:bodyPr>
            <a:normAutofit lnSpcReduction="10000"/>
          </a:bodyPr>
          <a:lstStyle/>
          <a:p>
            <a:r>
              <a:rPr lang="tr-TR" altLang="tr-TR" sz="2400" smtClean="0"/>
              <a:t>Ekmekler</a:t>
            </a:r>
          </a:p>
          <a:p>
            <a:r>
              <a:rPr lang="tr-TR" altLang="tr-TR" sz="2400" smtClean="0"/>
              <a:t>Tahıllar </a:t>
            </a:r>
          </a:p>
          <a:p>
            <a:pPr lvl="1"/>
            <a:r>
              <a:rPr lang="tr-TR" altLang="tr-TR" sz="2000" smtClean="0"/>
              <a:t>Bulgur, pirinç, yulaf, arpa vb.</a:t>
            </a:r>
          </a:p>
          <a:p>
            <a:pPr lvl="1"/>
            <a:r>
              <a:rPr lang="tr-TR" altLang="tr-TR" sz="2000" smtClean="0"/>
              <a:t>Makarna, erişte, kuskus vb.</a:t>
            </a:r>
          </a:p>
          <a:p>
            <a:pPr lvl="1"/>
            <a:r>
              <a:rPr lang="tr-TR" altLang="tr-TR" sz="2000" smtClean="0"/>
              <a:t>Kahvaltılık tahıllar</a:t>
            </a:r>
          </a:p>
        </p:txBody>
      </p:sp>
      <p:pic>
        <p:nvPicPr>
          <p:cNvPr id="27655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6"/>
          <a:stretch>
            <a:fillRect/>
          </a:stretch>
        </p:blipFill>
        <p:spPr bwMode="auto">
          <a:xfrm>
            <a:off x="7721600" y="2997200"/>
            <a:ext cx="1422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İçerik Yer Tutucusu 2"/>
          <p:cNvSpPr txBox="1">
            <a:spLocks/>
          </p:cNvSpPr>
          <p:nvPr/>
        </p:nvSpPr>
        <p:spPr bwMode="auto">
          <a:xfrm>
            <a:off x="539750" y="3554413"/>
            <a:ext cx="4389438" cy="3114947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 smtClean="0">
                <a:solidFill>
                  <a:schemeClr val="accent6"/>
                </a:solidFill>
                <a:latin typeface="+mj-lt"/>
              </a:rPr>
              <a:t>Karbonhidrat</a:t>
            </a:r>
          </a:p>
          <a:p>
            <a:pPr>
              <a:defRPr/>
            </a:pPr>
            <a:r>
              <a:rPr lang="tr-TR" i="1" dirty="0" smtClean="0">
                <a:solidFill>
                  <a:schemeClr val="accent6"/>
                </a:solidFill>
                <a:latin typeface="+mj-lt"/>
              </a:rPr>
              <a:t>Posa (lif)</a:t>
            </a:r>
          </a:p>
          <a:p>
            <a:pPr>
              <a:defRPr/>
            </a:pPr>
            <a:r>
              <a:rPr lang="tr-TR" i="1" dirty="0" smtClean="0">
                <a:solidFill>
                  <a:schemeClr val="accent6"/>
                </a:solidFill>
                <a:latin typeface="+mj-lt"/>
              </a:rPr>
              <a:t>E, B grubu vitaminler (B12 dışındakiler) zengindir</a:t>
            </a:r>
          </a:p>
          <a:p>
            <a:pPr>
              <a:defRPr/>
            </a:pPr>
            <a:r>
              <a:rPr lang="tr-TR" i="1" dirty="0" smtClean="0">
                <a:solidFill>
                  <a:schemeClr val="accent6"/>
                </a:solidFill>
                <a:latin typeface="+mj-lt"/>
              </a:rPr>
              <a:t>Özellikler B1 vitamini için iyi kaynaktır</a:t>
            </a:r>
          </a:p>
          <a:p>
            <a:pPr>
              <a:defRPr/>
            </a:pPr>
            <a:r>
              <a:rPr lang="tr-TR" i="1" dirty="0" smtClean="0">
                <a:solidFill>
                  <a:schemeClr val="accent6"/>
                </a:solidFill>
                <a:latin typeface="+mj-lt"/>
              </a:rPr>
              <a:t>Tam tahıllar rafine tahıllardan daha fazla diyet posası, vitamin ve mineral sağlar.</a:t>
            </a:r>
            <a:endParaRPr lang="tr-TR" i="1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6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2084669" y="1237130"/>
            <a:ext cx="4935539" cy="4150846"/>
          </a:xfrm>
          <a:ln>
            <a:solidFill>
              <a:srgbClr val="66FFFF"/>
            </a:solidFill>
          </a:ln>
        </p:spPr>
        <p:txBody>
          <a:bodyPr bIns="91440"/>
          <a:lstStyle/>
          <a:p>
            <a:pPr algn="ctr" eaLnBrk="1" hangingPunct="1"/>
            <a:r>
              <a:rPr lang="tr-TR" altLang="tr-TR" sz="4400" b="1" dirty="0" smtClean="0">
                <a:solidFill>
                  <a:srgbClr val="00B0F0"/>
                </a:solidFill>
              </a:rPr>
              <a:t>Sağlıklı Beslenmek </a:t>
            </a:r>
            <a:br>
              <a:rPr lang="tr-TR" altLang="tr-TR" sz="4400" b="1" dirty="0" smtClean="0">
                <a:solidFill>
                  <a:srgbClr val="00B0F0"/>
                </a:solidFill>
              </a:rPr>
            </a:br>
            <a:r>
              <a:rPr lang="tr-TR" altLang="tr-TR" sz="4400" b="1" dirty="0" smtClean="0">
                <a:solidFill>
                  <a:srgbClr val="00B0F0"/>
                </a:solidFill>
              </a:rPr>
              <a:t>İçin</a:t>
            </a:r>
            <a:br>
              <a:rPr lang="tr-TR" altLang="tr-TR" sz="4400" b="1" dirty="0" smtClean="0">
                <a:solidFill>
                  <a:srgbClr val="00B0F0"/>
                </a:solidFill>
              </a:rPr>
            </a:br>
            <a:r>
              <a:rPr lang="tr-TR" altLang="tr-TR" sz="4400" b="1" dirty="0" smtClean="0">
                <a:solidFill>
                  <a:srgbClr val="00B0F0"/>
                </a:solidFill>
              </a:rPr>
              <a:t>Güncel ve Pratik  </a:t>
            </a:r>
            <a:br>
              <a:rPr lang="tr-TR" altLang="tr-TR" sz="4400" b="1" dirty="0" smtClean="0">
                <a:solidFill>
                  <a:srgbClr val="00B0F0"/>
                </a:solidFill>
              </a:rPr>
            </a:br>
            <a:r>
              <a:rPr lang="tr-TR" altLang="tr-TR" sz="4400" b="1" dirty="0" smtClean="0">
                <a:solidFill>
                  <a:srgbClr val="00B0F0"/>
                </a:solidFill>
              </a:rPr>
              <a:t> Öneriler</a:t>
            </a:r>
            <a:endParaRPr lang="tr-TR" altLang="tr-TR" sz="4400" dirty="0" smtClean="0">
              <a:solidFill>
                <a:srgbClr val="00B0F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r="50733"/>
          <a:stretch/>
        </p:blipFill>
        <p:spPr>
          <a:xfrm>
            <a:off x="9192" y="1207369"/>
            <a:ext cx="2078621" cy="4248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/>
          <a:srcRect l="49979" r="1"/>
          <a:stretch/>
        </p:blipFill>
        <p:spPr>
          <a:xfrm>
            <a:off x="7028448" y="1207369"/>
            <a:ext cx="2110427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>
            <a:spLocks noGrp="1"/>
          </p:cNvSpPr>
          <p:nvPr>
            <p:ph type="title" idx="4294967295"/>
          </p:nvPr>
        </p:nvSpPr>
        <p:spPr>
          <a:xfrm>
            <a:off x="0" y="158750"/>
            <a:ext cx="9143999" cy="893763"/>
          </a:xfrm>
          <a:solidFill>
            <a:schemeClr val="accent6">
              <a:lumMod val="20000"/>
              <a:lumOff val="80000"/>
            </a:schemeClr>
          </a:solidFill>
        </p:spPr>
        <p:txBody>
          <a:bodyPr bIns="91440">
            <a:normAutofit fontScale="90000"/>
          </a:bodyPr>
          <a:lstStyle/>
          <a:p>
            <a:pPr algn="ctr" eaLnBrk="1" hangingPunct="1"/>
            <a:r>
              <a:rPr lang="tr-TR" altLang="tr-TR" sz="4000" dirty="0">
                <a:solidFill>
                  <a:srgbClr val="FF0000"/>
                </a:solidFill>
                <a:latin typeface="Calibri Light" panose="020F0302020204030204" pitchFamily="34" charset="0"/>
                <a:ea typeface="+mn-ea"/>
                <a:cs typeface="+mn-cs"/>
              </a:rPr>
              <a:t>Öğün sıklığı</a:t>
            </a:r>
            <a:r>
              <a:rPr lang="tr-TR" altLang="tr-TR" sz="4000" dirty="0" smtClean="0">
                <a:solidFill>
                  <a:srgbClr val="FF0000"/>
                </a:solidFill>
                <a:latin typeface="Calibri Light" panose="020F0302020204030204" pitchFamily="34" charset="0"/>
                <a:ea typeface="+mn-ea"/>
                <a:cs typeface="+mn-cs"/>
              </a:rPr>
              <a:t> ve öğün düzenine dikkat edilmelidir</a:t>
            </a:r>
            <a:endParaRPr lang="tr-TR" altLang="tr-TR" sz="4000" dirty="0">
              <a:solidFill>
                <a:srgbClr val="FF000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68313" y="1341438"/>
            <a:ext cx="7488237" cy="48958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fontAlgn="auto">
              <a:spcAft>
                <a:spcPts val="0"/>
              </a:spcAft>
              <a:defRPr/>
            </a:pPr>
            <a:r>
              <a:rPr lang="tr-TR" altLang="tr-TR" sz="2800" dirty="0" smtClean="0"/>
              <a:t>Her gün erken kalkılmalıdır </a:t>
            </a:r>
            <a:r>
              <a:rPr lang="tr-TR" altLang="tr-TR" sz="28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800" dirty="0" smtClean="0">
                <a:solidFill>
                  <a:srgbClr val="00B0F0"/>
                </a:solidFill>
              </a:rPr>
              <a:t>saat 9.00’u geçmeden yapılacak bir kahvaltı ile güne başlanması önerilir</a:t>
            </a: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r>
              <a:rPr lang="tr-TR" altLang="tr-TR" sz="2800" dirty="0" smtClean="0"/>
              <a:t>Günde </a:t>
            </a:r>
            <a:r>
              <a:rPr lang="tr-TR" altLang="tr-TR" sz="2800" dirty="0" smtClean="0">
                <a:solidFill>
                  <a:srgbClr val="FF0000"/>
                </a:solidFill>
              </a:rPr>
              <a:t>3 ana öğüne </a:t>
            </a:r>
            <a:r>
              <a:rPr lang="tr-TR" altLang="tr-TR" sz="2800" dirty="0" smtClean="0"/>
              <a:t>ek olarak </a:t>
            </a:r>
            <a:r>
              <a:rPr lang="tr-TR" altLang="tr-TR" sz="2800" dirty="0" smtClean="0">
                <a:solidFill>
                  <a:srgbClr val="FF0000"/>
                </a:solidFill>
              </a:rPr>
              <a:t>2-3 ara öğün </a:t>
            </a:r>
            <a:r>
              <a:rPr lang="tr-TR" altLang="tr-TR" sz="2800" dirty="0" smtClean="0"/>
              <a:t>tüketilebilir</a:t>
            </a:r>
            <a:endParaRPr lang="tr-TR" altLang="tr-TR" sz="2800" dirty="0" smtClean="0">
              <a:solidFill>
                <a:schemeClr val="accent4"/>
              </a:solidFill>
            </a:endParaRPr>
          </a:p>
        </p:txBody>
      </p:sp>
      <p:sp>
        <p:nvSpPr>
          <p:cNvPr id="29701" name="Metin kutusu 1"/>
          <p:cNvSpPr txBox="1">
            <a:spLocks noChangeArrowheads="1"/>
          </p:cNvSpPr>
          <p:nvPr/>
        </p:nvSpPr>
        <p:spPr bwMode="auto">
          <a:xfrm>
            <a:off x="644525" y="3205163"/>
            <a:ext cx="4916488" cy="9540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2800" b="1" dirty="0">
                <a:solidFill>
                  <a:srgbClr val="FF0000"/>
                </a:solidFill>
              </a:rPr>
              <a:t>UNUTULMAMALIDIR Kİ</a:t>
            </a:r>
          </a:p>
          <a:p>
            <a:pPr algn="ctr"/>
            <a:r>
              <a:rPr lang="tr-TR" altLang="tr-TR" sz="2800" b="1" dirty="0">
                <a:solidFill>
                  <a:srgbClr val="FF0000"/>
                </a:solidFill>
              </a:rPr>
              <a:t>kahvaltı en önemli öğündür</a:t>
            </a:r>
          </a:p>
        </p:txBody>
      </p:sp>
      <p:pic>
        <p:nvPicPr>
          <p:cNvPr id="2970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8"/>
          <a:stretch>
            <a:fillRect/>
          </a:stretch>
        </p:blipFill>
        <p:spPr bwMode="auto">
          <a:xfrm>
            <a:off x="6094413" y="2276475"/>
            <a:ext cx="263048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1449" r="5113" b="7175"/>
          <a:stretch>
            <a:fillRect/>
          </a:stretch>
        </p:blipFill>
        <p:spPr bwMode="auto">
          <a:xfrm>
            <a:off x="6118225" y="3698875"/>
            <a:ext cx="25923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96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20663"/>
            <a:ext cx="7886700" cy="7874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4000" b="1" dirty="0" smtClean="0">
                <a:solidFill>
                  <a:srgbClr val="FF0000"/>
                </a:solidFill>
              </a:rPr>
              <a:t>Sağlıklı ‘ara öğün’ örnekleri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140200" y="1731963"/>
            <a:ext cx="4319588" cy="1336675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kibrit kutusu beyaz peynir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orta dilim ekmek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Söğüş (yağsız)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611188" y="3284538"/>
            <a:ext cx="3382962" cy="1008062"/>
          </a:xfrm>
          <a:prstGeom prst="rect">
            <a:avLst/>
          </a:prstGeom>
          <a:noFill/>
          <a:ln w="25400" cap="rnd">
            <a:solidFill>
              <a:srgbClr val="FF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 dirty="0"/>
              <a:t>1 kutu ayran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 dirty="0"/>
              <a:t>2-3 adet kepekli galeta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4859338" y="4076700"/>
            <a:ext cx="3025775" cy="1081088"/>
          </a:xfrm>
          <a:prstGeom prst="rect">
            <a:avLst/>
          </a:prstGeom>
          <a:noFill/>
          <a:ln w="25400" cap="rnd">
            <a:solidFill>
              <a:srgbClr val="00B05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 dirty="0">
                <a:solidFill>
                  <a:srgbClr val="FF0000"/>
                </a:solidFill>
              </a:rPr>
              <a:t>1 avuç fındık içi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 dirty="0">
                <a:solidFill>
                  <a:srgbClr val="FF0000"/>
                </a:solidFill>
              </a:rPr>
              <a:t>1 kupa süt (şekersiz)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942975" y="5514975"/>
            <a:ext cx="4673600" cy="1081088"/>
          </a:xfrm>
          <a:prstGeom prst="rect">
            <a:avLst/>
          </a:prstGeom>
          <a:noFill/>
          <a:ln w="254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4 adet kuru kayısı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su bardağı yoğurt (kaymaksız)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400050" y="1228725"/>
            <a:ext cx="2879725" cy="1008063"/>
          </a:xfrm>
          <a:prstGeom prst="rect">
            <a:avLst/>
          </a:prstGeom>
          <a:noFill/>
          <a:ln w="25400" cap="rnd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kutu sade süt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küçük boy elma</a:t>
            </a:r>
          </a:p>
        </p:txBody>
      </p:sp>
    </p:spTree>
    <p:extLst>
      <p:ext uri="{BB962C8B-B14F-4D97-AF65-F5344CB8AC3E}">
        <p14:creationId xmlns:p14="http://schemas.microsoft.com/office/powerpoint/2010/main" val="37697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 txBox="1">
            <a:spLocks/>
          </p:cNvSpPr>
          <p:nvPr/>
        </p:nvSpPr>
        <p:spPr bwMode="auto">
          <a:xfrm>
            <a:off x="0" y="158750"/>
            <a:ext cx="9144000" cy="661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Öğünlerde besin çeşitliliği sağlanmalıdır</a:t>
            </a:r>
          </a:p>
        </p:txBody>
      </p:sp>
      <p:grpSp>
        <p:nvGrpSpPr>
          <p:cNvPr id="32772" name="Grup 5"/>
          <p:cNvGrpSpPr>
            <a:grpSpLocks/>
          </p:cNvGrpSpPr>
          <p:nvPr/>
        </p:nvGrpSpPr>
        <p:grpSpPr bwMode="auto">
          <a:xfrm>
            <a:off x="1331913" y="1557338"/>
            <a:ext cx="6550025" cy="3959225"/>
            <a:chOff x="2267744" y="2060848"/>
            <a:chExt cx="6550819" cy="436694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267744" y="2060848"/>
              <a:ext cx="6550819" cy="43669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0" cap="rnd">
              <a:solidFill>
                <a:srgbClr val="FF0000">
                  <a:alpha val="29020"/>
                </a:srgbClr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Aynı besin grubunda yer alan besinlerin </a:t>
              </a: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besin öğesi içerikleri </a:t>
              </a: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birbiriyle aynı değildir! </a:t>
              </a:r>
            </a:p>
            <a:p>
              <a:pPr algn="ctr" eaLnBrk="1" hangingPunct="1">
                <a:defRPr/>
              </a:pPr>
              <a:endParaRPr lang="tr-TR" altLang="tr-TR" sz="2400" dirty="0" smtClean="0">
                <a:latin typeface="+mj-lt"/>
              </a:endParaRPr>
            </a:p>
            <a:p>
              <a:pPr algn="ctr" eaLnBrk="1" hangingPunct="1">
                <a:defRPr/>
              </a:pPr>
              <a:endParaRPr lang="tr-TR" altLang="tr-TR" sz="2400" dirty="0" smtClean="0">
                <a:latin typeface="+mj-lt"/>
              </a:endParaRP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yalnızca </a:t>
              </a: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5 temel besin grubunun çeşitliliği değil, </a:t>
              </a: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aynı grupta yer alan </a:t>
              </a: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besinlerin de çeşitliliği sağlanmalıdır!</a:t>
              </a:r>
            </a:p>
          </p:txBody>
        </p:sp>
        <p:sp>
          <p:nvSpPr>
            <p:cNvPr id="8" name="4 Aşağı Ok"/>
            <p:cNvSpPr>
              <a:spLocks noChangeArrowheads="1"/>
            </p:cNvSpPr>
            <p:nvPr/>
          </p:nvSpPr>
          <p:spPr bwMode="auto">
            <a:xfrm>
              <a:off x="5147818" y="3789063"/>
              <a:ext cx="790671" cy="576072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 w="12700" algn="ctr">
              <a:solidFill>
                <a:srgbClr val="FF0000">
                  <a:alpha val="2902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sz="1600">
                <a:solidFill>
                  <a:schemeClr val="lt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7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588"/>
            <a:ext cx="9144000" cy="690562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Beslenme nedir</a:t>
            </a:r>
            <a:r>
              <a:rPr lang="tr-TR" sz="40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750" y="827088"/>
            <a:ext cx="8569325" cy="1584325"/>
          </a:xfrm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tr-TR" sz="3600" b="1" dirty="0" smtClean="0"/>
              <a:t>Beslenme</a:t>
            </a:r>
            <a:r>
              <a:rPr lang="tr-TR" sz="3600" b="1" dirty="0"/>
              <a:t>;</a:t>
            </a:r>
            <a:r>
              <a:rPr lang="tr-TR" sz="3600" b="1" dirty="0" smtClean="0"/>
              <a:t> </a:t>
            </a:r>
            <a:r>
              <a:rPr lang="tr-TR" sz="2800" dirty="0" smtClean="0"/>
              <a:t>yaşamın sürdürülmesi, büyüme ve gelişme, sağlığın korunması ve üretken olmak için besinlerin vücutta kullanılmasıdır</a:t>
            </a:r>
            <a:endParaRPr lang="tr-TR" sz="2800" dirty="0" smtClean="0">
              <a:sym typeface="Wingdings" panose="05000000000000000000" pitchFamily="2" charset="2"/>
            </a:endParaRPr>
          </a:p>
          <a:p>
            <a:pPr>
              <a:defRPr/>
            </a:pPr>
            <a:endParaRPr lang="tr-TR" sz="2800" dirty="0" smtClean="0"/>
          </a:p>
        </p:txBody>
      </p:sp>
      <p:pic>
        <p:nvPicPr>
          <p:cNvPr id="14340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6" b="15344"/>
          <a:stretch>
            <a:fillRect/>
          </a:stretch>
        </p:blipFill>
        <p:spPr bwMode="auto">
          <a:xfrm>
            <a:off x="-1588" y="5486400"/>
            <a:ext cx="9144001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455612" y="3414154"/>
            <a:ext cx="8229600" cy="1944216"/>
          </a:xfrm>
          <a:prstGeom prst="rect">
            <a:avLst/>
          </a:prstGeom>
          <a:ln>
            <a:gradFill flip="none" rotWithShape="1">
              <a:gsLst>
                <a:gs pos="0">
                  <a:srgbClr val="EF19C1"/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tr-TR" dirty="0"/>
              <a:t>V</a:t>
            </a:r>
            <a:r>
              <a:rPr lang="tr-TR" dirty="0" smtClean="0"/>
              <a:t>ücudun büyümesi, yenilenmesi ve çalışması için gerekli olan </a:t>
            </a:r>
            <a:r>
              <a:rPr lang="tr-TR" b="1" dirty="0" smtClean="0"/>
              <a:t>enerji ve besin öğelerinin </a:t>
            </a:r>
            <a:r>
              <a:rPr lang="tr-TR" dirty="0" smtClean="0"/>
              <a:t>her birinin </a:t>
            </a:r>
            <a:r>
              <a:rPr lang="tr-TR" b="1" dirty="0" smtClean="0"/>
              <a:t>yeterli miktarlarda alınması </a:t>
            </a:r>
            <a:r>
              <a:rPr lang="tr-TR" dirty="0" smtClean="0"/>
              <a:t>ve vücutta </a:t>
            </a:r>
            <a:r>
              <a:rPr lang="tr-TR" b="1" dirty="0" smtClean="0"/>
              <a:t>uygun şekilde kullanılması</a:t>
            </a:r>
            <a:r>
              <a:rPr lang="tr-TR" dirty="0" smtClean="0"/>
              <a:t>dır</a:t>
            </a:r>
            <a:endParaRPr lang="tr-TR" sz="2800" dirty="0"/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-1588" y="2492375"/>
            <a:ext cx="9144001" cy="690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Y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t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r</a:t>
            </a:r>
            <a:r>
              <a:rPr lang="tr-TR" altLang="tr-TR" sz="4400" b="1" dirty="0">
                <a:solidFill>
                  <a:srgbClr val="FF00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tr-TR" altLang="tr-TR" sz="4400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d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g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B50B78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EF19C1"/>
                </a:solidFill>
                <a:latin typeface="+mn-lt"/>
              </a:rPr>
              <a:t>s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m</a:t>
            </a:r>
            <a:r>
              <a:rPr lang="tr-TR" altLang="tr-TR" sz="4400" b="1" dirty="0">
                <a:solidFill>
                  <a:srgbClr val="C00000"/>
                </a:solidFill>
                <a:latin typeface="+mn-lt"/>
              </a:rPr>
              <a:t>e</a:t>
            </a:r>
            <a:endParaRPr lang="tr-TR" altLang="tr-TR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2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İçerik Yer Tutucusu"/>
          <p:cNvSpPr>
            <a:spLocks/>
          </p:cNvSpPr>
          <p:nvPr/>
        </p:nvSpPr>
        <p:spPr bwMode="auto">
          <a:xfrm>
            <a:off x="323850" y="428625"/>
            <a:ext cx="8208963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altLang="tr-TR" sz="2800" b="1" dirty="0" smtClean="0">
                <a:latin typeface="+mn-lt"/>
              </a:rPr>
              <a:t>Örneğin; </a:t>
            </a:r>
          </a:p>
          <a:p>
            <a:pPr eaLnBrk="1" hangingPunct="1">
              <a:defRPr/>
            </a:pPr>
            <a:r>
              <a:rPr lang="tr-TR" altLang="tr-TR" sz="2400" dirty="0" smtClean="0">
                <a:latin typeface="+mn-lt"/>
              </a:rPr>
              <a:t>Bir öğünde kırmızı et tükettiyseniz diğer öğünlerde tavuk, balık, yumurta veya kuru baklagillerden tercih yapabilirsiniz</a:t>
            </a:r>
          </a:p>
          <a:p>
            <a:pPr lvl="1" eaLnBrk="1" hangingPunct="1">
              <a:defRPr/>
            </a:pPr>
            <a:r>
              <a:rPr lang="tr-TR" altLang="tr-TR" sz="2400" dirty="0" smtClean="0">
                <a:solidFill>
                  <a:srgbClr val="FF0000"/>
                </a:solidFill>
                <a:latin typeface="+mn-lt"/>
              </a:rPr>
              <a:t>Kırmızı et, tavuk ve balık etine göre demirden daha zengindir. </a:t>
            </a:r>
            <a:r>
              <a:rPr lang="tr-TR" altLang="tr-TR" sz="2400" dirty="0" smtClean="0">
                <a:solidFill>
                  <a:srgbClr val="FFC000"/>
                </a:solidFill>
                <a:latin typeface="+mn-lt"/>
              </a:rPr>
              <a:t>Tavuk ve balık etinin toplam yağ ve doymuş yağ içeriği daha azdır. </a:t>
            </a:r>
            <a:r>
              <a:rPr lang="tr-TR" altLang="tr-TR" sz="2400" dirty="0" smtClean="0">
                <a:solidFill>
                  <a:srgbClr val="7030A0"/>
                </a:solidFill>
                <a:latin typeface="+mn-lt"/>
              </a:rPr>
              <a:t>Kurubaklagiller, kırmızı et kadar protein ve demir içerir…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3" t="21782" r="167" b="13511"/>
          <a:stretch/>
        </p:blipFill>
        <p:spPr>
          <a:xfrm rot="21399645">
            <a:off x="1268868" y="3302332"/>
            <a:ext cx="6606264" cy="29821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452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up 96"/>
          <p:cNvGrpSpPr>
            <a:grpSpLocks/>
          </p:cNvGrpSpPr>
          <p:nvPr/>
        </p:nvGrpSpPr>
        <p:grpSpPr bwMode="auto">
          <a:xfrm>
            <a:off x="866355" y="681807"/>
            <a:ext cx="7883098" cy="5913409"/>
            <a:chOff x="-941743" y="230620"/>
            <a:chExt cx="10518254" cy="7887948"/>
          </a:xfrm>
        </p:grpSpPr>
        <p:grpSp>
          <p:nvGrpSpPr>
            <p:cNvPr id="34823" name="Grup 99"/>
            <p:cNvGrpSpPr>
              <a:grpSpLocks/>
            </p:cNvGrpSpPr>
            <p:nvPr/>
          </p:nvGrpSpPr>
          <p:grpSpPr bwMode="auto">
            <a:xfrm>
              <a:off x="5731255" y="230620"/>
              <a:ext cx="2905921" cy="1431378"/>
              <a:chOff x="1749805" y="230619"/>
              <a:chExt cx="2905921" cy="1431378"/>
            </a:xfrm>
          </p:grpSpPr>
          <p:cxnSp>
            <p:nvCxnSpPr>
              <p:cNvPr id="122" name="Eğri Bağlayıcı 121"/>
              <p:cNvCxnSpPr/>
              <p:nvPr/>
            </p:nvCxnSpPr>
            <p:spPr>
              <a:xfrm flipV="1">
                <a:off x="1749805" y="1440045"/>
                <a:ext cx="1896076" cy="221952"/>
              </a:xfrm>
              <a:prstGeom prst="curvedConnector2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Metin Kutusu 2"/>
              <p:cNvSpPr txBox="1">
                <a:spLocks noChangeArrowheads="1"/>
              </p:cNvSpPr>
              <p:nvPr/>
            </p:nvSpPr>
            <p:spPr bwMode="auto">
              <a:xfrm rot="492619">
                <a:off x="2999319" y="230619"/>
                <a:ext cx="1656407" cy="11758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600" b="1" dirty="0">
                    <a:solidFill>
                      <a:srgbClr val="4F81B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Süt ve ürünleri grubu</a:t>
                </a:r>
                <a:endParaRPr 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824" name="Grup 100"/>
            <p:cNvGrpSpPr>
              <a:grpSpLocks/>
            </p:cNvGrpSpPr>
            <p:nvPr/>
          </p:nvGrpSpPr>
          <p:grpSpPr bwMode="auto">
            <a:xfrm>
              <a:off x="-836177" y="442089"/>
              <a:ext cx="2148594" cy="1579559"/>
              <a:chOff x="-1807727" y="375413"/>
              <a:chExt cx="2148595" cy="1579560"/>
            </a:xfrm>
          </p:grpSpPr>
          <p:cxnSp>
            <p:nvCxnSpPr>
              <p:cNvPr id="120" name="Eğri Bağlayıcı 119"/>
              <p:cNvCxnSpPr>
                <a:endCxn id="121" idx="2"/>
              </p:cNvCxnSpPr>
              <p:nvPr/>
            </p:nvCxnSpPr>
            <p:spPr>
              <a:xfrm rot="10800000">
                <a:off x="-843754" y="1546627"/>
                <a:ext cx="1184622" cy="408346"/>
              </a:xfrm>
              <a:prstGeom prst="curvedConnector2">
                <a:avLst/>
              </a:prstGeom>
              <a:ln w="190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Metin Kutusu 2"/>
              <p:cNvSpPr txBox="1">
                <a:spLocks noChangeArrowheads="1"/>
              </p:cNvSpPr>
              <p:nvPr/>
            </p:nvSpPr>
            <p:spPr bwMode="auto">
              <a:xfrm rot="20837417">
                <a:off x="-1807727" y="375413"/>
                <a:ext cx="1666998" cy="1185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600" b="1" dirty="0">
                    <a:solidFill>
                      <a:schemeClr val="accent6">
                        <a:lumMod val="75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Ekmek ve tahıllar grubu</a:t>
                </a:r>
                <a:endParaRPr lang="tr-TR" sz="1100" dirty="0">
                  <a:solidFill>
                    <a:schemeClr val="accent6">
                      <a:lumMod val="75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825" name="Grup 101"/>
            <p:cNvGrpSpPr>
              <a:grpSpLocks/>
            </p:cNvGrpSpPr>
            <p:nvPr/>
          </p:nvGrpSpPr>
          <p:grpSpPr bwMode="auto">
            <a:xfrm>
              <a:off x="6697792" y="2049782"/>
              <a:ext cx="2878719" cy="2284176"/>
              <a:chOff x="1131600" y="1078064"/>
              <a:chExt cx="2878720" cy="2284515"/>
            </a:xfrm>
          </p:grpSpPr>
          <p:cxnSp>
            <p:nvCxnSpPr>
              <p:cNvPr id="118" name="Eğri Bağlayıcı 117"/>
              <p:cNvCxnSpPr>
                <a:endCxn id="119" idx="1"/>
              </p:cNvCxnSpPr>
              <p:nvPr/>
            </p:nvCxnSpPr>
            <p:spPr>
              <a:xfrm flipV="1">
                <a:off x="1131600" y="2220322"/>
                <a:ext cx="548492" cy="10509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Metin Kutusu 2"/>
              <p:cNvSpPr txBox="1">
                <a:spLocks noChangeArrowheads="1"/>
              </p:cNvSpPr>
              <p:nvPr/>
            </p:nvSpPr>
            <p:spPr bwMode="auto">
              <a:xfrm>
                <a:off x="1680092" y="1078064"/>
                <a:ext cx="2330228" cy="2284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600" b="1" dirty="0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Et ve ürünleri, tavuk, balık, yumurta ve kurubaklagiler ile yağlı tohumlar grubu</a:t>
                </a:r>
                <a:endParaRPr 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826" name="Grup 102"/>
            <p:cNvGrpSpPr>
              <a:grpSpLocks/>
            </p:cNvGrpSpPr>
            <p:nvPr/>
          </p:nvGrpSpPr>
          <p:grpSpPr bwMode="auto">
            <a:xfrm>
              <a:off x="3661469" y="6382276"/>
              <a:ext cx="1913447" cy="1736292"/>
              <a:chOff x="-462856" y="1181625"/>
              <a:chExt cx="1913448" cy="1736292"/>
            </a:xfrm>
          </p:grpSpPr>
          <p:cxnSp>
            <p:nvCxnSpPr>
              <p:cNvPr id="116" name="Eğri Bağlayıcı 115"/>
              <p:cNvCxnSpPr/>
              <p:nvPr/>
            </p:nvCxnSpPr>
            <p:spPr>
              <a:xfrm rot="5400000">
                <a:off x="-13292" y="1546867"/>
                <a:ext cx="1014320" cy="283835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EC28C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Metin Kutusu 2"/>
              <p:cNvSpPr txBox="1">
                <a:spLocks noChangeArrowheads="1"/>
              </p:cNvSpPr>
              <p:nvPr/>
            </p:nvSpPr>
            <p:spPr bwMode="auto">
              <a:xfrm rot="150892">
                <a:off x="-462856" y="2161940"/>
                <a:ext cx="1913448" cy="755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600" b="1" dirty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tr-TR" sz="1600" b="1" dirty="0" smtClean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eyveler </a:t>
                </a:r>
                <a:r>
                  <a:rPr lang="tr-TR" sz="1600" b="1" dirty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grubu</a:t>
                </a:r>
                <a:endParaRPr 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827" name="Grup 103"/>
            <p:cNvGrpSpPr>
              <a:grpSpLocks/>
            </p:cNvGrpSpPr>
            <p:nvPr/>
          </p:nvGrpSpPr>
          <p:grpSpPr bwMode="auto">
            <a:xfrm>
              <a:off x="1588111" y="5806817"/>
              <a:ext cx="1831531" cy="1864515"/>
              <a:chOff x="-202590" y="1215766"/>
              <a:chExt cx="1831531" cy="1864515"/>
            </a:xfrm>
          </p:grpSpPr>
          <p:cxnSp>
            <p:nvCxnSpPr>
              <p:cNvPr id="114" name="Eğri Bağlayıcı 113"/>
              <p:cNvCxnSpPr/>
              <p:nvPr/>
            </p:nvCxnSpPr>
            <p:spPr>
              <a:xfrm rot="16200000" flipH="1">
                <a:off x="-379367" y="1445394"/>
                <a:ext cx="1007152" cy="547895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Metin Kutusu 2"/>
              <p:cNvSpPr txBox="1">
                <a:spLocks noChangeArrowheads="1"/>
              </p:cNvSpPr>
              <p:nvPr/>
            </p:nvSpPr>
            <p:spPr bwMode="auto">
              <a:xfrm rot="20984369">
                <a:off x="-202590" y="2202343"/>
                <a:ext cx="1831531" cy="877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600" b="1" dirty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tr-TR" sz="1600" b="1" dirty="0" smtClean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ebzeler </a:t>
                </a:r>
                <a:r>
                  <a:rPr lang="tr-TR" sz="1600" b="1" dirty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grubu</a:t>
                </a:r>
                <a:endParaRPr 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3" name="Metin Kutusu 2"/>
            <p:cNvSpPr txBox="1">
              <a:spLocks noChangeArrowheads="1"/>
            </p:cNvSpPr>
            <p:nvPr/>
          </p:nvSpPr>
          <p:spPr bwMode="auto">
            <a:xfrm>
              <a:off x="6778542" y="6478526"/>
              <a:ext cx="569788" cy="368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  <a:defRPr/>
              </a:pPr>
              <a:r>
                <a:rPr lang="tr-TR" sz="1600" b="1" dirty="0">
                  <a:solidFill>
                    <a:srgbClr val="00B0F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Su</a:t>
              </a:r>
              <a:endParaRPr lang="tr-TR" sz="105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Metin Kutusu 2"/>
            <p:cNvSpPr txBox="1">
              <a:spLocks noChangeArrowheads="1"/>
            </p:cNvSpPr>
            <p:nvPr/>
          </p:nvSpPr>
          <p:spPr bwMode="auto">
            <a:xfrm rot="21263473">
              <a:off x="8054890" y="5533546"/>
              <a:ext cx="1381044" cy="546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lnSpc>
                  <a:spcPct val="115000"/>
                </a:lnSpc>
                <a:spcAft>
                  <a:spcPts val="750"/>
                </a:spcAft>
                <a:defRPr/>
              </a:pPr>
              <a:r>
                <a:rPr lang="tr-TR" sz="1600" b="1" dirty="0">
                  <a:solidFill>
                    <a:srgbClr val="4F6228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Zeytinyağı</a:t>
              </a:r>
              <a:endParaRPr lang="tr-TR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830" name="Grup 106"/>
            <p:cNvGrpSpPr>
              <a:grpSpLocks/>
            </p:cNvGrpSpPr>
            <p:nvPr/>
          </p:nvGrpSpPr>
          <p:grpSpPr bwMode="auto">
            <a:xfrm>
              <a:off x="-941743" y="3277953"/>
              <a:ext cx="1075213" cy="1896373"/>
              <a:chOff x="-941744" y="334729"/>
              <a:chExt cx="1075213" cy="1896373"/>
            </a:xfrm>
          </p:grpSpPr>
          <p:cxnSp>
            <p:nvCxnSpPr>
              <p:cNvPr id="108" name="Eğri Bağlayıcı 107"/>
              <p:cNvCxnSpPr/>
              <p:nvPr/>
            </p:nvCxnSpPr>
            <p:spPr>
              <a:xfrm rot="16200000" flipV="1">
                <a:off x="-1271992" y="1214569"/>
                <a:ext cx="1346781" cy="686286"/>
              </a:xfrm>
              <a:prstGeom prst="curvedConnector4">
                <a:avLst>
                  <a:gd name="adj1" fmla="val 32299"/>
                  <a:gd name="adj2" fmla="val 144455"/>
                </a:avLst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Metin Kutusu 2"/>
              <p:cNvSpPr txBox="1">
                <a:spLocks noChangeArrowheads="1"/>
              </p:cNvSpPr>
              <p:nvPr/>
            </p:nvSpPr>
            <p:spPr bwMode="auto">
              <a:xfrm rot="21521255">
                <a:off x="-929852" y="334729"/>
                <a:ext cx="1063321" cy="10439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400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Fiziksel aktivite figürü</a:t>
                </a:r>
                <a:endParaRPr lang="tr-TR" sz="105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4819" name="Metin kutusu 1"/>
          <p:cNvSpPr txBox="1">
            <a:spLocks noChangeArrowheads="1"/>
          </p:cNvSpPr>
          <p:nvPr/>
        </p:nvSpPr>
        <p:spPr bwMode="auto">
          <a:xfrm>
            <a:off x="34925" y="6350"/>
            <a:ext cx="9074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32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SAĞLIKLI YEMEK TABAĞI</a:t>
            </a:r>
          </a:p>
        </p:txBody>
      </p:sp>
      <p:sp>
        <p:nvSpPr>
          <p:cNvPr id="2" name="Yuvarlatılmış Dikdörtgen 1"/>
          <p:cNvSpPr/>
          <p:nvPr/>
        </p:nvSpPr>
        <p:spPr>
          <a:xfrm rot="21235173">
            <a:off x="280085" y="5757894"/>
            <a:ext cx="2499822" cy="963836"/>
          </a:xfrm>
          <a:prstGeom prst="roundRect">
            <a:avLst/>
          </a:prstGeom>
          <a:noFill/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r>
              <a:rPr lang="tr-TR" altLang="tr-TR" sz="2000" i="1" dirty="0">
                <a:solidFill>
                  <a:srgbClr val="FF0000"/>
                </a:solidFill>
                <a:latin typeface="+mj-lt"/>
              </a:rPr>
              <a:t>Her öğünde </a:t>
            </a:r>
            <a:endParaRPr lang="tr-TR" altLang="tr-TR" sz="2000" i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defRPr/>
            </a:pPr>
            <a:r>
              <a:rPr lang="tr-TR" altLang="tr-TR" sz="2000" i="1" dirty="0" smtClean="0">
                <a:solidFill>
                  <a:srgbClr val="FF0000"/>
                </a:solidFill>
                <a:latin typeface="+mj-lt"/>
              </a:rPr>
              <a:t>her besin grubundan tüketmeliyiz</a:t>
            </a:r>
            <a:endParaRPr lang="tr-TR" altLang="tr-TR" sz="2000" i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4" name="Grup 33"/>
          <p:cNvGrpSpPr/>
          <p:nvPr/>
        </p:nvGrpSpPr>
        <p:grpSpPr>
          <a:xfrm>
            <a:off x="1049032" y="1078264"/>
            <a:ext cx="6475296" cy="4486070"/>
            <a:chOff x="759748" y="-389224"/>
            <a:chExt cx="6475296" cy="4486070"/>
          </a:xfrm>
        </p:grpSpPr>
        <p:pic>
          <p:nvPicPr>
            <p:cNvPr id="35" name="Resim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15545" y="2537576"/>
              <a:ext cx="819499" cy="1404000"/>
            </a:xfrm>
            <a:prstGeom prst="rect">
              <a:avLst/>
            </a:prstGeom>
          </p:spPr>
        </p:pic>
        <p:pic>
          <p:nvPicPr>
            <p:cNvPr id="36" name="Resim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748" y="2836846"/>
              <a:ext cx="1124743" cy="1260000"/>
            </a:xfrm>
            <a:prstGeom prst="rect">
              <a:avLst/>
            </a:prstGeom>
          </p:spPr>
        </p:pic>
        <p:pic>
          <p:nvPicPr>
            <p:cNvPr id="37" name="Resim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300" y="-389224"/>
              <a:ext cx="4483778" cy="4464000"/>
            </a:xfrm>
            <a:prstGeom prst="ellipse">
              <a:avLst/>
            </a:prstGeom>
          </p:spPr>
        </p:pic>
      </p:grpSp>
      <p:cxnSp>
        <p:nvCxnSpPr>
          <p:cNvPr id="57" name="Eğri Bağlayıcı 56"/>
          <p:cNvCxnSpPr/>
          <p:nvPr/>
        </p:nvCxnSpPr>
        <p:spPr bwMode="auto">
          <a:xfrm>
            <a:off x="7493194" y="4440338"/>
            <a:ext cx="517359" cy="266726"/>
          </a:xfrm>
          <a:prstGeom prst="curvedConnector3">
            <a:avLst>
              <a:gd name="adj1" fmla="val 99284"/>
            </a:avLst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03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Başlık"/>
          <p:cNvSpPr txBox="1">
            <a:spLocks/>
          </p:cNvSpPr>
          <p:nvPr/>
        </p:nvSpPr>
        <p:spPr bwMode="auto">
          <a:xfrm>
            <a:off x="0" y="100013"/>
            <a:ext cx="9144000" cy="1011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 içinde çeşitli taze sebze ve meyveler tüketilmelidir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693738" y="2522538"/>
            <a:ext cx="77724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r-TR" altLang="tr-TR" sz="2400" dirty="0" smtClean="0"/>
              <a:t>Günde </a:t>
            </a:r>
            <a:r>
              <a:rPr lang="tr-TR" altLang="tr-TR" sz="2400" dirty="0" smtClean="0">
                <a:solidFill>
                  <a:srgbClr val="FF0000"/>
                </a:solidFill>
              </a:rPr>
              <a:t>en az 5 porsiyon </a:t>
            </a:r>
            <a:r>
              <a:rPr lang="tr-TR" altLang="tr-TR" sz="2400" dirty="0" smtClean="0"/>
              <a:t>taze sebze ve meyve tüketilmelidir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altLang="tr-TR" sz="2400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altLang="tr-TR" sz="2400" dirty="0" smtClean="0">
              <a:solidFill>
                <a:srgbClr val="FF0000"/>
              </a:solidFill>
            </a:endParaRPr>
          </a:p>
        </p:txBody>
      </p:sp>
      <p:sp>
        <p:nvSpPr>
          <p:cNvPr id="40965" name="Metin kutusu 5"/>
          <p:cNvSpPr txBox="1">
            <a:spLocks noChangeArrowheads="1"/>
          </p:cNvSpPr>
          <p:nvPr/>
        </p:nvSpPr>
        <p:spPr bwMode="auto">
          <a:xfrm>
            <a:off x="1335088" y="1268413"/>
            <a:ext cx="6489700" cy="10890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Antioksidanlar sayesinde;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hastalıkların gelişim riski azaltılabilir,  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vücut direnci arttırılabilir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36956"/>
              </p:ext>
            </p:extLst>
          </p:nvPr>
        </p:nvGraphicFramePr>
        <p:xfrm>
          <a:off x="395536" y="2997179"/>
          <a:ext cx="8424936" cy="3234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1834">
                  <a:extLst>
                    <a:ext uri="{9D8B030D-6E8A-4147-A177-3AD203B41FA5}">
                      <a16:colId xmlns:a16="http://schemas.microsoft.com/office/drawing/2014/main" val="2184496885"/>
                    </a:ext>
                  </a:extLst>
                </a:gridCol>
                <a:gridCol w="2073102">
                  <a:extLst>
                    <a:ext uri="{9D8B030D-6E8A-4147-A177-3AD203B41FA5}">
                      <a16:colId xmlns:a16="http://schemas.microsoft.com/office/drawing/2014/main" val="1995433393"/>
                    </a:ext>
                  </a:extLst>
                </a:gridCol>
              </a:tblGrid>
              <a:tr h="298133">
                <a:tc>
                  <a:txBody>
                    <a:bodyPr/>
                    <a:lstStyle/>
                    <a:p>
                      <a:pPr algn="ctr"/>
                      <a:r>
                        <a:rPr lang="tr-TR" sz="1600" b="1" i="1" dirty="0" smtClean="0"/>
                        <a:t>Sebze</a:t>
                      </a:r>
                      <a:r>
                        <a:rPr lang="tr-TR" sz="1600" b="1" i="1" baseline="0" dirty="0" smtClean="0"/>
                        <a:t> ve Meyveler</a:t>
                      </a:r>
                      <a:endParaRPr lang="tr-TR" sz="1600" b="1" i="1" dirty="0"/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1" i="1" dirty="0" smtClean="0"/>
                        <a:t>1</a:t>
                      </a:r>
                      <a:r>
                        <a:rPr lang="tr-TR" sz="1600" b="1" i="1" baseline="0" dirty="0" smtClean="0"/>
                        <a:t> Porsiyon Ölçüsü</a:t>
                      </a:r>
                      <a:endParaRPr lang="tr-TR" sz="1600" b="1" i="1" dirty="0"/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041055"/>
                  </a:ext>
                </a:extLst>
              </a:tr>
              <a:tr h="298133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Elma, portakal, şeftali,</a:t>
                      </a:r>
                      <a:r>
                        <a:rPr lang="tr-TR" sz="1600" baseline="0" dirty="0" smtClean="0">
                          <a:latin typeface="+mn-lt"/>
                        </a:rPr>
                        <a:t> muz vb.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orta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368201"/>
                  </a:ext>
                </a:extLst>
              </a:tr>
              <a:tr h="298133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Kiraz, vişne, üzüm, böğürtlen,</a:t>
                      </a:r>
                      <a:r>
                        <a:rPr lang="tr-TR" sz="1600" baseline="0" dirty="0" smtClean="0">
                          <a:latin typeface="+mn-lt"/>
                        </a:rPr>
                        <a:t> dut</a:t>
                      </a:r>
                      <a:r>
                        <a:rPr lang="tr-TR" sz="1600" dirty="0" smtClean="0">
                          <a:latin typeface="+mn-lt"/>
                        </a:rPr>
                        <a:t> vb.</a:t>
                      </a: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küçük</a:t>
                      </a:r>
                      <a:r>
                        <a:rPr lang="tr-TR" sz="1600" baseline="0" dirty="0" smtClean="0">
                          <a:latin typeface="+mn-lt"/>
                        </a:rPr>
                        <a:t> kase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178129"/>
                  </a:ext>
                </a:extLst>
              </a:tr>
              <a:tr h="298133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Armut, ayva</a:t>
                      </a: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küçük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626437"/>
                  </a:ext>
                </a:extLst>
              </a:tr>
              <a:tr h="298133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Çilek</a:t>
                      </a: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15 orta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495277"/>
                  </a:ext>
                </a:extLst>
              </a:tr>
              <a:tr h="298133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Kavun,</a:t>
                      </a:r>
                      <a:r>
                        <a:rPr lang="tr-TR" sz="1600" baseline="0" dirty="0" smtClean="0">
                          <a:latin typeface="+mn-lt"/>
                        </a:rPr>
                        <a:t> karpuz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ince dilim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9010"/>
                  </a:ext>
                </a:extLst>
              </a:tr>
              <a:tr h="731782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Domates, salatalık, ı</a:t>
                      </a:r>
                      <a:r>
                        <a:rPr lang="tr-TR" sz="1600" baseline="0" dirty="0" smtClean="0">
                          <a:latin typeface="+mn-lt"/>
                        </a:rPr>
                        <a:t>spanak, pazı, semizotu, b</a:t>
                      </a:r>
                      <a:r>
                        <a:rPr lang="tr-TR" sz="1600" dirty="0" smtClean="0">
                          <a:latin typeface="+mn-lt"/>
                        </a:rPr>
                        <a:t>rokoli, bamya, taze fasulye, kabak, enginar, Brüksel lahanası, soğan, kereviz, lahana, karnabahar, pancar, kırmızı biber, patlıcan, pırasa, mantar</a:t>
                      </a: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kupa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566150"/>
                  </a:ext>
                </a:extLst>
              </a:tr>
              <a:tr h="40013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latin typeface="+mn-lt"/>
                        </a:rPr>
                        <a:t>Kıvırcık,</a:t>
                      </a:r>
                      <a:r>
                        <a:rPr lang="tr-TR" sz="1600" baseline="0" dirty="0" smtClean="0">
                          <a:latin typeface="+mn-lt"/>
                        </a:rPr>
                        <a:t> marul, ıceberg, tere, roka, nane, maydanoz vb. salata yeşillikleri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2 kupa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01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2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713"/>
            <a:ext cx="9144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2 İçerik Yer Tutucusu"/>
          <p:cNvSpPr txBox="1">
            <a:spLocks/>
          </p:cNvSpPr>
          <p:nvPr/>
        </p:nvSpPr>
        <p:spPr>
          <a:xfrm>
            <a:off x="684213" y="549275"/>
            <a:ext cx="7772400" cy="38163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altLang="tr-TR" sz="2800" dirty="0" smtClean="0"/>
              <a:t>Çeşitliliğin sağlanabilmesi için;</a:t>
            </a:r>
            <a:endParaRPr lang="tr-TR" altLang="tr-TR" sz="28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altLang="tr-TR" sz="2800" dirty="0" smtClean="0"/>
              <a:t>Örneğin; bir öğünde sebze grubundan </a:t>
            </a:r>
            <a:r>
              <a:rPr lang="tr-TR" altLang="tr-TR" sz="2800" dirty="0">
                <a:solidFill>
                  <a:srgbClr val="00CC00"/>
                </a:solidFill>
              </a:rPr>
              <a:t>yeşil yapraklılar </a:t>
            </a:r>
            <a:r>
              <a:rPr lang="tr-TR" altLang="tr-TR" sz="2800" dirty="0" smtClean="0"/>
              <a:t>seçildiyse, diğer öğünde </a:t>
            </a:r>
            <a:r>
              <a:rPr lang="tr-TR" altLang="tr-TR" sz="2800" dirty="0" smtClean="0">
                <a:solidFill>
                  <a:srgbClr val="FFC000"/>
                </a:solidFill>
              </a:rPr>
              <a:t>sarı</a:t>
            </a:r>
            <a:r>
              <a:rPr lang="tr-TR" altLang="tr-TR" sz="2800" dirty="0" smtClean="0"/>
              <a:t>-</a:t>
            </a:r>
            <a:r>
              <a:rPr lang="tr-TR" altLang="tr-TR" sz="2800" dirty="0" smtClean="0">
                <a:solidFill>
                  <a:srgbClr val="FF0000"/>
                </a:solidFill>
              </a:rPr>
              <a:t>kırmızı</a:t>
            </a:r>
            <a:r>
              <a:rPr lang="tr-TR" altLang="tr-TR" sz="2800" dirty="0" smtClean="0"/>
              <a:t> sebzelerden seçim yapılmalıdır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tr-TR" altLang="tr-TR" sz="2800" dirty="0" smtClean="0">
                <a:solidFill>
                  <a:srgbClr val="00CC00"/>
                </a:solidFill>
              </a:rPr>
              <a:t>Ispanak, marul, brokoli gibi yeşil yapraklı sebzeler folik asitten,</a:t>
            </a:r>
            <a:r>
              <a:rPr lang="tr-TR" altLang="tr-TR" sz="2800" dirty="0" smtClean="0">
                <a:solidFill>
                  <a:srgbClr val="C00000"/>
                </a:solidFill>
              </a:rPr>
              <a:t> </a:t>
            </a:r>
            <a:r>
              <a:rPr lang="tr-TR" altLang="tr-TR" sz="2800" dirty="0" smtClean="0">
                <a:solidFill>
                  <a:srgbClr val="FFC000"/>
                </a:solidFill>
              </a:rPr>
              <a:t>havuç A vitamininden zengin iken </a:t>
            </a:r>
            <a:r>
              <a:rPr lang="tr-TR" altLang="tr-TR" sz="2800" dirty="0" smtClean="0">
                <a:solidFill>
                  <a:srgbClr val="A50021"/>
                </a:solidFill>
              </a:rPr>
              <a:t>karnabahar, yeşil biber, lahana, domates, C vitamininden zengindir…</a:t>
            </a:r>
          </a:p>
        </p:txBody>
      </p:sp>
    </p:spTree>
    <p:extLst>
      <p:ext uri="{BB962C8B-B14F-4D97-AF65-F5344CB8AC3E}">
        <p14:creationId xmlns:p14="http://schemas.microsoft.com/office/powerpoint/2010/main" val="41855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713"/>
            <a:ext cx="9144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2 İçerik Yer Tutucusu"/>
          <p:cNvSpPr txBox="1">
            <a:spLocks/>
          </p:cNvSpPr>
          <p:nvPr/>
        </p:nvSpPr>
        <p:spPr bwMode="auto">
          <a:xfrm>
            <a:off x="285464" y="220516"/>
            <a:ext cx="8640960" cy="294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tr-TR" altLang="tr-TR" sz="2400" dirty="0" smtClean="0"/>
              <a:t>Günlük tüketilecek </a:t>
            </a:r>
            <a:r>
              <a:rPr lang="tr-TR" altLang="tr-TR" sz="2400" dirty="0" smtClean="0">
                <a:solidFill>
                  <a:srgbClr val="FF0000"/>
                </a:solidFill>
              </a:rPr>
              <a:t>en az 5 porsiyon </a:t>
            </a:r>
            <a:r>
              <a:rPr lang="tr-TR" altLang="tr-TR" sz="2400" dirty="0" smtClean="0">
                <a:solidFill>
                  <a:srgbClr val="00B050"/>
                </a:solidFill>
              </a:rPr>
              <a:t>sebze</a:t>
            </a:r>
            <a:r>
              <a:rPr lang="tr-TR" altLang="tr-TR" sz="2400" dirty="0" smtClean="0">
                <a:solidFill>
                  <a:srgbClr val="FF0000"/>
                </a:solidFill>
              </a:rPr>
              <a:t> </a:t>
            </a:r>
            <a:r>
              <a:rPr lang="tr-TR" altLang="tr-TR" sz="2400" dirty="0" smtClean="0"/>
              <a:t>-</a:t>
            </a:r>
            <a:r>
              <a:rPr lang="tr-TR" altLang="tr-TR" sz="2400" dirty="0" smtClean="0">
                <a:solidFill>
                  <a:srgbClr val="FF0000"/>
                </a:solidFill>
              </a:rPr>
              <a:t> </a:t>
            </a:r>
            <a:r>
              <a:rPr lang="tr-TR" altLang="tr-TR" sz="2400" dirty="0" smtClean="0">
                <a:solidFill>
                  <a:srgbClr val="FF00FF"/>
                </a:solidFill>
              </a:rPr>
              <a:t>meyvenin</a:t>
            </a:r>
          </a:p>
          <a:p>
            <a:pPr algn="ctr" eaLnBrk="1" hangingPunct="1">
              <a:defRPr/>
            </a:pPr>
            <a:endParaRPr lang="tr-TR" altLang="tr-TR" sz="24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tr-TR" altLang="tr-TR" sz="2400" dirty="0" smtClean="0">
                <a:solidFill>
                  <a:srgbClr val="00B050"/>
                </a:solidFill>
              </a:rPr>
              <a:t>En az 2.5-3 porsiyonu sebze</a:t>
            </a:r>
          </a:p>
          <a:p>
            <a:pPr algn="ctr" eaLnBrk="1" hangingPunct="1">
              <a:defRPr/>
            </a:pPr>
            <a:endParaRPr lang="tr-TR" altLang="tr-TR" sz="2400" dirty="0">
              <a:solidFill>
                <a:srgbClr val="FF00FF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tr-TR" altLang="tr-TR" sz="2400" dirty="0" smtClean="0">
                <a:solidFill>
                  <a:srgbClr val="FF00FF"/>
                </a:solidFill>
              </a:rPr>
              <a:t>2-3 porsiyonu meyve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olmalıdır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501488" y="2866641"/>
            <a:ext cx="8208912" cy="188159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meyvelerin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kendi içlerinde de </a:t>
            </a:r>
            <a:r>
              <a:rPr lang="tr-TR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az 2 porsiyonu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nun; </a:t>
            </a:r>
            <a:endParaRPr lang="tr-TR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Sebzelerde </a:t>
            </a:r>
            <a:r>
              <a:rPr lang="tr-TR" sz="20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tr-TR" sz="20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Yeşil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yapraklı sebze (ıspanak, brokoli gibi) </a:t>
            </a: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veya domates    	                    gibi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diğer </a:t>
            </a: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sebzeler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olarak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Meyvelerde </a:t>
            </a:r>
            <a:r>
              <a:rPr lang="tr-TR" sz="2000" b="1" dirty="0" smtClean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tr-TR" sz="2000" b="1" dirty="0" smtClean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tr-TR" sz="2000" b="1" dirty="0" smtClean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Portakal, limon gibi turunçgiller veya </a:t>
            </a: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antioksidanlardan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zengin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diğer meyveler olarak </a:t>
            </a: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tüketilmesi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önerilir.</a:t>
            </a:r>
          </a:p>
        </p:txBody>
      </p:sp>
      <p:sp>
        <p:nvSpPr>
          <p:cNvPr id="2" name="Aşağı Ok 1"/>
          <p:cNvSpPr/>
          <p:nvPr/>
        </p:nvSpPr>
        <p:spPr>
          <a:xfrm>
            <a:off x="4412269" y="703053"/>
            <a:ext cx="387350" cy="36036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4412269" y="1559290"/>
            <a:ext cx="387350" cy="360362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43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 txBox="1">
            <a:spLocks/>
          </p:cNvSpPr>
          <p:nvPr/>
        </p:nvSpPr>
        <p:spPr bwMode="auto">
          <a:xfrm>
            <a:off x="0" y="125413"/>
            <a:ext cx="9144000" cy="665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Şeker tüketimi azaltılmalıdır</a:t>
            </a: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 bwMode="auto">
          <a:xfrm>
            <a:off x="555625" y="1003300"/>
            <a:ext cx="56007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50000"/>
              <a:defRPr/>
            </a:pPr>
            <a:r>
              <a:rPr lang="tr-TR" altLang="tr-TR" sz="2200" dirty="0" smtClean="0">
                <a:latin typeface="+mn-lt"/>
              </a:rPr>
              <a:t>Şekersiz ya da az şekerli gıdalar tercih edebilir  </a:t>
            </a:r>
          </a:p>
          <a:p>
            <a:pPr>
              <a:buSzPct val="50000"/>
              <a:defRPr/>
            </a:pPr>
            <a:r>
              <a:rPr lang="tr-TR" altLang="tr-TR" sz="2200" dirty="0" smtClean="0">
                <a:latin typeface="+mn-lt"/>
              </a:rPr>
              <a:t>Toz şeker gibi rafine şekerleri, tatlılar ve şekerli içecekleri tüketilmeyebilir/tüketim azaltılabilir</a:t>
            </a:r>
          </a:p>
        </p:txBody>
      </p:sp>
      <p:pic>
        <p:nvPicPr>
          <p:cNvPr id="37893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9969"/>
          <a:stretch>
            <a:fillRect/>
          </a:stretch>
        </p:blipFill>
        <p:spPr bwMode="auto">
          <a:xfrm>
            <a:off x="6097588" y="1090613"/>
            <a:ext cx="29019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620713" y="2709289"/>
            <a:ext cx="7916862" cy="348503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SzPct val="50000"/>
              <a:buFont typeface="Wingdings" panose="05000000000000000000" pitchFamily="2" charset="2"/>
              <a:buNone/>
              <a:defRPr/>
            </a:pPr>
            <a:r>
              <a:rPr lang="tr-TR" sz="24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Tatlı bir gıda istendiğinde;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Taze meyve veya </a:t>
            </a:r>
            <a:r>
              <a:rPr lang="tr-TR" sz="2400" dirty="0" smtClean="0">
                <a:latin typeface="+mn-lt"/>
                <a:sym typeface="Wingdings" pitchFamily="2" charset="2"/>
              </a:rPr>
              <a:t>küçük bir bardak taze </a:t>
            </a:r>
            <a:r>
              <a:rPr lang="tr-TR" sz="2400" dirty="0">
                <a:latin typeface="+mn-lt"/>
                <a:sym typeface="Wingdings" pitchFamily="2" charset="2"/>
              </a:rPr>
              <a:t>sıkılmış meyve </a:t>
            </a:r>
            <a:r>
              <a:rPr lang="tr-TR" sz="2400" dirty="0" smtClean="0">
                <a:latin typeface="+mn-lt"/>
                <a:sym typeface="Wingdings" pitchFamily="2" charset="2"/>
              </a:rPr>
              <a:t>suyu tüketilebilir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Kuru </a:t>
            </a:r>
            <a:r>
              <a:rPr lang="tr-TR" sz="2400" dirty="0" smtClean="0">
                <a:latin typeface="+mn-lt"/>
                <a:sym typeface="Wingdings" pitchFamily="2" charset="2"/>
              </a:rPr>
              <a:t>meyve tercih edilebilir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Şekersiz veya az miktar pekmez/reçelle yapılmış </a:t>
            </a:r>
            <a:r>
              <a:rPr lang="tr-TR" sz="2400" dirty="0" smtClean="0">
                <a:latin typeface="+mn-lt"/>
                <a:sym typeface="Wingdings" pitchFamily="2" charset="2"/>
              </a:rPr>
              <a:t>hoşaf/komposto tüketilebilir 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Şekersiz </a:t>
            </a:r>
            <a:r>
              <a:rPr lang="tr-TR" sz="2400" dirty="0" smtClean="0">
                <a:latin typeface="+mn-lt"/>
                <a:sym typeface="Wingdings" pitchFamily="2" charset="2"/>
              </a:rPr>
              <a:t>hazırlanan sütlü ve meyveli tatlılar tercih edilebilir 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 smtClean="0">
                <a:latin typeface="+mn-lt"/>
                <a:sym typeface="Wingdings" pitchFamily="2" charset="2"/>
              </a:rPr>
              <a:t>Ev </a:t>
            </a:r>
            <a:r>
              <a:rPr lang="tr-TR" sz="2400" dirty="0">
                <a:latin typeface="+mn-lt"/>
                <a:sym typeface="Wingdings" pitchFamily="2" charset="2"/>
              </a:rPr>
              <a:t>yapımı küçük bir parça </a:t>
            </a:r>
            <a:r>
              <a:rPr lang="tr-TR" sz="2400" dirty="0" smtClean="0">
                <a:latin typeface="+mn-lt"/>
                <a:sym typeface="Wingdings" pitchFamily="2" charset="2"/>
              </a:rPr>
              <a:t>tam tahıl unu ile yapılmış meyveli, pekmezli ince bir dilim kek tercih edilebilir </a:t>
            </a:r>
            <a:r>
              <a:rPr lang="tr-TR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11762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 txBox="1">
            <a:spLocks/>
          </p:cNvSpPr>
          <p:nvPr/>
        </p:nvSpPr>
        <p:spPr bwMode="auto">
          <a:xfrm>
            <a:off x="0" y="188640"/>
            <a:ext cx="914400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Günlük tuz alımı azaltılmalıdır</a:t>
            </a:r>
          </a:p>
        </p:txBody>
      </p:sp>
      <p:pic>
        <p:nvPicPr>
          <p:cNvPr id="44037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08719"/>
            <a:ext cx="1800200" cy="18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Başlık"/>
          <p:cNvSpPr txBox="1">
            <a:spLocks/>
          </p:cNvSpPr>
          <p:nvPr/>
        </p:nvSpPr>
        <p:spPr bwMode="auto">
          <a:xfrm>
            <a:off x="971601" y="927421"/>
            <a:ext cx="5688632" cy="118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sz="2000" i="1" dirty="0" smtClean="0">
                <a:latin typeface="+mj-lt"/>
              </a:rPr>
              <a:t>Besinlerimizin doğal olarak  içerdiği tuz dahil </a:t>
            </a:r>
            <a:br>
              <a:rPr lang="tr-TR" sz="2000" i="1" dirty="0" smtClean="0">
                <a:latin typeface="+mj-lt"/>
              </a:rPr>
            </a:br>
            <a:r>
              <a:rPr lang="tr-TR" sz="2000" i="1" dirty="0" smtClean="0">
                <a:latin typeface="+mj-lt"/>
              </a:rPr>
              <a:t>1 tepeleme çay kaşığını (5 gram) geçmemelidir</a:t>
            </a:r>
            <a:br>
              <a:rPr lang="tr-TR" sz="2000" i="1" dirty="0" smtClean="0">
                <a:latin typeface="+mj-lt"/>
              </a:rPr>
            </a:br>
            <a:r>
              <a:rPr lang="tr-TR" sz="2000" i="1" dirty="0" smtClean="0">
                <a:latin typeface="+mj-lt"/>
              </a:rPr>
              <a:t>Kullanılan tuz İYOTLU olmalıdır</a:t>
            </a:r>
            <a:endParaRPr lang="tr-TR" altLang="tr-TR" sz="2000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560387" y="2005888"/>
            <a:ext cx="4204394" cy="596220"/>
          </a:xfrm>
          <a:prstGeom prst="rect">
            <a:avLst/>
          </a:prstGeom>
          <a:noFill/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400" b="1" dirty="0" smtClean="0">
                <a:latin typeface="+mn-lt"/>
              </a:rPr>
              <a:t>Aşırı tuz içeren gıdalar</a:t>
            </a:r>
            <a:endParaRPr lang="tr-TR" altLang="tr-TR" sz="1800" i="1" dirty="0" smtClean="0">
              <a:latin typeface="+mn-lt"/>
            </a:endParaRP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 bwMode="auto">
          <a:xfrm>
            <a:off x="560387" y="2492896"/>
            <a:ext cx="8023225" cy="426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000" dirty="0"/>
              <a:t>Hazır soslar</a:t>
            </a:r>
          </a:p>
          <a:p>
            <a:pPr lvl="1" eaLnBrk="1" hangingPunct="1"/>
            <a:r>
              <a:rPr lang="tr-TR" altLang="tr-TR" sz="2000" dirty="0"/>
              <a:t>Soya, ketçap, tartar, barbekü, hardal, salsa, makarna sosu vb.</a:t>
            </a:r>
          </a:p>
          <a:p>
            <a:pPr eaLnBrk="1" hangingPunct="1"/>
            <a:r>
              <a:rPr lang="tr-TR" altLang="tr-TR" sz="2000" dirty="0"/>
              <a:t>Atıştırmalık ürünler</a:t>
            </a:r>
          </a:p>
          <a:p>
            <a:pPr lvl="1" eaLnBrk="1" hangingPunct="1"/>
            <a:r>
              <a:rPr lang="tr-TR" altLang="tr-TR" sz="2000" dirty="0"/>
              <a:t>Cips, tahıl bazlı bar, meyve bazlı bar, patlamış mısır vb.</a:t>
            </a:r>
          </a:p>
          <a:p>
            <a:pPr eaLnBrk="1" hangingPunct="1"/>
            <a:r>
              <a:rPr lang="tr-TR" altLang="tr-TR" sz="2000" dirty="0"/>
              <a:t>Tuzlanmış kuruyemişler</a:t>
            </a:r>
          </a:p>
          <a:p>
            <a:pPr lvl="1" eaLnBrk="1" hangingPunct="1"/>
            <a:r>
              <a:rPr lang="tr-TR" altLang="tr-TR" sz="2000" dirty="0"/>
              <a:t>Fındık, fıstık, ceviz, badem, kavurga, kabak ve ayçiçeği çekirdeği, her türlü çekirdek içi vb.</a:t>
            </a:r>
          </a:p>
          <a:p>
            <a:pPr eaLnBrk="1" hangingPunct="1"/>
            <a:r>
              <a:rPr lang="tr-TR" altLang="tr-TR" sz="2000" dirty="0"/>
              <a:t>Turşu ve salamura besinler (siyah ve yeşil zeytin, sebze turşuları), balık konserveleri, tuzlanmış ve/veya salamura edilmiş et ve balık ürünleri</a:t>
            </a:r>
          </a:p>
          <a:p>
            <a:pPr eaLnBrk="1" hangingPunct="1"/>
            <a:r>
              <a:rPr lang="tr-TR" altLang="tr-TR" sz="2000" dirty="0"/>
              <a:t>Aromalı/aromasız, doğal/yapay, gazlı/gazsız mineralli içecekler</a:t>
            </a:r>
          </a:p>
          <a:p>
            <a:pPr eaLnBrk="1" hangingPunct="1"/>
            <a:r>
              <a:rPr lang="tr-TR" altLang="tr-TR" sz="2000" dirty="0"/>
              <a:t>Geleneksel olarak evde hazırlanan</a:t>
            </a:r>
          </a:p>
          <a:p>
            <a:pPr lvl="1" eaLnBrk="1" hangingPunct="1"/>
            <a:r>
              <a:rPr lang="tr-TR" altLang="tr-TR" sz="2000" dirty="0"/>
              <a:t>Turşu, salça, tarhana, yaprak salamurası vb</a:t>
            </a:r>
            <a:r>
              <a:rPr lang="tr-TR" altLang="tr-TR" sz="2000" dirty="0" smtClean="0"/>
              <a:t>.</a:t>
            </a:r>
            <a:endParaRPr lang="tr-TR" altLang="tr-TR" sz="2000" dirty="0"/>
          </a:p>
        </p:txBody>
      </p:sp>
    </p:spTree>
    <p:extLst>
      <p:ext uri="{BB962C8B-B14F-4D97-AF65-F5344CB8AC3E}">
        <p14:creationId xmlns:p14="http://schemas.microsoft.com/office/powerpoint/2010/main" val="37195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1671638"/>
            <a:ext cx="190817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1 Başlık"/>
          <p:cNvSpPr txBox="1">
            <a:spLocks/>
          </p:cNvSpPr>
          <p:nvPr/>
        </p:nvSpPr>
        <p:spPr bwMode="auto">
          <a:xfrm>
            <a:off x="0" y="115888"/>
            <a:ext cx="9134475" cy="661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Günlük sıvı alımı arttırılmalıdır</a:t>
            </a: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68313" y="3876675"/>
            <a:ext cx="8280400" cy="284321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Sıvı alımını arttırmak için;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altLang="tr-TR" sz="2400" dirty="0" smtClean="0"/>
              <a:t>Öğünlerde ve/veya öğün aralarında </a:t>
            </a:r>
            <a:r>
              <a:rPr lang="tr-TR" altLang="tr-TR" sz="2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s</a:t>
            </a:r>
            <a:r>
              <a:rPr lang="tr-TR" altLang="tr-TR" sz="2400" dirty="0" smtClean="0">
                <a:solidFill>
                  <a:srgbClr val="00B0F0"/>
                </a:solidFill>
              </a:rPr>
              <a:t>u içilebilir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altLang="tr-TR" sz="2400" dirty="0" smtClean="0"/>
              <a:t>Kolalı, gazlı içecekler ve hazır meyve suları yerine </a:t>
            </a:r>
            <a:r>
              <a:rPr lang="tr-TR" altLang="tr-TR" sz="2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su, t</a:t>
            </a:r>
            <a:r>
              <a:rPr lang="tr-TR" altLang="tr-TR" sz="2400" dirty="0" smtClean="0">
                <a:solidFill>
                  <a:srgbClr val="00B0F0"/>
                </a:solidFill>
              </a:rPr>
              <a:t>aze sıkılmış meyve suyu, süt, kefir, ayran, doğal mineralli maden suyu (sade) vb. tüketimi tercih edilebilir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altLang="tr-TR" sz="2400" dirty="0" smtClean="0"/>
              <a:t>Dışarı çıkarken </a:t>
            </a:r>
            <a:r>
              <a:rPr lang="tr-TR" altLang="tr-TR" sz="2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400" dirty="0" smtClean="0">
                <a:solidFill>
                  <a:srgbClr val="00B0F0"/>
                </a:solidFill>
              </a:rPr>
              <a:t>yanına su alınabilir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altLang="tr-TR" sz="2400" dirty="0" smtClean="0"/>
              <a:t>Öğünlerde sıcak/soğuk çorbalar hazırlanabilir</a:t>
            </a:r>
          </a:p>
        </p:txBody>
      </p:sp>
      <p:sp>
        <p:nvSpPr>
          <p:cNvPr id="47110" name="Metin kutusu 4"/>
          <p:cNvSpPr txBox="1">
            <a:spLocks noChangeArrowheads="1"/>
          </p:cNvSpPr>
          <p:nvPr/>
        </p:nvSpPr>
        <p:spPr bwMode="auto">
          <a:xfrm>
            <a:off x="684213" y="914400"/>
            <a:ext cx="7791450" cy="7572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2400" i="1" dirty="0">
                <a:latin typeface="Calibri Light" panose="020F0302020204030204" pitchFamily="34" charset="0"/>
              </a:rPr>
              <a:t>Günde en az 2-2,5 </a:t>
            </a:r>
            <a:r>
              <a:rPr lang="tr-TR" altLang="tr-TR" sz="2400" i="1" dirty="0" err="1">
                <a:latin typeface="Calibri Light" panose="020F0302020204030204" pitchFamily="34" charset="0"/>
              </a:rPr>
              <a:t>lt</a:t>
            </a:r>
            <a:r>
              <a:rPr lang="tr-TR" altLang="tr-TR" sz="2400" i="1" dirty="0">
                <a:latin typeface="Calibri Light" panose="020F0302020204030204" pitchFamily="34" charset="0"/>
              </a:rPr>
              <a:t> sıvı = 10-12 bardak sıvının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 dirty="0">
                <a:latin typeface="Calibri Light" panose="020F0302020204030204" pitchFamily="34" charset="0"/>
              </a:rPr>
              <a:t>8-10 bardağını </a:t>
            </a:r>
            <a:r>
              <a:rPr lang="tr-TR" altLang="tr-TR" sz="2400" b="1" dirty="0">
                <a:solidFill>
                  <a:srgbClr val="00B0F0"/>
                </a:solidFill>
                <a:latin typeface="Calibri Light" panose="020F0302020204030204" pitchFamily="34" charset="0"/>
              </a:rPr>
              <a:t>“SU” </a:t>
            </a:r>
            <a:r>
              <a:rPr lang="tr-TR" altLang="tr-TR" sz="2400" i="1" dirty="0">
                <a:latin typeface="Calibri Light" panose="020F0302020204030204" pitchFamily="34" charset="0"/>
              </a:rPr>
              <a:t>olarak tüketilmesine özen gösterilmelidir</a:t>
            </a:r>
          </a:p>
        </p:txBody>
      </p:sp>
      <p:pic>
        <p:nvPicPr>
          <p:cNvPr id="47111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1787525"/>
            <a:ext cx="29527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9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 txBox="1">
            <a:spLocks/>
          </p:cNvSpPr>
          <p:nvPr/>
        </p:nvSpPr>
        <p:spPr bwMode="auto">
          <a:xfrm>
            <a:off x="0" y="100013"/>
            <a:ext cx="9143999" cy="736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Gıda satın alınırken etiket bilgileri okunmalıdır</a:t>
            </a:r>
          </a:p>
        </p:txBody>
      </p:sp>
      <p:sp>
        <p:nvSpPr>
          <p:cNvPr id="28675" name="2 İçerik Yer Tutucusu"/>
          <p:cNvSpPr txBox="1">
            <a:spLocks/>
          </p:cNvSpPr>
          <p:nvPr/>
        </p:nvSpPr>
        <p:spPr bwMode="auto">
          <a:xfrm>
            <a:off x="568325" y="1052513"/>
            <a:ext cx="80232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sz="2400" dirty="0" smtClean="0"/>
              <a:t>Son kullanma tarihi (SKT) veya tavsiye edilen tüketim tarihi (TETT) okunmalı ve kullanma/tüketim tarihi </a:t>
            </a:r>
            <a:r>
              <a:rPr lang="tr-TR" altLang="tr-TR" sz="2400" dirty="0" smtClean="0">
                <a:solidFill>
                  <a:srgbClr val="FF0000"/>
                </a:solidFill>
              </a:rPr>
              <a:t>geçmemiş</a:t>
            </a:r>
            <a:r>
              <a:rPr lang="tr-TR" altLang="tr-TR" sz="2400" dirty="0" smtClean="0"/>
              <a:t> ürün satın alınmalıdır</a:t>
            </a:r>
          </a:p>
          <a:p>
            <a:pPr eaLnBrk="1" hangingPunct="1">
              <a:defRPr/>
            </a:pPr>
            <a:r>
              <a:rPr lang="tr-TR" altLang="tr-TR" sz="2400" dirty="0" smtClean="0"/>
              <a:t>«İçindekiler» kısmına dikkat edilmelidir. Özellikle;</a:t>
            </a:r>
          </a:p>
          <a:p>
            <a:pPr lvl="1" eaLnBrk="1" hangingPunct="1">
              <a:defRPr/>
            </a:pPr>
            <a:r>
              <a:rPr lang="tr-TR" altLang="tr-TR" sz="2100" dirty="0" smtClean="0"/>
              <a:t>Tuz</a:t>
            </a:r>
          </a:p>
          <a:p>
            <a:pPr lvl="1" eaLnBrk="1" hangingPunct="1">
              <a:defRPr/>
            </a:pPr>
            <a:r>
              <a:rPr lang="tr-TR" altLang="tr-TR" sz="2100" dirty="0" smtClean="0"/>
              <a:t>Eklenmiş şeker / ilave şeker</a:t>
            </a:r>
          </a:p>
          <a:p>
            <a:pPr lvl="1" eaLnBrk="1" hangingPunct="1">
              <a:defRPr/>
            </a:pPr>
            <a:r>
              <a:rPr lang="tr-TR" altLang="tr-TR" sz="2100" dirty="0" smtClean="0"/>
              <a:t>Doymuş yağ</a:t>
            </a:r>
          </a:p>
          <a:p>
            <a:pPr lvl="1" eaLnBrk="1" hangingPunct="1">
              <a:defRPr/>
            </a:pPr>
            <a:r>
              <a:rPr lang="tr-TR" altLang="tr-TR" sz="2100" dirty="0" smtClean="0"/>
              <a:t>Trans yağ</a:t>
            </a:r>
          </a:p>
          <a:p>
            <a:pPr lvl="1" eaLnBrk="1" hangingPunct="1">
              <a:defRPr/>
            </a:pPr>
            <a:r>
              <a:rPr lang="tr-TR" altLang="tr-TR" sz="2100" dirty="0" smtClean="0"/>
              <a:t>Sodyum (Na)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miktar ve içerikleri iyi bir şekilde okunarak </a:t>
            </a:r>
            <a:r>
              <a:rPr lang="tr-TR" altLang="tr-TR" sz="2400" dirty="0" smtClean="0">
                <a:solidFill>
                  <a:srgbClr val="FF0000"/>
                </a:solidFill>
              </a:rPr>
              <a:t>sağlıklı</a:t>
            </a:r>
            <a:r>
              <a:rPr lang="tr-TR" altLang="tr-TR" sz="2400" dirty="0" smtClean="0"/>
              <a:t> gıda tercihi yapılmalıdır</a:t>
            </a:r>
          </a:p>
          <a:p>
            <a:pPr eaLnBrk="1" hangingPunct="1">
              <a:defRPr/>
            </a:pPr>
            <a:endParaRPr lang="tr-TR" altLang="tr-TR" sz="2400" dirty="0" smtClean="0"/>
          </a:p>
        </p:txBody>
      </p:sp>
      <p:pic>
        <p:nvPicPr>
          <p:cNvPr id="50180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4653136"/>
            <a:ext cx="326643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0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2"/>
          <p:cNvSpPr txBox="1">
            <a:spLocks/>
          </p:cNvSpPr>
          <p:nvPr/>
        </p:nvSpPr>
        <p:spPr>
          <a:xfrm>
            <a:off x="140402" y="2129235"/>
            <a:ext cx="8887030" cy="1195078"/>
          </a:xfrm>
          <a:prstGeom prst="rect">
            <a:avLst/>
          </a:prstGeom>
          <a:ln>
            <a:solidFill>
              <a:srgbClr val="FF0000"/>
            </a:solidFill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Yeterli ve dengeli beslenme ve sağlıklı besin seçimi sayesinde </a:t>
            </a:r>
            <a:r>
              <a:rPr lang="tr-TR" dirty="0" smtClean="0"/>
              <a:t>hatalı beslenme alışkanlıkları ile ilgili olan;</a:t>
            </a:r>
          </a:p>
        </p:txBody>
      </p:sp>
      <p:sp>
        <p:nvSpPr>
          <p:cNvPr id="10" name="İçerik Yer Tutucusu 2"/>
          <p:cNvSpPr>
            <a:spLocks noGrp="1"/>
          </p:cNvSpPr>
          <p:nvPr>
            <p:ph idx="1"/>
          </p:nvPr>
        </p:nvSpPr>
        <p:spPr>
          <a:xfrm>
            <a:off x="5382597" y="4262680"/>
            <a:ext cx="2592288" cy="1608595"/>
          </a:xfrm>
          <a:ln w="1905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tr-TR" sz="2400" b="1" dirty="0" smtClean="0">
                <a:solidFill>
                  <a:schemeClr val="accent1"/>
                </a:solidFill>
              </a:rPr>
              <a:t>Obezitenin (şişmanlık) önüne geçilebilir</a:t>
            </a:r>
            <a:endParaRPr lang="tr-TR" sz="2400" dirty="0">
              <a:solidFill>
                <a:schemeClr val="accent1"/>
              </a:solidFill>
            </a:endParaRPr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738229" y="4221378"/>
            <a:ext cx="3024336" cy="1623004"/>
          </a:xfrm>
          <a:prstGeom prst="rect">
            <a:avLst/>
          </a:prstGeom>
          <a:ln w="1905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28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tr-TR" sz="2400" b="1" dirty="0" smtClean="0">
                <a:solidFill>
                  <a:schemeClr val="accent1"/>
                </a:solidFill>
              </a:rPr>
              <a:t>Anoreksia nervoza, </a:t>
            </a:r>
            <a:r>
              <a:rPr lang="tr-TR" sz="2400" b="1" dirty="0" err="1" smtClean="0">
                <a:solidFill>
                  <a:schemeClr val="accent1"/>
                </a:solidFill>
              </a:rPr>
              <a:t>bulumia</a:t>
            </a:r>
            <a:r>
              <a:rPr lang="tr-TR" sz="2400" b="1" dirty="0" smtClean="0">
                <a:solidFill>
                  <a:schemeClr val="accent1"/>
                </a:solidFill>
              </a:rPr>
              <a:t> nervoza gibi sağlık sorunlarının önüne geçilebilir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457200" y="1052737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800" dirty="0" smtClean="0"/>
          </a:p>
        </p:txBody>
      </p:sp>
      <p:sp>
        <p:nvSpPr>
          <p:cNvPr id="16" name="Unvan 1"/>
          <p:cNvSpPr txBox="1">
            <a:spLocks/>
          </p:cNvSpPr>
          <p:nvPr/>
        </p:nvSpPr>
        <p:spPr bwMode="auto">
          <a:xfrm>
            <a:off x="469117" y="107228"/>
            <a:ext cx="8229600" cy="1893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tr-TR" sz="4400" b="1" dirty="0" smtClean="0">
                <a:solidFill>
                  <a:srgbClr val="FF0000"/>
                </a:solidFill>
              </a:rPr>
              <a:t>Unutmayalım!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tr-TR" sz="4000" dirty="0" smtClean="0"/>
              <a:t>Kronik hastalıkların temelinde beslenme vardır. </a:t>
            </a:r>
            <a:endParaRPr lang="tr-TR" sz="4000" dirty="0"/>
          </a:p>
          <a:p>
            <a:pPr algn="ctr">
              <a:spcBef>
                <a:spcPct val="0"/>
              </a:spcBef>
              <a:buNone/>
              <a:defRPr/>
            </a:pPr>
            <a:endParaRPr lang="tr-TR" altLang="tr-TR" sz="44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6" t="12572" r="8036" b="12572"/>
          <a:stretch/>
        </p:blipFill>
        <p:spPr>
          <a:xfrm flipV="1">
            <a:off x="3785348" y="3374482"/>
            <a:ext cx="1573301" cy="140321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599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168352"/>
          </a:xfrm>
        </p:spPr>
        <p:txBody>
          <a:bodyPr>
            <a:normAutofit lnSpcReduction="10000"/>
          </a:bodyPr>
          <a:lstStyle/>
          <a:p>
            <a:r>
              <a:rPr lang="tr-TR" dirty="0"/>
              <a:t>Yaşam boyu sürecek davranış ve alışkanlıklar kazanmaya devam </a:t>
            </a:r>
            <a:r>
              <a:rPr lang="tr-TR" dirty="0" smtClean="0"/>
              <a:t>edilmektedir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Hastalıklardan korunmak ve bağışıklık sistemini güçlendirmek için </a:t>
            </a:r>
            <a:r>
              <a:rPr lang="tr-TR" b="1" dirty="0" smtClean="0">
                <a:solidFill>
                  <a:srgbClr val="FF0000"/>
                </a:solidFill>
              </a:rPr>
              <a:t>yeterli ve dengeli beslenmek</a:t>
            </a:r>
            <a:r>
              <a:rPr lang="tr-TR" dirty="0" smtClean="0"/>
              <a:t> gerekir</a:t>
            </a:r>
            <a:endParaRPr lang="tr-TR" dirty="0"/>
          </a:p>
        </p:txBody>
      </p:sp>
      <p:pic>
        <p:nvPicPr>
          <p:cNvPr id="5122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4114801" cy="23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nvan 1"/>
          <p:cNvSpPr txBox="1">
            <a:spLocks/>
          </p:cNvSpPr>
          <p:nvPr/>
        </p:nvSpPr>
        <p:spPr bwMode="auto">
          <a:xfrm>
            <a:off x="468313" y="188913"/>
            <a:ext cx="8229600" cy="6477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tr-TR" sz="4400" b="1" dirty="0" smtClean="0">
                <a:solidFill>
                  <a:srgbClr val="FF0000"/>
                </a:solidFill>
              </a:rPr>
              <a:t>Beslenmenin </a:t>
            </a:r>
            <a:r>
              <a:rPr lang="tr-TR" sz="4400" b="1" dirty="0">
                <a:solidFill>
                  <a:srgbClr val="FF0000"/>
                </a:solidFill>
              </a:rPr>
              <a:t>Önemi</a:t>
            </a:r>
            <a:endParaRPr lang="tr-TR" altLang="tr-TR" sz="44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nvan 1"/>
          <p:cNvSpPr txBox="1">
            <a:spLocks/>
          </p:cNvSpPr>
          <p:nvPr/>
        </p:nvSpPr>
        <p:spPr bwMode="auto">
          <a:xfrm>
            <a:off x="468313" y="188913"/>
            <a:ext cx="8229600" cy="582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smtClean="0">
                <a:solidFill>
                  <a:srgbClr val="FF0000"/>
                </a:solidFill>
                <a:latin typeface="+mn-lt"/>
              </a:rPr>
              <a:t>Obezite (şişmanlık) nedir?</a:t>
            </a:r>
          </a:p>
        </p:txBody>
      </p:sp>
      <p:sp>
        <p:nvSpPr>
          <p:cNvPr id="7171" name="İçerik Yer Tutucusu 2"/>
          <p:cNvSpPr txBox="1">
            <a:spLocks/>
          </p:cNvSpPr>
          <p:nvPr/>
        </p:nvSpPr>
        <p:spPr bwMode="auto">
          <a:xfrm>
            <a:off x="504120" y="1292325"/>
            <a:ext cx="56592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tr-TR" sz="2400" b="1" dirty="0">
                <a:solidFill>
                  <a:srgbClr val="FF0000"/>
                </a:solidFill>
              </a:rPr>
              <a:t>Obezite </a:t>
            </a:r>
            <a:r>
              <a:rPr lang="tr-TR" altLang="tr-TR" sz="2400" dirty="0">
                <a:sym typeface="Wingdings" panose="05000000000000000000" pitchFamily="2" charset="2"/>
              </a:rPr>
              <a:t> Vücutta s</a:t>
            </a:r>
            <a:r>
              <a:rPr lang="tr-TR" altLang="tr-TR" sz="2400" dirty="0"/>
              <a:t>ağlığı bozacak ölçüde </a:t>
            </a:r>
            <a:r>
              <a:rPr lang="tr-TR" altLang="tr-TR" sz="2400" dirty="0" smtClean="0"/>
              <a:t>		 anormal </a:t>
            </a:r>
            <a:r>
              <a:rPr lang="tr-TR" altLang="tr-TR" sz="2400" dirty="0"/>
              <a:t>ve aşırı yağ birikmesidir</a:t>
            </a:r>
          </a:p>
        </p:txBody>
      </p:sp>
      <p:pic>
        <p:nvPicPr>
          <p:cNvPr id="7172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836613"/>
            <a:ext cx="24352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4826149"/>
            <a:ext cx="15509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İçerik Yer Tutucusu 2"/>
          <p:cNvSpPr txBox="1">
            <a:spLocks/>
          </p:cNvSpPr>
          <p:nvPr/>
        </p:nvSpPr>
        <p:spPr bwMode="auto">
          <a:xfrm>
            <a:off x="496888" y="3582988"/>
            <a:ext cx="819943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tr-TR" altLang="tr-TR" sz="2400" dirty="0" smtClean="0">
                <a:latin typeface="+mn-lt"/>
              </a:rPr>
              <a:t>Yaygın olarak </a:t>
            </a:r>
            <a:r>
              <a:rPr lang="tr-TR" altLang="tr-TR" sz="2400" dirty="0" smtClean="0">
                <a:solidFill>
                  <a:srgbClr val="FF0000"/>
                </a:solidFill>
                <a:latin typeface="+mn-lt"/>
              </a:rPr>
              <a:t>Beden Kütle İndeksi (BKİ) </a:t>
            </a:r>
            <a:r>
              <a:rPr lang="tr-TR" altLang="tr-TR" sz="2400" dirty="0" smtClean="0">
                <a:latin typeface="+mn-lt"/>
              </a:rPr>
              <a:t>kullanılır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tr-TR" altLang="tr-TR" sz="2400" b="1" i="1" dirty="0" smtClean="0">
                <a:solidFill>
                  <a:srgbClr val="FF0000"/>
                </a:solidFill>
                <a:latin typeface="+mj-lt"/>
              </a:rPr>
              <a:t>BKİ: </a:t>
            </a:r>
            <a:r>
              <a:rPr lang="tr-TR" altLang="tr-TR" sz="2400" i="1" dirty="0" smtClean="0">
                <a:latin typeface="+mj-lt"/>
              </a:rPr>
              <a:t>Bireyin vücut ağırlığının(kg) boy uzunluğunun (m cinsinden) karesine bölünmesi ile (BKİ=kg/m</a:t>
            </a:r>
            <a:r>
              <a:rPr lang="tr-TR" altLang="tr-TR" sz="2400" i="1" baseline="30000" dirty="0" smtClean="0">
                <a:latin typeface="+mj-lt"/>
              </a:rPr>
              <a:t>2</a:t>
            </a:r>
            <a:r>
              <a:rPr lang="tr-TR" altLang="tr-TR" sz="2400" i="1" dirty="0" smtClean="0">
                <a:latin typeface="+mj-lt"/>
              </a:rPr>
              <a:t>) elde edilen değer</a:t>
            </a:r>
          </a:p>
          <a:p>
            <a:pPr eaLnBrk="1" hangingPunct="1">
              <a:defRPr/>
            </a:pPr>
            <a:endParaRPr lang="tr-TR" altLang="tr-TR" sz="2000" dirty="0" smtClean="0">
              <a:latin typeface="+mn-lt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/>
          </p:nvPr>
        </p:nvGraphicFramePr>
        <p:xfrm>
          <a:off x="2843213" y="5064274"/>
          <a:ext cx="4824412" cy="115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48">
                  <a:extLst>
                    <a:ext uri="{9D8B030D-6E8A-4147-A177-3AD203B41FA5}">
                      <a16:colId xmlns:a16="http://schemas.microsoft.com/office/drawing/2014/main" val="3574313732"/>
                    </a:ext>
                  </a:extLst>
                </a:gridCol>
                <a:gridCol w="3096264">
                  <a:extLst>
                    <a:ext uri="{9D8B030D-6E8A-4147-A177-3AD203B41FA5}">
                      <a16:colId xmlns:a16="http://schemas.microsoft.com/office/drawing/2014/main" val="793444167"/>
                    </a:ext>
                  </a:extLst>
                </a:gridCol>
              </a:tblGrid>
              <a:tr h="576263">
                <a:tc rowSpan="2">
                  <a:txBody>
                    <a:bodyPr/>
                    <a:lstStyle/>
                    <a:p>
                      <a:pPr algn="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BKİ(kg/m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)=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8" marR="91438" marT="45736" marB="4573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Vücut ağırlığı</a:t>
                      </a:r>
                      <a:r>
                        <a:rPr lang="tr-TR" sz="2400" b="1" baseline="0" dirty="0" smtClean="0">
                          <a:solidFill>
                            <a:srgbClr val="0070C0"/>
                          </a:solidFill>
                        </a:rPr>
                        <a:t> (kg)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8" marR="91438" marT="45736" marB="45736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839800"/>
                  </a:ext>
                </a:extLst>
              </a:tr>
              <a:tr h="576263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(Boy uzunluğu 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m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tr-TR" sz="2400" b="1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marL="91438" marR="91438" marT="45736" marB="45736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010920"/>
                  </a:ext>
                </a:extLst>
              </a:tr>
            </a:tbl>
          </a:graphicData>
        </a:graphic>
      </p:graphicFrame>
      <p:sp>
        <p:nvSpPr>
          <p:cNvPr id="9" name="Unvan 1"/>
          <p:cNvSpPr txBox="1">
            <a:spLocks/>
          </p:cNvSpPr>
          <p:nvPr/>
        </p:nvSpPr>
        <p:spPr bwMode="auto">
          <a:xfrm>
            <a:off x="466725" y="2852937"/>
            <a:ext cx="8229600" cy="588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smtClean="0">
                <a:solidFill>
                  <a:srgbClr val="FF0000"/>
                </a:solidFill>
                <a:latin typeface="+mn-lt"/>
              </a:rPr>
              <a:t>Obezite nasıl belirlenir?</a:t>
            </a:r>
          </a:p>
        </p:txBody>
      </p:sp>
    </p:spTree>
    <p:extLst>
      <p:ext uri="{BB962C8B-B14F-4D97-AF65-F5344CB8AC3E}">
        <p14:creationId xmlns:p14="http://schemas.microsoft.com/office/powerpoint/2010/main" val="5892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7920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altLang="tr-TR" dirty="0" smtClean="0"/>
              <a:t>Dünya Sağlık Örgütü’nün standartlaştırdığı yüzdelik kesişim noktalarına göre değerlendirilir</a:t>
            </a:r>
          </a:p>
          <a:p>
            <a:pPr algn="just"/>
            <a:endParaRPr lang="tr-TR" altLang="tr-TR" dirty="0" smtClean="0"/>
          </a:p>
        </p:txBody>
      </p:sp>
      <p:sp>
        <p:nvSpPr>
          <p:cNvPr id="6" name="Unvan 1"/>
          <p:cNvSpPr txBox="1">
            <a:spLocks/>
          </p:cNvSpPr>
          <p:nvPr/>
        </p:nvSpPr>
        <p:spPr bwMode="auto">
          <a:xfrm>
            <a:off x="468313" y="188913"/>
            <a:ext cx="8229600" cy="575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smtClean="0">
                <a:solidFill>
                  <a:srgbClr val="FF0000"/>
                </a:solidFill>
                <a:latin typeface="+mn-lt"/>
              </a:rPr>
              <a:t>BKİ Değerlendirmesi nasıl olur?</a:t>
            </a:r>
          </a:p>
        </p:txBody>
      </p:sp>
      <p:pic>
        <p:nvPicPr>
          <p:cNvPr id="1026" name="Picture 2" descr="Sınıflandırma and Vücut Kitle İndeksi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479197" cy="438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0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1412776"/>
            <a:ext cx="8229600" cy="4536504"/>
          </a:xfrm>
        </p:spPr>
        <p:txBody>
          <a:bodyPr>
            <a:noAutofit/>
          </a:bodyPr>
          <a:lstStyle/>
          <a:p>
            <a:pPr defTabSz="449263">
              <a:spcBef>
                <a:spcPts val="6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FF0000"/>
                </a:solidFill>
              </a:rPr>
              <a:t>Yaş </a:t>
            </a:r>
          </a:p>
          <a:p>
            <a:pPr defTabSz="449263">
              <a:spcBef>
                <a:spcPts val="6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FF0000"/>
                </a:solidFill>
              </a:rPr>
              <a:t>Cinsiyet </a:t>
            </a:r>
          </a:p>
          <a:p>
            <a:pPr defTabSz="449263">
              <a:spcBef>
                <a:spcPts val="6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FF0000"/>
                </a:solidFill>
              </a:rPr>
              <a:t>Genetik </a:t>
            </a:r>
            <a:r>
              <a:rPr lang="tr-TR" altLang="tr-TR" sz="2200" dirty="0">
                <a:solidFill>
                  <a:srgbClr val="FF0000"/>
                </a:solidFill>
              </a:rPr>
              <a:t>yatkınlık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>
                <a:solidFill>
                  <a:srgbClr val="00B050"/>
                </a:solidFill>
              </a:rPr>
              <a:t>Aşırı ve yanlış beslenme alışkanlıkları </a:t>
            </a:r>
            <a:endParaRPr lang="tr-TR" altLang="tr-TR" sz="2200" dirty="0" smtClean="0">
              <a:solidFill>
                <a:srgbClr val="00B050"/>
              </a:solidFill>
            </a:endParaRP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00B050"/>
                </a:solidFill>
              </a:rPr>
              <a:t>Yetersiz fiziksel aktivite 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00B050"/>
                </a:solidFill>
              </a:rPr>
              <a:t>Sık </a:t>
            </a:r>
            <a:r>
              <a:rPr lang="tr-TR" altLang="tr-TR" sz="2200" dirty="0">
                <a:solidFill>
                  <a:srgbClr val="00B050"/>
                </a:solidFill>
              </a:rPr>
              <a:t>aralıklarla çok düşük enerjili diyetler uygulama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>
                <a:solidFill>
                  <a:srgbClr val="00B050"/>
                </a:solidFill>
              </a:rPr>
              <a:t>Sigara ve alkol kullanma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>
                <a:solidFill>
                  <a:srgbClr val="00B050"/>
                </a:solidFill>
              </a:rPr>
              <a:t>Eğitim düzeyi 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>
                <a:solidFill>
                  <a:srgbClr val="00B050"/>
                </a:solidFill>
              </a:rPr>
              <a:t>Sosyokültürel durum</a:t>
            </a:r>
            <a:endParaRPr lang="tr-TR" altLang="tr-TR" sz="2200" i="1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00B050"/>
                </a:solidFill>
              </a:rPr>
              <a:t>Psikolojik </a:t>
            </a:r>
            <a:r>
              <a:rPr lang="tr-TR" altLang="tr-TR" sz="2200" dirty="0">
                <a:solidFill>
                  <a:srgbClr val="00B050"/>
                </a:solidFill>
              </a:rPr>
              <a:t>problemler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00B050"/>
                </a:solidFill>
              </a:rPr>
              <a:t>Hormonal </a:t>
            </a:r>
            <a:r>
              <a:rPr lang="tr-TR" altLang="tr-TR" sz="2200" dirty="0">
                <a:solidFill>
                  <a:srgbClr val="00B050"/>
                </a:solidFill>
              </a:rPr>
              <a:t>ve metabolik </a:t>
            </a:r>
            <a:r>
              <a:rPr lang="tr-TR" altLang="tr-TR" sz="2200" dirty="0" smtClean="0">
                <a:solidFill>
                  <a:srgbClr val="00B050"/>
                </a:solidFill>
              </a:rPr>
              <a:t>etmenler</a:t>
            </a:r>
            <a:endParaRPr lang="tr-TR" altLang="tr-TR" sz="2200" dirty="0">
              <a:solidFill>
                <a:srgbClr val="00B050"/>
              </a:solidFill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575412" y="2682025"/>
            <a:ext cx="590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Sağ Ayraç 8"/>
          <p:cNvSpPr/>
          <p:nvPr/>
        </p:nvSpPr>
        <p:spPr>
          <a:xfrm>
            <a:off x="6410930" y="1476935"/>
            <a:ext cx="288032" cy="115212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10" name="Sağ Ayraç 9"/>
          <p:cNvSpPr/>
          <p:nvPr/>
        </p:nvSpPr>
        <p:spPr>
          <a:xfrm>
            <a:off x="6410930" y="2722953"/>
            <a:ext cx="288032" cy="3127424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741494" y="1549028"/>
            <a:ext cx="2232248" cy="1015663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Değiştirilemez </a:t>
            </a:r>
            <a:r>
              <a:rPr lang="tr-TR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tr-TR" sz="3600" dirty="0">
              <a:solidFill>
                <a:srgbClr val="FF0000"/>
              </a:solidFill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6791894" y="3552387"/>
            <a:ext cx="2244602" cy="1468556"/>
            <a:chOff x="6791894" y="3225919"/>
            <a:chExt cx="2244602" cy="1468556"/>
          </a:xfrm>
        </p:grpSpPr>
        <p:sp>
          <p:nvSpPr>
            <p:cNvPr id="15" name="Metin kutusu 14"/>
            <p:cNvSpPr txBox="1"/>
            <p:nvPr/>
          </p:nvSpPr>
          <p:spPr>
            <a:xfrm>
              <a:off x="6791894" y="3225919"/>
              <a:ext cx="2244602" cy="523220"/>
            </a:xfrm>
            <a:prstGeom prst="rect">
              <a:avLst/>
            </a:prstGeom>
            <a:noFill/>
            <a:ln>
              <a:solidFill>
                <a:srgbClr val="92D05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rgbClr val="00B050"/>
                  </a:solidFill>
                </a:rPr>
                <a:t>Değiştirilebilir</a:t>
              </a:r>
              <a:endParaRPr lang="tr-TR" sz="4000" dirty="0">
                <a:solidFill>
                  <a:srgbClr val="00B050"/>
                </a:solidFill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88" t="20468" r="16926" b="18108"/>
            <a:stretch/>
          </p:blipFill>
          <p:spPr>
            <a:xfrm>
              <a:off x="7474862" y="3770629"/>
              <a:ext cx="959378" cy="923846"/>
            </a:xfrm>
            <a:prstGeom prst="rect">
              <a:avLst/>
            </a:prstGeom>
            <a:noFill/>
            <a:ln>
              <a:noFill/>
              <a:prstDash val="sysDot"/>
            </a:ln>
          </p:spPr>
        </p:pic>
      </p:grpSp>
      <p:sp>
        <p:nvSpPr>
          <p:cNvPr id="11" name="Unvan 1"/>
          <p:cNvSpPr txBox="1">
            <a:spLocks/>
          </p:cNvSpPr>
          <p:nvPr/>
        </p:nvSpPr>
        <p:spPr bwMode="auto">
          <a:xfrm>
            <a:off x="468313" y="188913"/>
            <a:ext cx="8229600" cy="575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smtClean="0">
                <a:solidFill>
                  <a:srgbClr val="FF0000"/>
                </a:solidFill>
                <a:latin typeface="+mn-lt"/>
              </a:rPr>
              <a:t>Obezitenin nedenleri</a:t>
            </a:r>
          </a:p>
        </p:txBody>
      </p:sp>
    </p:spTree>
    <p:extLst>
      <p:ext uri="{BB962C8B-B14F-4D97-AF65-F5344CB8AC3E}">
        <p14:creationId xmlns:p14="http://schemas.microsoft.com/office/powerpoint/2010/main" val="303770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body" idx="4294967295"/>
          </p:nvPr>
        </p:nvSpPr>
        <p:spPr>
          <a:xfrm>
            <a:off x="284163" y="1016000"/>
            <a:ext cx="4267200" cy="5792788"/>
          </a:xfrm>
        </p:spPr>
        <p:txBody>
          <a:bodyPr lIns="90000" tIns="46800" rIns="90000" bIns="46800">
            <a:normAutofit lnSpcReduction="10000"/>
          </a:bodyPr>
          <a:lstStyle/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Tip II diyabet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İnsülin direnci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Hipertansiyon 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Koroner arter hastalığı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Hiperlipidemi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Karaciğer yağlanması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Metabolik sendrom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Astım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Solunum güçlüğü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>
                <a:cs typeface="Arial" panose="020B0604020202020204" pitchFamily="34" charset="0"/>
              </a:rPr>
              <a:t>Uyku apnesi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Osteoartrit 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Felç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Kas iskelet sistemi hastalıkları</a:t>
            </a:r>
            <a:endParaRPr lang="tr-TR" altLang="tr-TR" sz="2000" b="1" smtClean="0">
              <a:solidFill>
                <a:srgbClr val="FF0000"/>
              </a:solidFill>
            </a:endParaRP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Menstruasyon düzensizlikleri</a:t>
            </a:r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4572000" y="1016000"/>
            <a:ext cx="44640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</a:rPr>
              <a:t>Gebelik komplikasyonları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  <a:sym typeface="Wingdings" pitchFamily="2" charset="2"/>
              </a:rPr>
              <a:t>Ameliyat risklerinin artması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  <a:sym typeface="Wingdings" pitchFamily="2" charset="2"/>
              </a:rPr>
              <a:t>Bazı kanser türleri</a:t>
            </a:r>
          </a:p>
          <a:p>
            <a:pPr marL="792163" lvl="1" indent="-334963" defTabSz="449263" eaLnBrk="1" hangingPunct="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kern="0" dirty="0">
                <a:latin typeface="+mn-lt"/>
                <a:sym typeface="Wingdings" pitchFamily="2" charset="2"/>
              </a:rPr>
              <a:t>Yumurtalık, meme, kolon, prostat vb.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  <a:sym typeface="Wingdings" pitchFamily="2" charset="2"/>
              </a:rPr>
              <a:t>Safra kesesi hastalıkları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  <a:sym typeface="Wingdings" pitchFamily="2" charset="2"/>
              </a:rPr>
              <a:t>Hormon bozuklukları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dirty="0">
                <a:latin typeface="+mn-lt"/>
              </a:rPr>
              <a:t>Psikolojik problemler </a:t>
            </a:r>
          </a:p>
          <a:p>
            <a:pPr marL="684213" lvl="1" indent="-334963" defTabSz="449263" eaLnBrk="1" hangingPunct="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dirty="0">
                <a:latin typeface="+mn-lt"/>
                <a:sym typeface="Wingdings" pitchFamily="2" charset="2"/>
              </a:rPr>
              <a:t>Gece yeme sendromu</a:t>
            </a:r>
          </a:p>
          <a:p>
            <a:pPr marL="684213" lvl="1" indent="-334963" defTabSz="449263" eaLnBrk="1" hangingPunct="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dirty="0">
                <a:latin typeface="+mn-lt"/>
                <a:sym typeface="Wingdings" pitchFamily="2" charset="2"/>
              </a:rPr>
              <a:t>Blumia nervoza</a:t>
            </a:r>
          </a:p>
          <a:p>
            <a:pPr marL="684213" lvl="1" indent="-334963" defTabSz="449263" eaLnBrk="1" hangingPunct="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dirty="0">
                <a:latin typeface="+mn-lt"/>
                <a:sym typeface="Wingdings" pitchFamily="2" charset="2"/>
              </a:rPr>
              <a:t>Anoreksia nervoza</a:t>
            </a:r>
          </a:p>
          <a:p>
            <a:pPr marL="684213" lvl="1" indent="-334963" defTabSz="449263" eaLnBrk="1" hangingPunct="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dirty="0">
                <a:latin typeface="+mn-lt"/>
                <a:sym typeface="Wingdings" pitchFamily="2" charset="2"/>
              </a:rPr>
              <a:t>Tıkanırcasına yeme vb.</a:t>
            </a:r>
            <a:endParaRPr lang="tr-TR" dirty="0">
              <a:latin typeface="+mn-lt"/>
            </a:endParaRP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  <a:sym typeface="Wingdings" pitchFamily="2" charset="2"/>
              </a:rPr>
              <a:t>Toplumsal uyumsuzluk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 bwMode="auto">
          <a:xfrm>
            <a:off x="468313" y="188913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 smtClean="0">
                <a:solidFill>
                  <a:srgbClr val="FF0000"/>
                </a:solidFill>
                <a:latin typeface="+mn-lt"/>
              </a:rPr>
              <a:t>Obezitenin neden olduğu sağlık problemleri</a:t>
            </a:r>
          </a:p>
        </p:txBody>
      </p:sp>
    </p:spTree>
    <p:extLst>
      <p:ext uri="{BB962C8B-B14F-4D97-AF65-F5344CB8AC3E}">
        <p14:creationId xmlns:p14="http://schemas.microsoft.com/office/powerpoint/2010/main" val="3849189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8824" y="2901534"/>
            <a:ext cx="3621088" cy="3812224"/>
          </a:xfrm>
        </p:spPr>
        <p:txBody>
          <a:bodyPr>
            <a:normAutofit/>
          </a:bodyPr>
          <a:lstStyle/>
          <a:p>
            <a:r>
              <a:rPr lang="tr-TR" sz="3600" dirty="0" smtClean="0"/>
              <a:t>Yeterli ve dengeli beslenerek</a:t>
            </a:r>
            <a:br>
              <a:rPr lang="tr-TR" sz="3600" dirty="0" smtClean="0"/>
            </a:br>
            <a:r>
              <a:rPr lang="tr-TR" sz="3600" dirty="0" smtClean="0"/>
              <a:t>ve</a:t>
            </a:r>
            <a:br>
              <a:rPr lang="tr-TR" sz="3600" dirty="0" smtClean="0"/>
            </a:br>
            <a:r>
              <a:rPr lang="tr-TR" sz="3600" dirty="0" smtClean="0"/>
              <a:t>düzenli fiziksel aktivite yaparak</a:t>
            </a:r>
            <a:endParaRPr lang="tr-TR" sz="3600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5148064" y="2911324"/>
            <a:ext cx="3866816" cy="3802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/>
              <a:t>Sağlıklı</a:t>
            </a:r>
          </a:p>
          <a:p>
            <a:r>
              <a:rPr lang="tr-TR" sz="3600" dirty="0" smtClean="0"/>
              <a:t>olmak elinizde</a:t>
            </a:r>
            <a:endParaRPr lang="tr-TR" sz="3600" dirty="0">
              <a:solidFill>
                <a:srgbClr val="00B0F0"/>
              </a:solidFill>
            </a:endParaRPr>
          </a:p>
        </p:txBody>
      </p:sp>
      <p:sp>
        <p:nvSpPr>
          <p:cNvPr id="6" name="Çentikli Sağ Ok 5"/>
          <p:cNvSpPr/>
          <p:nvPr/>
        </p:nvSpPr>
        <p:spPr>
          <a:xfrm>
            <a:off x="4025640" y="4428926"/>
            <a:ext cx="978408" cy="772664"/>
          </a:xfrm>
          <a:prstGeom prst="notchedRightArrow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1174"/>
          <a:stretch/>
        </p:blipFill>
        <p:spPr>
          <a:xfrm>
            <a:off x="-1" y="0"/>
            <a:ext cx="9144875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127436" y="116632"/>
            <a:ext cx="6912768" cy="2683054"/>
          </a:xfrm>
          <a:prstGeom prst="rect">
            <a:avLst/>
          </a:prstGeom>
        </p:spPr>
        <p:txBody>
          <a:bodyPr vert="horz" lIns="91440" tIns="45720" rIns="91440" bIns="914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tr-TR" dirty="0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 smtClean="0">
                <a:solidFill>
                  <a:srgbClr val="00B0F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tr-TR" dirty="0" smtClean="0">
                <a:solidFill>
                  <a:srgbClr val="FFC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 smtClean="0">
                <a:solidFill>
                  <a:srgbClr val="FF00FF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tr-TR" dirty="0" smtClean="0"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tr-TR" dirty="0" smtClean="0">
                <a:solidFill>
                  <a:srgbClr val="7030A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tr-TR" dirty="0" smtClean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dirty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tr-TR" dirty="0">
                <a:solidFill>
                  <a:srgbClr val="0070C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dirty="0">
                <a:solidFill>
                  <a:schemeClr val="accent6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tr-TR" dirty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rgbClr val="00B0F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tr-TR" dirty="0">
                <a:solidFill>
                  <a:srgbClr val="7030A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rgbClr val="FFC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tr-TR" dirty="0">
                <a:solidFill>
                  <a:srgbClr val="B50B78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dirty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tr-TR" dirty="0">
                <a:solidFill>
                  <a:srgbClr val="92D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rgbClr val="EF19C1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tr-TR" dirty="0">
                <a:solidFill>
                  <a:srgbClr val="0070C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tr-TR" dirty="0">
                <a:solidFill>
                  <a:srgbClr val="FFC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tr-TR" dirty="0"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chemeClr val="accent4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tr-TR" dirty="0">
                <a:solidFill>
                  <a:srgbClr val="0070C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tr-TR" i="1" dirty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tr-TR" i="1" dirty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tr-TR" dirty="0">
                <a:effectLst>
                  <a:glow rad="101600">
                    <a:schemeClr val="accent6">
                      <a:lumMod val="40000"/>
                      <a:lumOff val="60000"/>
                      <a:alpha val="6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mutlu yaşayalım</a:t>
            </a:r>
            <a:endParaRPr lang="tr-TR" altLang="tr-TR" dirty="0" smtClean="0">
              <a:effectLst>
                <a:glow rad="101600">
                  <a:schemeClr val="accent6">
                    <a:lumMod val="40000"/>
                    <a:lumOff val="60000"/>
                    <a:alpha val="60000"/>
                  </a:schemeClr>
                </a:glo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" t="9058" r="1632" b="7132"/>
          <a:stretch/>
        </p:blipFill>
        <p:spPr>
          <a:xfrm>
            <a:off x="1547663" y="2485541"/>
            <a:ext cx="6072313" cy="380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r-TR" sz="2800" dirty="0">
                <a:solidFill>
                  <a:srgbClr val="00B0F0"/>
                </a:solidFill>
              </a:rPr>
              <a:t>Materyali Hazırlayanlar</a:t>
            </a:r>
            <a:br>
              <a:rPr lang="tr-TR" sz="2800" dirty="0">
                <a:solidFill>
                  <a:srgbClr val="00B0F0"/>
                </a:solidFill>
              </a:rPr>
            </a:br>
            <a:r>
              <a:rPr lang="tr-TR" sz="2800" dirty="0">
                <a:solidFill>
                  <a:srgbClr val="00B0F0"/>
                </a:solidFill>
              </a:rPr>
              <a:t>(Soyadına göre alfabetik sıra ile</a:t>
            </a:r>
            <a:r>
              <a:rPr lang="tr-TR" sz="2800" dirty="0" smtClean="0">
                <a:solidFill>
                  <a:srgbClr val="00B0F0"/>
                </a:solidFill>
              </a:rPr>
              <a:t>)</a:t>
            </a:r>
          </a:p>
          <a:p>
            <a:pPr marL="0" indent="0" algn="ctr">
              <a:buNone/>
            </a:pPr>
            <a:endParaRPr lang="tr-TR" sz="2800" dirty="0"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tr-TR" sz="2800" dirty="0" smtClean="0">
                <a:ea typeface="+mj-ea"/>
                <a:cs typeface="+mj-cs"/>
              </a:rPr>
              <a:t>Prof. Dr. Berrin AKMAN</a:t>
            </a:r>
          </a:p>
          <a:p>
            <a:pPr marL="0" indent="0" algn="ctr">
              <a:buNone/>
            </a:pPr>
            <a:r>
              <a:rPr lang="tr-TR" sz="2800" dirty="0" smtClean="0">
                <a:ea typeface="+mj-ea"/>
                <a:cs typeface="+mj-cs"/>
              </a:rPr>
              <a:t>Dyt</a:t>
            </a:r>
            <a:r>
              <a:rPr lang="tr-TR" sz="2800" dirty="0">
                <a:ea typeface="+mj-ea"/>
                <a:cs typeface="+mj-cs"/>
              </a:rPr>
              <a:t>. H. Berna KARAKAŞ</a:t>
            </a:r>
          </a:p>
          <a:p>
            <a:pPr marL="0" indent="0" algn="ctr">
              <a:buNone/>
            </a:pPr>
            <a:r>
              <a:rPr lang="tr-TR" sz="2800" dirty="0">
                <a:ea typeface="+mj-ea"/>
                <a:cs typeface="+mj-cs"/>
              </a:rPr>
              <a:t>Öğr. Gör. </a:t>
            </a:r>
            <a:r>
              <a:rPr lang="tr-TR" sz="2800" dirty="0" smtClean="0">
                <a:ea typeface="+mj-ea"/>
                <a:cs typeface="+mj-cs"/>
              </a:rPr>
              <a:t>Dr. Asiye </a:t>
            </a:r>
            <a:r>
              <a:rPr lang="tr-TR" sz="2800" dirty="0">
                <a:ea typeface="+mj-ea"/>
                <a:cs typeface="+mj-cs"/>
              </a:rPr>
              <a:t>UĞRAŞ </a:t>
            </a:r>
            <a:r>
              <a:rPr lang="tr-TR" sz="2800" dirty="0" smtClean="0">
                <a:ea typeface="+mj-ea"/>
                <a:cs typeface="+mj-cs"/>
              </a:rPr>
              <a:t>DİKMEN</a:t>
            </a:r>
          </a:p>
          <a:p>
            <a:pPr marL="0" indent="0" algn="ctr">
              <a:buNone/>
            </a:pPr>
            <a:r>
              <a:rPr lang="tr-TR" sz="2800" dirty="0" smtClean="0">
                <a:ea typeface="+mj-ea"/>
                <a:cs typeface="+mj-cs"/>
              </a:rPr>
              <a:t>Prof. Dr. Nurcan </a:t>
            </a:r>
            <a:r>
              <a:rPr lang="tr-TR" sz="2800" smtClean="0">
                <a:ea typeface="+mj-ea"/>
                <a:cs typeface="+mj-cs"/>
              </a:rPr>
              <a:t>YABANCI AYHAN</a:t>
            </a:r>
            <a:endParaRPr lang="tr-TR" sz="28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91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28588"/>
            <a:ext cx="9144000" cy="79216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3600" b="1" dirty="0" smtClean="0">
                <a:solidFill>
                  <a:srgbClr val="FF0000"/>
                </a:solidFill>
                <a:latin typeface="+mn-lt"/>
              </a:rPr>
              <a:t>Besin öğesi nedir, besin ögeleri nelerdir?</a:t>
            </a:r>
            <a:endParaRPr lang="tr-T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171" name="İçerik Yer Tutucusu 2"/>
          <p:cNvSpPr>
            <a:spLocks noGrp="1"/>
          </p:cNvSpPr>
          <p:nvPr>
            <p:ph idx="1"/>
          </p:nvPr>
        </p:nvSpPr>
        <p:spPr>
          <a:xfrm>
            <a:off x="457200" y="1349375"/>
            <a:ext cx="8229600" cy="5202238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tr-TR" altLang="tr-TR" sz="2800" dirty="0" smtClean="0"/>
              <a:t>Besin ögeleri besinlerin yapı taşıdır</a:t>
            </a:r>
          </a:p>
          <a:p>
            <a:pPr algn="just">
              <a:defRPr/>
            </a:pPr>
            <a:r>
              <a:rPr lang="tr-TR" altLang="tr-TR" sz="2800" dirty="0" smtClean="0"/>
              <a:t>Vücut bileşimimiz besin öğelerinden oluşur </a:t>
            </a:r>
          </a:p>
          <a:p>
            <a:pPr algn="just">
              <a:defRPr/>
            </a:pPr>
            <a:r>
              <a:rPr lang="tr-TR" altLang="tr-TR" sz="2800" dirty="0" smtClean="0"/>
              <a:t>Organların düzenli çalışabilmesi ve günlük işlerin sağlıklı sürdürebilmesi için </a:t>
            </a:r>
          </a:p>
          <a:p>
            <a:pPr marL="342900" lvl="1" indent="0" algn="just">
              <a:buFont typeface="Arial" panose="020B0604020202020204" pitchFamily="34" charset="0"/>
              <a:buNone/>
              <a:defRPr/>
            </a:pPr>
            <a:r>
              <a:rPr lang="tr-TR" altLang="tr-TR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800" b="1" i="1" dirty="0" smtClean="0">
                <a:solidFill>
                  <a:srgbClr val="FF0000"/>
                </a:solidFill>
              </a:rPr>
              <a:t>besin öğelerinin her birinden her gün alınması  gerekir</a:t>
            </a:r>
          </a:p>
          <a:p>
            <a:pPr algn="just">
              <a:defRPr/>
            </a:pPr>
            <a:endParaRPr lang="tr-TR" altLang="tr-TR" sz="2800" dirty="0" smtClean="0"/>
          </a:p>
          <a:p>
            <a:pPr algn="just">
              <a:defRPr/>
            </a:pPr>
            <a:r>
              <a:rPr lang="tr-TR" altLang="tr-TR" sz="2800" dirty="0" smtClean="0"/>
              <a:t>Besin ögeleri şu şekildedir;</a:t>
            </a:r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-Karbonhidratlar </a:t>
            </a:r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-Proteinler</a:t>
            </a:r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-Yağlar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203575" y="4905375"/>
            <a:ext cx="16494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-57150"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latin typeface="+mn-lt"/>
              </a:rPr>
              <a:t>-Vitaminler </a:t>
            </a:r>
          </a:p>
          <a:p>
            <a:pPr indent="-57150"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latin typeface="+mn-lt"/>
              </a:rPr>
              <a:t>-Mineraller </a:t>
            </a:r>
          </a:p>
          <a:p>
            <a:pPr indent="-57150"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latin typeface="+mn-lt"/>
              </a:rPr>
              <a:t>-Su</a:t>
            </a:r>
          </a:p>
        </p:txBody>
      </p:sp>
    </p:spTree>
    <p:extLst>
      <p:ext uri="{BB962C8B-B14F-4D97-AF65-F5344CB8AC3E}">
        <p14:creationId xmlns:p14="http://schemas.microsoft.com/office/powerpoint/2010/main" val="7822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İçerik Yer Tutucusu 2"/>
          <p:cNvSpPr>
            <a:spLocks noGrp="1"/>
          </p:cNvSpPr>
          <p:nvPr>
            <p:ph idx="1"/>
          </p:nvPr>
        </p:nvSpPr>
        <p:spPr>
          <a:xfrm>
            <a:off x="390525" y="1181100"/>
            <a:ext cx="8362950" cy="2809875"/>
          </a:xfrm>
        </p:spPr>
        <p:txBody>
          <a:bodyPr/>
          <a:lstStyle/>
          <a:p>
            <a:r>
              <a:rPr lang="tr-TR" altLang="tr-TR" sz="2400" dirty="0" smtClean="0"/>
              <a:t>Besinlerde en çok bulunan besin ögesidir</a:t>
            </a:r>
          </a:p>
          <a:p>
            <a:r>
              <a:rPr lang="tr-TR" altLang="tr-TR" sz="2400" dirty="0" smtClean="0"/>
              <a:t>Vücudun harcadığı enerjinin büyük bölümünü sağlar</a:t>
            </a:r>
          </a:p>
          <a:p>
            <a:r>
              <a:rPr lang="tr-TR" altLang="tr-TR" sz="2400" dirty="0" smtClean="0"/>
              <a:t>Sindirim sonrası kanda </a:t>
            </a:r>
            <a:r>
              <a:rPr lang="tr-TR" altLang="tr-TR" sz="2400" dirty="0" err="1" smtClean="0"/>
              <a:t>glukoz</a:t>
            </a:r>
            <a:r>
              <a:rPr lang="tr-TR" altLang="tr-TR" sz="2400" dirty="0" smtClean="0"/>
              <a:t> olarak bulunur</a:t>
            </a:r>
          </a:p>
          <a:p>
            <a:r>
              <a:rPr lang="tr-TR" altLang="tr-TR" sz="2400" dirty="0" smtClean="0"/>
              <a:t>Karbonhidratlar karaciğer ve kaslarda glikojen olarak depolanır </a:t>
            </a:r>
          </a:p>
          <a:p>
            <a:r>
              <a:rPr lang="tr-TR" altLang="tr-TR" sz="2400" dirty="0" smtClean="0"/>
              <a:t>Günlük fazla alınan karbonhidrat yağa dönüşerek depolanır</a:t>
            </a: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Karbonhidratlar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412" name="İçerik Yer Tutucusu 2"/>
          <p:cNvSpPr txBox="1">
            <a:spLocks/>
          </p:cNvSpPr>
          <p:nvPr/>
        </p:nvSpPr>
        <p:spPr bwMode="auto">
          <a:xfrm>
            <a:off x="250825" y="3974236"/>
            <a:ext cx="41195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r-TR" altLang="tr-TR" sz="2400" dirty="0"/>
              <a:t>Basit karbonhidratlar ya da basit şekerler toz şeker/çay şekeridir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Basit karbonhidratlardan u</a:t>
            </a:r>
            <a:r>
              <a:rPr lang="tr-TR" altLang="tr-TR" sz="2400" b="1" dirty="0">
                <a:solidFill>
                  <a:srgbClr val="FF0000"/>
                </a:solidFill>
              </a:rPr>
              <a:t>zak durmamızda, tüketmememizde yarar var</a:t>
            </a:r>
          </a:p>
        </p:txBody>
      </p:sp>
      <p:pic>
        <p:nvPicPr>
          <p:cNvPr id="17413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9969"/>
          <a:stretch>
            <a:fillRect/>
          </a:stretch>
        </p:blipFill>
        <p:spPr bwMode="auto">
          <a:xfrm>
            <a:off x="4572000" y="4224194"/>
            <a:ext cx="4567238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5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İçerik Yer Tutucusu 2"/>
          <p:cNvSpPr>
            <a:spLocks noGrp="1"/>
          </p:cNvSpPr>
          <p:nvPr>
            <p:ph idx="1"/>
          </p:nvPr>
        </p:nvSpPr>
        <p:spPr>
          <a:xfrm>
            <a:off x="390525" y="1196975"/>
            <a:ext cx="8362950" cy="2736850"/>
          </a:xfrm>
        </p:spPr>
        <p:txBody>
          <a:bodyPr>
            <a:normAutofit lnSpcReduction="10000"/>
          </a:bodyPr>
          <a:lstStyle/>
          <a:p>
            <a:r>
              <a:rPr lang="tr-TR" altLang="tr-TR" sz="2400" dirty="0" smtClean="0"/>
              <a:t>En fazla enerji veren besin öğesidir</a:t>
            </a:r>
          </a:p>
          <a:p>
            <a:r>
              <a:rPr lang="tr-TR" altLang="tr-TR" sz="2400" dirty="0" smtClean="0"/>
              <a:t>Sindirim sisteminde yağ asitlerine ayrılarak emilir</a:t>
            </a:r>
          </a:p>
          <a:p>
            <a:pPr lvl="1"/>
            <a:r>
              <a:rPr lang="tr-TR" altLang="tr-TR" sz="2000" dirty="0" smtClean="0"/>
              <a:t>Bir kısmı enerji için kullanılır</a:t>
            </a:r>
          </a:p>
          <a:p>
            <a:pPr lvl="1"/>
            <a:r>
              <a:rPr lang="tr-TR" altLang="tr-TR" sz="2000" dirty="0" smtClean="0"/>
              <a:t>Bir kısmı depo yağ olarak kullanılır</a:t>
            </a:r>
          </a:p>
          <a:p>
            <a:pPr lvl="1"/>
            <a:r>
              <a:rPr lang="tr-TR" altLang="tr-TR" sz="2000" dirty="0" smtClean="0"/>
              <a:t>Diğerleri de vücudun düzenli çalışmasında etkinliği olan bazı hormonların ve kolesterolün yapımında kullanılır</a:t>
            </a:r>
          </a:p>
          <a:p>
            <a:r>
              <a:rPr lang="tr-TR" altLang="tr-TR" sz="2400" dirty="0" smtClean="0"/>
              <a:t>Bazı vitaminlerin emilim ve taşınmasında görev alırlar!</a:t>
            </a: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Yağlar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 bwMode="auto">
          <a:xfrm>
            <a:off x="179512" y="3789040"/>
            <a:ext cx="8784976" cy="25200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tr-TR" sz="2400" dirty="0" smtClean="0"/>
              <a:t>Sıvı ve katı yağlar olmak üzere ikiye ayrılırlar;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tr-TR" sz="1400" dirty="0" smtClean="0"/>
          </a:p>
          <a:p>
            <a:pPr lvl="1">
              <a:defRPr/>
            </a:pPr>
            <a:r>
              <a:rPr lang="tr-TR" sz="2400" dirty="0" smtClean="0"/>
              <a:t>Sıvı yağlar </a:t>
            </a:r>
            <a:r>
              <a:rPr lang="tr-TR" sz="2400" dirty="0" smtClean="0">
                <a:sym typeface="Wingdings" panose="05000000000000000000" pitchFamily="2" charset="2"/>
              </a:rPr>
              <a:t> </a:t>
            </a:r>
            <a:r>
              <a:rPr lang="tr-TR" sz="2400" dirty="0" smtClean="0"/>
              <a:t>zeytin, ayçiçeği, mısır, fındık ve soya gibi bitkisel besinlerden elde edilir </a:t>
            </a:r>
          </a:p>
          <a:p>
            <a:pPr lvl="1">
              <a:defRPr/>
            </a:pPr>
            <a:r>
              <a:rPr lang="tr-TR" sz="2400" dirty="0" smtClean="0"/>
              <a:t>Katı yağlar </a:t>
            </a:r>
            <a:r>
              <a:rPr lang="tr-TR" sz="2400" dirty="0" smtClean="0">
                <a:sym typeface="Wingdings" panose="05000000000000000000" pitchFamily="2" charset="2"/>
              </a:rPr>
              <a:t> </a:t>
            </a:r>
            <a:r>
              <a:rPr lang="tr-TR" sz="2400" dirty="0" smtClean="0"/>
              <a:t>iç yağı, kuyruk yağı, margarin ve tereyağıdır</a:t>
            </a:r>
          </a:p>
          <a:p>
            <a:pPr marL="342900" lvl="1" indent="0">
              <a:buFont typeface="Arial" panose="020B0604020202020204" pitchFamily="34" charset="0"/>
              <a:buNone/>
              <a:defRPr/>
            </a:pPr>
            <a:endParaRPr lang="tr-TR" sz="1400" dirty="0" smtClean="0"/>
          </a:p>
          <a:p>
            <a:pPr marL="685800" lvl="2" indent="0">
              <a:buFont typeface="Arial" panose="020B0604020202020204" pitchFamily="34" charset="0"/>
              <a:buNone/>
              <a:defRPr/>
            </a:pPr>
            <a:r>
              <a:rPr lang="tr-TR" sz="2200" b="1" dirty="0" smtClean="0">
                <a:solidFill>
                  <a:schemeClr val="accent6"/>
                </a:solidFill>
              </a:rPr>
              <a:t>Ayrıca bütün hayvansal besinlerin içinde de katı yağlar bulunur!</a:t>
            </a:r>
          </a:p>
        </p:txBody>
      </p:sp>
    </p:spTree>
    <p:extLst>
      <p:ext uri="{BB962C8B-B14F-4D97-AF65-F5344CB8AC3E}">
        <p14:creationId xmlns:p14="http://schemas.microsoft.com/office/powerpoint/2010/main" val="23239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Proteinler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459" name="İçerik Yer Tutucusu 2"/>
          <p:cNvSpPr txBox="1">
            <a:spLocks/>
          </p:cNvSpPr>
          <p:nvPr/>
        </p:nvSpPr>
        <p:spPr bwMode="auto">
          <a:xfrm>
            <a:off x="390525" y="1196975"/>
            <a:ext cx="83629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 dirty="0"/>
              <a:t>Hücrelerin büyük bir bölümü proteinlerden yapılmıştır</a:t>
            </a:r>
          </a:p>
          <a:p>
            <a:r>
              <a:rPr lang="tr-TR" altLang="tr-TR" sz="2400" dirty="0"/>
              <a:t>Hücreler sürekli olarak değişip yenilendiğinden vücutta protein depo miktarı çok azdır</a:t>
            </a:r>
          </a:p>
          <a:p>
            <a:pPr lvl="1"/>
            <a:r>
              <a:rPr lang="tr-TR" altLang="tr-TR" sz="2400" i="1" dirty="0">
                <a:solidFill>
                  <a:srgbClr val="00B0F0"/>
                </a:solidFill>
              </a:rPr>
              <a:t>Vücut proteinlerinin oluşumu için kaynak yiyeceklerin içinde bulunan proteinlerdir!</a:t>
            </a:r>
          </a:p>
          <a:p>
            <a:r>
              <a:rPr lang="tr-TR" altLang="tr-TR" sz="2400" dirty="0"/>
              <a:t>Proteinler sindirim sisteminde yapı taşlarını oluşturan amino asitlere ayrılır</a:t>
            </a:r>
          </a:p>
          <a:p>
            <a:r>
              <a:rPr lang="tr-TR" altLang="tr-TR" sz="2400" dirty="0">
                <a:solidFill>
                  <a:srgbClr val="FF0000"/>
                </a:solidFill>
              </a:rPr>
              <a:t>Büyüme ve gelişme </a:t>
            </a:r>
            <a:r>
              <a:rPr lang="tr-TR" altLang="tr-TR" sz="2400" dirty="0"/>
              <a:t>ile </a:t>
            </a:r>
            <a:r>
              <a:rPr lang="tr-TR" altLang="tr-TR" sz="2400" dirty="0">
                <a:solidFill>
                  <a:srgbClr val="FF0000"/>
                </a:solidFill>
              </a:rPr>
              <a:t>doku ve organlardaki hücrelerin yapımında </a:t>
            </a:r>
            <a:r>
              <a:rPr lang="tr-TR" altLang="tr-TR" sz="2400" dirty="0"/>
              <a:t>gereklidir </a:t>
            </a:r>
          </a:p>
          <a:p>
            <a:r>
              <a:rPr lang="tr-TR" altLang="tr-TR" sz="2400" dirty="0"/>
              <a:t>Vücudu hastalıklara karşı koruyan </a:t>
            </a:r>
            <a:r>
              <a:rPr lang="tr-TR" altLang="tr-TR" sz="2400" dirty="0">
                <a:solidFill>
                  <a:srgbClr val="FF0000"/>
                </a:solidFill>
              </a:rPr>
              <a:t>savunma sistemi</a:t>
            </a:r>
            <a:r>
              <a:rPr lang="tr-TR" altLang="tr-TR" sz="2400" dirty="0"/>
              <a:t> için gereklidir</a:t>
            </a:r>
          </a:p>
          <a:p>
            <a:endParaRPr lang="tr-TR" altLang="tr-TR" sz="23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684212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Vitaminler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483" name="İçerik Yer Tutucusu 2"/>
          <p:cNvSpPr txBox="1">
            <a:spLocks/>
          </p:cNvSpPr>
          <p:nvPr/>
        </p:nvSpPr>
        <p:spPr bwMode="auto">
          <a:xfrm>
            <a:off x="390525" y="765175"/>
            <a:ext cx="52609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 dirty="0"/>
              <a:t>Vücutta;</a:t>
            </a:r>
          </a:p>
          <a:p>
            <a:pPr lvl="1"/>
            <a:r>
              <a:rPr lang="tr-TR" altLang="tr-TR" sz="2000" dirty="0"/>
              <a:t>enerji metabolizmasında </a:t>
            </a:r>
          </a:p>
          <a:p>
            <a:pPr lvl="1"/>
            <a:r>
              <a:rPr lang="tr-TR" altLang="tr-TR" sz="2000" dirty="0"/>
              <a:t>kan yapımında</a:t>
            </a:r>
          </a:p>
          <a:p>
            <a:pPr lvl="1"/>
            <a:r>
              <a:rPr lang="tr-TR" altLang="tr-TR" sz="2000" dirty="0"/>
              <a:t>bağışıklık sisteminde</a:t>
            </a:r>
          </a:p>
          <a:p>
            <a:pPr lvl="1"/>
            <a:r>
              <a:rPr lang="tr-TR" altLang="tr-TR" sz="2000" dirty="0"/>
              <a:t>kemik oluşumunda</a:t>
            </a:r>
          </a:p>
          <a:p>
            <a:pPr lvl="1"/>
            <a:r>
              <a:rPr lang="tr-TR" altLang="tr-TR" sz="2000" dirty="0"/>
              <a:t>vücut hücre hasarının önlenmesinde, hücrelerin normal çalışmasını yürütmesinde ve zararlı bazı maddelerinin etkilerinin azaltılmasında </a:t>
            </a:r>
            <a:r>
              <a:rPr lang="tr-TR" altLang="tr-TR" sz="2000" dirty="0">
                <a:solidFill>
                  <a:srgbClr val="FF0000"/>
                </a:solidFill>
              </a:rPr>
              <a:t>(antioksidan) </a:t>
            </a:r>
            <a:r>
              <a:rPr lang="tr-TR" altLang="tr-TR" sz="2000" dirty="0"/>
              <a:t>yer alırlar</a:t>
            </a:r>
          </a:p>
        </p:txBody>
      </p:sp>
      <p:sp>
        <p:nvSpPr>
          <p:cNvPr id="20484" name="İçerik Yer Tutucusu 5"/>
          <p:cNvSpPr>
            <a:spLocks noGrp="1"/>
          </p:cNvSpPr>
          <p:nvPr>
            <p:ph idx="1"/>
          </p:nvPr>
        </p:nvSpPr>
        <p:spPr>
          <a:xfrm>
            <a:off x="5651500" y="1262393"/>
            <a:ext cx="3457004" cy="2095401"/>
          </a:xfrm>
          <a:ln>
            <a:solidFill>
              <a:srgbClr val="00B050"/>
            </a:solidFill>
            <a:miter lim="800000"/>
            <a:headEnd/>
            <a:tailEnd/>
          </a:ln>
        </p:spPr>
        <p:txBody>
          <a:bodyPr anchor="ctr">
            <a:normAutofit fontScale="70000" lnSpcReduction="200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tr-TR" altLang="tr-TR" sz="3400" dirty="0" smtClean="0">
                <a:effectLst>
                  <a:glow rad="63500">
                    <a:srgbClr val="92D050">
                      <a:alpha val="40000"/>
                    </a:srgbClr>
                  </a:glow>
                </a:effectLst>
              </a:rPr>
              <a:t>Vitaminler ikiye ayrılır;</a:t>
            </a:r>
          </a:p>
          <a:p>
            <a:pPr marL="57150" indent="0">
              <a:buFont typeface="Arial" panose="020B0604020202020204" pitchFamily="34" charset="0"/>
              <a:buNone/>
            </a:pPr>
            <a:r>
              <a:rPr lang="tr-TR" altLang="tr-TR" dirty="0" smtClean="0">
                <a:solidFill>
                  <a:srgbClr val="FF0000"/>
                </a:solidFill>
              </a:rPr>
              <a:t>1- Yağda çözünen vitaminler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tr-TR" altLang="tr-TR" sz="2200" b="1" dirty="0" smtClean="0">
                <a:solidFill>
                  <a:srgbClr val="FF0000"/>
                </a:solidFill>
              </a:rPr>
              <a:t>A, D, E, K vitamini</a:t>
            </a:r>
          </a:p>
          <a:p>
            <a:pPr marL="57150" indent="0">
              <a:buFont typeface="Arial" panose="020B0604020202020204" pitchFamily="34" charset="0"/>
              <a:buNone/>
            </a:pPr>
            <a:r>
              <a:rPr lang="tr-TR" altLang="tr-TR" dirty="0" smtClean="0">
                <a:solidFill>
                  <a:srgbClr val="00B0F0"/>
                </a:solidFill>
              </a:rPr>
              <a:t>2- Suda çözünen vitaminler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tr-TR" altLang="tr-TR" sz="2200" b="1" dirty="0" smtClean="0">
                <a:solidFill>
                  <a:srgbClr val="00B0F0"/>
                </a:solidFill>
              </a:rPr>
              <a:t>B grubu ve C vitamini</a:t>
            </a:r>
          </a:p>
        </p:txBody>
      </p:sp>
      <p:sp>
        <p:nvSpPr>
          <p:cNvPr id="6" name="Başlık 1"/>
          <p:cNvSpPr txBox="1">
            <a:spLocks/>
          </p:cNvSpPr>
          <p:nvPr/>
        </p:nvSpPr>
        <p:spPr bwMode="auto">
          <a:xfrm>
            <a:off x="0" y="3749968"/>
            <a:ext cx="9144000" cy="66675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Mineraller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486" name="İçerik Yer Tutucusu 2"/>
          <p:cNvSpPr txBox="1">
            <a:spLocks/>
          </p:cNvSpPr>
          <p:nvPr/>
        </p:nvSpPr>
        <p:spPr bwMode="auto">
          <a:xfrm>
            <a:off x="390525" y="4470693"/>
            <a:ext cx="8362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 dirty="0"/>
              <a:t>Vücudun çeşitli organları içinde yer alırlar </a:t>
            </a:r>
          </a:p>
          <a:p>
            <a:r>
              <a:rPr lang="tr-TR" altLang="tr-TR" sz="2400" dirty="0"/>
              <a:t>Vücut çalışmasında önemli işlevleri vardır</a:t>
            </a:r>
          </a:p>
          <a:p>
            <a:pPr lvl="1"/>
            <a:r>
              <a:rPr lang="tr-TR" altLang="tr-TR" sz="2000" dirty="0"/>
              <a:t>Kalsiyum, fosfor, magnezyum gibi mineraller iskelet ve diş yapısında yer alır</a:t>
            </a:r>
          </a:p>
          <a:p>
            <a:pPr lvl="1"/>
            <a:r>
              <a:rPr lang="tr-TR" altLang="tr-TR" sz="2000" dirty="0"/>
              <a:t>Demir, kobalt gibi mineraller kan yapımında rol alır</a:t>
            </a:r>
          </a:p>
          <a:p>
            <a:pPr lvl="1"/>
            <a:r>
              <a:rPr lang="tr-TR" altLang="tr-TR" sz="2000" dirty="0"/>
              <a:t>Çinko ise bağışıklık sistemi için önemlidir</a:t>
            </a:r>
          </a:p>
        </p:txBody>
      </p:sp>
    </p:spTree>
    <p:extLst>
      <p:ext uri="{BB962C8B-B14F-4D97-AF65-F5344CB8AC3E}">
        <p14:creationId xmlns:p14="http://schemas.microsoft.com/office/powerpoint/2010/main" val="26780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9128" y="1147763"/>
            <a:ext cx="4103688" cy="2352675"/>
          </a:xfrm>
          <a:ln w="12700">
            <a:solidFill>
              <a:srgbClr val="92D050"/>
            </a:solidFill>
          </a:ln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2000" dirty="0"/>
              <a:t>Sıvı </a:t>
            </a:r>
            <a:r>
              <a:rPr lang="tr-TR" sz="2000" dirty="0" smtClean="0"/>
              <a:t>gereksinimimizi;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İ</a:t>
            </a:r>
            <a:r>
              <a:rPr lang="tr-TR" sz="2000" dirty="0" smtClean="0"/>
              <a:t>çtiğimiz su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 ve içeceklerdeki su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Yiyeceklerden enerji elde edilirken açığa çıkan metabolik </a:t>
            </a:r>
            <a:r>
              <a:rPr lang="tr-TR" sz="2000" dirty="0" smtClean="0"/>
              <a:t>sudan karşılarız</a:t>
            </a:r>
            <a:endParaRPr lang="tr-TR" sz="2000" dirty="0"/>
          </a:p>
        </p:txBody>
      </p:sp>
      <p:sp>
        <p:nvSpPr>
          <p:cNvPr id="21507" name="İçerik Yer Tutucusu 2"/>
          <p:cNvSpPr txBox="1">
            <a:spLocks/>
          </p:cNvSpPr>
          <p:nvPr/>
        </p:nvSpPr>
        <p:spPr bwMode="auto">
          <a:xfrm>
            <a:off x="1619250" y="3854941"/>
            <a:ext cx="5905500" cy="2310363"/>
          </a:xfrm>
          <a:prstGeom prst="rect">
            <a:avLst/>
          </a:prstGeom>
          <a:noFill/>
          <a:ln w="19050">
            <a:solidFill>
              <a:srgbClr val="3366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571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 b="1" dirty="0">
                <a:solidFill>
                  <a:srgbClr val="3366FF"/>
                </a:solidFill>
              </a:rPr>
              <a:t>Günlük olarak kaybettiğimiz miktarı karşılayacak kadar sıvı almadığımızda vücut hücrelerimizin çalışması aksar!</a:t>
            </a:r>
            <a:endParaRPr lang="tr-TR" altLang="tr-TR" sz="3600" b="1" dirty="0">
              <a:solidFill>
                <a:srgbClr val="3366FF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660533" y="1147763"/>
            <a:ext cx="4268787" cy="235267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tr-TR" sz="2000" dirty="0" smtClean="0"/>
              <a:t>Vücudumuza aldığımız su;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 smtClean="0"/>
              <a:t>İdrar, ter, dışkıyla atılır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 smtClean="0"/>
              <a:t>Bir miktarını da solunum yoluyla kaybederiz. 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 smtClean="0"/>
              <a:t>Sıcak havalarda ve fazla fiziksel aktivite sırasında terleme nedeniyle su kaybımız artar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Su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22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5451</TotalTime>
  <Words>1848</Words>
  <Application>Microsoft Office PowerPoint</Application>
  <PresentationFormat>Ekran Gösterisi (4:3)</PresentationFormat>
  <Paragraphs>336</Paragraphs>
  <Slides>36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Segoe UI Black</vt:lpstr>
      <vt:lpstr>Symbol</vt:lpstr>
      <vt:lpstr>Times New Roman</vt:lpstr>
      <vt:lpstr>Wingdings</vt:lpstr>
      <vt:lpstr>Ofis Teması</vt:lpstr>
      <vt:lpstr>SAĞLIKLI BESLENME </vt:lpstr>
      <vt:lpstr>Beslenme nedir?</vt:lpstr>
      <vt:lpstr>PowerPoint Sunusu</vt:lpstr>
      <vt:lpstr>Besin öğesi nedir, besin ögeleri nelerdir?</vt:lpstr>
      <vt:lpstr>Karbonhidratlar</vt:lpstr>
      <vt:lpstr>Yağlar</vt:lpstr>
      <vt:lpstr>Proteinler</vt:lpstr>
      <vt:lpstr>Vitaminler</vt:lpstr>
      <vt:lpstr>Su</vt:lpstr>
      <vt:lpstr>PowerPoint Sunusu</vt:lpstr>
      <vt:lpstr>1. Süt ve ürünleri grubu</vt:lpstr>
      <vt:lpstr>2. Et ve ürünleri, tavuk, balık, yumurta, kuru baklagiller ile yağlı tohumlar grubu</vt:lpstr>
      <vt:lpstr>3. Sebzeler grubu</vt:lpstr>
      <vt:lpstr>4. Meyveler grubu</vt:lpstr>
      <vt:lpstr>5. Ekmek ve tahıllar grubu</vt:lpstr>
      <vt:lpstr>Sağlıklı Beslenmek  İçin Güncel ve Pratik    Öneriler</vt:lpstr>
      <vt:lpstr>Öğün sıklığı ve öğün düzenine dikkat edilmelidir</vt:lpstr>
      <vt:lpstr>Sağlıklı ‘ara öğün’ örnekleri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Yeterli ve dengeli beslenerek ve düzenli fiziksel aktivite yaparak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basak.tezel</dc:creator>
  <cp:lastModifiedBy>özün altınay</cp:lastModifiedBy>
  <cp:revision>229</cp:revision>
  <dcterms:created xsi:type="dcterms:W3CDTF">2017-10-11T12:47:23Z</dcterms:created>
  <dcterms:modified xsi:type="dcterms:W3CDTF">2026-02-09T10:05:22Z</dcterms:modified>
</cp:coreProperties>
</file>