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5" r:id="rId18"/>
    <p:sldId id="276" r:id="rId19"/>
    <p:sldId id="274" r:id="rId20"/>
    <p:sldId id="269" r:id="rId21"/>
    <p:sldId id="270" r:id="rId22"/>
    <p:sldId id="281" r:id="rId23"/>
    <p:sldId id="277" r:id="rId24"/>
    <p:sldId id="278" r:id="rId25"/>
    <p:sldId id="279" r:id="rId26"/>
    <p:sldId id="280" r:id="rId27"/>
    <p:sldId id="282" r:id="rId28"/>
    <p:sldId id="284" r:id="rId29"/>
    <p:sldId id="283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9B9FB4-B9E2-4201-9CDF-F11ED996D539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77FD3A-75CE-4D5B-BBA9-624798B640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43011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209D09-58EC-4EC0-A6CC-161087E2428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üz Bağlayıcı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üz Bağlayıcı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Düz Bağlayıcı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Düz Bağlayıcı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6D2FA-8FCD-42B2-AE14-EAA9997DA886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23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B5795-BBE6-422D-B7D5-5E618B25A4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C5C8F-D759-4EB1-8F36-468A0DE21F0E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0119-9FCF-4ECB-B2E9-2F7861AC7A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3D26-BA32-4D8F-9437-4669BFF78BFA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CAB3-7C96-46DF-BEF4-CEA8F24168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F2F143-3B62-466A-B40D-BF7E7DF7BA22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5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F06F67-061D-464D-80BA-3609630D49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üz Bağlayıcı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üz Bağlayıcı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Düz Bağlayıcı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Düz Bağlayıcı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CACF1-0932-4341-8F6B-7E418EF5B217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21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6E18C-7CF5-4239-8619-CE67EE3155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B5E0B-8ABE-4FF4-BECA-89216577C6E0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F3D3-0F13-4FE5-93D5-45A8690CA3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D7EA-1B34-45F5-BF53-EBA4736F83A1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8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6330-4CF3-49CF-B736-74EF74AD3D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8002E6-117C-4986-96F6-92D99D03BF07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4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29B28D-4801-4480-B418-14FF6E0563F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25AF5-CC1D-4266-80C2-B50BFFD92E28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AD61D-56EB-4470-9269-DA1A29B402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Düz Bağlayıcı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Veri Yer Tutucusu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C3B92-D2D9-4CA6-BAEE-09AEEB01C977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13" name="Slayt Numarası Yer Tutucus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28D77B-961B-4DD3-9796-1056BF0043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Altbilgi Yer Tutucusu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Düz Bağlayıcı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DAEE78-F6FF-49BA-95EE-12F003AB1470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13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A1306C-EEF6-43ED-821F-97D6B35BE9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28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8850782-D5C1-482F-A899-8BADA16DA55E}" type="datetimeFigureOut">
              <a:rPr lang="tr-TR"/>
              <a:pPr>
                <a:defRPr/>
              </a:pPr>
              <a:t>26.09.2013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1E59831-D209-418D-A4FE-B3F37BA578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200" dirty="0" smtClean="0"/>
              <a:t>İZMİR YÜKSEK TEKNOLOJİ ENSTİTÜSÜ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1913" y="3429000"/>
            <a:ext cx="6400800" cy="23034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300" dirty="0" smtClean="0"/>
              <a:t>Sağlık Kültür ve Spor Daire Başkanlığı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tr-TR" sz="33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800" dirty="0" smtClean="0"/>
              <a:t>Psikolojik Danışmanlık ve Rehberlik Hizmetleri</a:t>
            </a:r>
            <a:endParaRPr lang="tr-T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BENLİK</a:t>
            </a:r>
          </a:p>
        </p:txBody>
      </p:sp>
      <p:sp>
        <p:nvSpPr>
          <p:cNvPr id="2355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Saf ego ise bireyin sahip olduklarından kendisini ayırabilmesidir</a:t>
            </a:r>
          </a:p>
          <a:p>
            <a:r>
              <a:rPr lang="tr-TR" smtClean="0"/>
              <a:t>Bireyin, kendini sahip olduklarından ayıramaması durumunda kendini tanıyamama, benlik karmaşası, özünden ayrı düşmek gibi sorunlarla karşılaşması kaçınılmaz olabilmektedir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Özgüvenin </a:t>
            </a:r>
            <a:r>
              <a:rPr lang="tr-TR" dirty="0"/>
              <a:t>iki merkezi boyutu vardır</a:t>
            </a:r>
            <a:r>
              <a:rPr lang="tr-TR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Sevilebilir olma </a:t>
            </a:r>
            <a:endParaRPr lang="tr-TR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Yeterli </a:t>
            </a:r>
            <a:r>
              <a:rPr lang="tr-TR" dirty="0"/>
              <a:t>olma </a:t>
            </a:r>
            <a:r>
              <a:rPr lang="tr-TR" dirty="0" smtClean="0"/>
              <a:t>duygusu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Kendi karakterini ortaya koyamadığı, geliştiremediği ve yetersizlik hissettiği zaman birey kendisi ve çevresiyle sağlıklı ilişkiler </a:t>
            </a:r>
            <a:r>
              <a:rPr lang="tr-TR" dirty="0" smtClean="0"/>
              <a:t>kuramaz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Bireyin kendini sevebilmesi ancak kendini tanımasıyla mümkün olabilir. Kendini tanıyan, kendisini geliştirebilen birey, kendi karakterini inşa edebilecektir </a:t>
            </a:r>
          </a:p>
          <a:p>
            <a:r>
              <a:rPr lang="tr-TR" smtClean="0"/>
              <a:t>Kendini tanımak ve sevmek pek çok insanı daha doğru, sağlıklı kararlar almaya yönlendirir ki bu durum özgüveni geliştirir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ÇOCUKLUK DÖNEMİ</a:t>
            </a:r>
            <a:endParaRPr lang="tr-TR" dirty="0"/>
          </a:p>
        </p:txBody>
      </p:sp>
      <p:sp>
        <p:nvSpPr>
          <p:cNvPr id="2662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Benlik gelişiminde ebeveynlerin tutumları önemli bir yer tutmaktadır</a:t>
            </a:r>
          </a:p>
          <a:p>
            <a:r>
              <a:rPr lang="tr-TR" smtClean="0"/>
              <a:t>Özgüven insanların doğuştan sahip olduğu ancak çocukluktan itibaren genellikle törpülenen bir özelliktir </a:t>
            </a:r>
          </a:p>
          <a:p>
            <a:r>
              <a:rPr lang="tr-TR" smtClean="0"/>
              <a:t>Çocuklarda özgüveni geliştirmek için onları hiç düzeltmemek ve sınırlandırmamak doğru değildir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ÇOCUKLUK DÖNEMİ</a:t>
            </a:r>
          </a:p>
        </p:txBody>
      </p:sp>
      <p:sp>
        <p:nvSpPr>
          <p:cNvPr id="2765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Disiplinsiz büyütülen çocukların özgüveni daha düşük olur ve onlar daha bağımlı, daha az başarılı ve çevrelerini denetlemeyen kişiler olurlar</a:t>
            </a:r>
          </a:p>
          <a:p>
            <a:r>
              <a:rPr lang="tr-TR" smtClean="0"/>
              <a:t>Çocuklar bir yaşını doldurana kadar tüm istekleri karşılanmalı, üç yaşından itibaren sınırlar konulmalıdır. Aksi taktirde kendine ve çevresine karşı güvensiz bireyler olurlar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ÇOCUKLUK DÖNEMİ</a:t>
            </a:r>
          </a:p>
        </p:txBody>
      </p:sp>
      <p:sp>
        <p:nvSpPr>
          <p:cNvPr id="2867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Okul ortamı çocuğun sadece özgüveni üzerinde değil kişiliği üzerinde de çok önemlidir</a:t>
            </a:r>
          </a:p>
          <a:p>
            <a:r>
              <a:rPr lang="tr-TR" smtClean="0"/>
              <a:t>Çocuğun okulda gördüğü olumsuz davranışlar (baskı görme, aşağılanma, sürekli eleştirilme, ödevin ceza olarak verilmesi, kötü lakap takılması gibi) özgüvenin zedelenme nedenleri arasında sayılabilir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Ergenlik dönemi</a:t>
            </a:r>
            <a:endParaRPr lang="tr-TR" dirty="0"/>
          </a:p>
        </p:txBody>
      </p:sp>
      <p:sp>
        <p:nvSpPr>
          <p:cNvPr id="29698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Ergenlik dönemi, birey için özgüven oluşturma açısından önemli bir dönemdir</a:t>
            </a:r>
          </a:p>
          <a:p>
            <a:r>
              <a:rPr lang="tr-TR" smtClean="0"/>
              <a:t>Ergenlik döneminde kurulan sağlıklı arkadaşlıklar, kişilikte olumlu yansımalar sağlar</a:t>
            </a:r>
          </a:p>
          <a:p>
            <a:r>
              <a:rPr lang="tr-TR" smtClean="0"/>
              <a:t>Anne babaları ile sağlıklı iletişim kurabilen, onlara güven duyan, sorunları paylaşabilen ve tartışabilen gençler, arkadaşlık ilişkileri içinde yaşadıkları sorunları daha kolay çözebilmektedirler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Ergenlik dönemi</a:t>
            </a:r>
          </a:p>
        </p:txBody>
      </p:sp>
      <p:sp>
        <p:nvSpPr>
          <p:cNvPr id="3072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Ülkemizden yapılan bir çalışmada klinik olarak obez olan adölesanlarda depresyon, davranış problemleri ve özgüven eksikliği gibi psikolojik problemler daha yüksek oranda bulunmuştur (Dallar ve ark, 2006)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789363"/>
            <a:ext cx="1752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Çocuk ve ergenlik döneminde görünüm ve çekici olmak yüksek özgüven duygusuna sâhip olmak için önemli etkenlerdir (Toros ve ark, 2009)</a:t>
            </a:r>
          </a:p>
          <a:p>
            <a:r>
              <a:rPr lang="tr-TR" smtClean="0"/>
              <a:t>Araştırmalar, çocuk ve ergenlerde tekerlekli sandalye kullanma, kol ve/veya bacağını kaybetmiş olma, obesite, yüz malformasyonları gibi görünümü etkileyen fiziksel engellerin özgüven gelişiminde önemli olduğunu göstermektedir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Ergenlikte özgüveni etkileyen değişkenler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525963"/>
          </a:xfrm>
        </p:spPr>
        <p:txBody>
          <a:bodyPr numCol="2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Zeka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Cinsiyet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Kalıtım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A</a:t>
            </a:r>
            <a:r>
              <a:rPr lang="tr-TR" dirty="0" smtClean="0"/>
              <a:t>kademik başarı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İç </a:t>
            </a:r>
            <a:r>
              <a:rPr lang="tr-TR" dirty="0"/>
              <a:t>salgı </a:t>
            </a:r>
            <a:r>
              <a:rPr lang="tr-TR" dirty="0" smtClean="0"/>
              <a:t>bezleri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Anne </a:t>
            </a:r>
            <a:r>
              <a:rPr lang="tr-TR" dirty="0"/>
              <a:t>baba tutumları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Toplumsal normlar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Beslenme sekli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 Kardeş sayısı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 Yerleşim birimi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 Anne </a:t>
            </a:r>
            <a:r>
              <a:rPr lang="tr-TR" dirty="0"/>
              <a:t>ve babasının </a:t>
            </a:r>
            <a:r>
              <a:rPr lang="tr-TR" dirty="0" smtClean="0"/>
              <a:t>  eğitim durumu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Sosyoekonomik </a:t>
            </a:r>
            <a:r>
              <a:rPr lang="tr-TR" dirty="0" smtClean="0"/>
              <a:t>düzey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 </a:t>
            </a:r>
            <a:r>
              <a:rPr lang="tr-TR" dirty="0" smtClean="0"/>
              <a:t>Okul </a:t>
            </a:r>
            <a:r>
              <a:rPr lang="tr-TR" dirty="0"/>
              <a:t>türü </a:t>
            </a:r>
            <a:endParaRPr lang="tr-TR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Fiziksel görünüm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smtClean="0"/>
              <a:t>ÖZGÜVEN</a:t>
            </a:r>
            <a:endParaRPr lang="tr-TR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Kendine güveni olan </a:t>
            </a:r>
            <a:r>
              <a:rPr lang="tr-TR" dirty="0" smtClean="0"/>
              <a:t>bireyler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İyi </a:t>
            </a:r>
            <a:r>
              <a:rPr lang="tr-TR" sz="4000" dirty="0"/>
              <a:t>özelliklerinin farkındadırlar ve bununla gurur duyarlar, kusurlu </a:t>
            </a:r>
            <a:r>
              <a:rPr lang="tr-TR" sz="4000" dirty="0" smtClean="0"/>
              <a:t>taraflarını ise </a:t>
            </a:r>
            <a:r>
              <a:rPr lang="tr-TR" sz="4000" dirty="0"/>
              <a:t>düzeltme çabasına </a:t>
            </a:r>
            <a:r>
              <a:rPr lang="tr-TR" sz="4000" dirty="0" smtClean="0"/>
              <a:t>girerler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Hatalarını </a:t>
            </a:r>
            <a:r>
              <a:rPr lang="tr-TR" sz="4000" dirty="0"/>
              <a:t>fark </a:t>
            </a:r>
            <a:r>
              <a:rPr lang="tr-TR" sz="4000" dirty="0" smtClean="0"/>
              <a:t>edebilirler</a:t>
            </a:r>
            <a:endParaRPr lang="tr-TR" sz="40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Kendilerini </a:t>
            </a:r>
            <a:r>
              <a:rPr lang="tr-TR" sz="4000" dirty="0"/>
              <a:t>ifade etmekten </a:t>
            </a:r>
            <a:r>
              <a:rPr lang="tr-TR" sz="4000" dirty="0" smtClean="0"/>
              <a:t>çekinmezler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Başkalarının değer </a:t>
            </a:r>
            <a:r>
              <a:rPr lang="tr-TR" sz="4000" dirty="0"/>
              <a:t>yargıları ile kendi ölçülerinin </a:t>
            </a:r>
            <a:r>
              <a:rPr lang="tr-TR" sz="4000" dirty="0" smtClean="0"/>
              <a:t>uyum içinde olup olmamasını önemsemezler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İstediklerini </a:t>
            </a:r>
            <a:r>
              <a:rPr lang="tr-TR" sz="4000" dirty="0"/>
              <a:t>elde etmeyi bir hak olarak </a:t>
            </a:r>
            <a:r>
              <a:rPr lang="tr-TR" sz="4000" dirty="0" smtClean="0"/>
              <a:t>görürler</a:t>
            </a:r>
            <a:endParaRPr lang="tr-TR" sz="40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Kişiler </a:t>
            </a:r>
            <a:r>
              <a:rPr lang="tr-TR" sz="4000" dirty="0"/>
              <a:t>ve olaylar hakkında olumlu </a:t>
            </a:r>
            <a:r>
              <a:rPr lang="tr-TR" sz="4000" dirty="0" smtClean="0"/>
              <a:t>düşüncelere sahiptirler</a:t>
            </a:r>
            <a:endParaRPr lang="tr-TR" sz="40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4000" dirty="0" smtClean="0"/>
              <a:t>Aynaya </a:t>
            </a:r>
            <a:r>
              <a:rPr lang="tr-TR" sz="4000" dirty="0"/>
              <a:t>baktıkları zaman gördükleri </a:t>
            </a:r>
            <a:r>
              <a:rPr lang="tr-TR" sz="4000" dirty="0" smtClean="0"/>
              <a:t>hoşlarına gider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Araştırma sonuçları, özgüveni yüksek bireylerin özgüveni düşük bireylere göre daha fazla risk alma eğiliminde olduğunu göstermektedir (Akyıldız, 2010)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5734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250"/>
            <a:ext cx="8229600" cy="5976938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Yetişkinlerde özgüven eksikliğine neden olan durumlar: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Sürekli eleştiriye maruz </a:t>
            </a:r>
            <a:r>
              <a:rPr lang="tr-TR" dirty="0" smtClean="0"/>
              <a:t>kalmak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Kendi </a:t>
            </a:r>
            <a:r>
              <a:rPr lang="tr-TR" dirty="0" smtClean="0"/>
              <a:t>kendini </a:t>
            </a:r>
            <a:r>
              <a:rPr lang="tr-TR" dirty="0"/>
              <a:t>sürekli eleştirmek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Her </a:t>
            </a:r>
            <a:r>
              <a:rPr lang="tr-TR" dirty="0"/>
              <a:t>şeyi kötü olarak görmek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Ayakları </a:t>
            </a:r>
            <a:r>
              <a:rPr lang="tr-TR" dirty="0"/>
              <a:t>yere sağlam basmayan şeyler istemek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Hayal </a:t>
            </a:r>
            <a:r>
              <a:rPr lang="tr-TR" dirty="0"/>
              <a:t>kırıklığı ve başarısızlık olma </a:t>
            </a:r>
            <a:r>
              <a:rPr lang="tr-TR" dirty="0" smtClean="0"/>
              <a:t>korkusu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Küçük başarısızlıkları genellemek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Umutsuzluk</a:t>
            </a:r>
            <a:endParaRPr lang="tr-TR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Hedefin olmaması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Pişmanlık </a:t>
            </a:r>
            <a:r>
              <a:rPr lang="tr-TR" dirty="0" smtClean="0"/>
              <a:t>duygusu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Diğerlerini </a:t>
            </a:r>
            <a:r>
              <a:rPr lang="tr-TR" dirty="0"/>
              <a:t>daha üstün </a:t>
            </a:r>
            <a:r>
              <a:rPr lang="tr-TR" dirty="0" smtClean="0"/>
              <a:t>görmek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Yeteneklerini küçümsemek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Belirli </a:t>
            </a:r>
            <a:r>
              <a:rPr lang="tr-TR" dirty="0"/>
              <a:t>zamanlarda, belirli insanlarla ve belirli durumlarda kendimizi güvenli hissederken bazı durumlarda, zamanlarda ve bazı insanların karşısında özgüvenimizi yitiririz. Kendimize olan güven duygumuzu nelerin etkilediğini doğru anlamamız </a:t>
            </a:r>
            <a:r>
              <a:rPr lang="tr-TR" dirty="0" smtClean="0"/>
              <a:t>gerekir</a:t>
            </a:r>
            <a:endParaRPr lang="tr-TR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      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58324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Bunun için şu soruları kendimize sormalıyız ve dürüst cevaplar vermeliyiz.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Kendimize en çok güvendiğimiz zamanlar hangileridir? Yeteneklerimizden emin olduğumuz ve kendimizi en rahat hissettiğimiz durumlar nelerdir?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Karşısında özgüvenimizin en yüksek olduğunu düşündüğümüz insanlar kimlerdir? Niçin?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Onlar, bize özgüvenimizi artıracak ne söylüyorlar veya ne yapıyorlar?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Ne zaman kendimize olan güvenimizin en düşük olduğunu hissediyoruz?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Özgüvenimizi azaltanlar nelerdir? Hangi insanlar ve hangi durumlar bizim kendimizi güvensiz hissetmemize neden oluyor? Söylenen ya da yapılanlar nelerdir?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r>
              <a:rPr lang="tr-TR" smtClean="0"/>
              <a:t>Mutlu bir evlilik, özgüveni olan çiftlerle mümkündür. Eğer özgüveni olmayan bir eş varsa, o evlilik tehlike sinyalleri vermeye başlayabilir. Aileler arasında yaşanan sorun bunlara en büyük örnektir. Özgüven eksikliğinden dolayı, kendini ifade edememe, kendini savunamama, içine kapanma gibi sorunlar yaşanabilir</a:t>
            </a:r>
          </a:p>
          <a:p>
            <a:r>
              <a:rPr lang="tr-TR" smtClean="0"/>
              <a:t>Özgüven problemi, kişinin net olmasının önündeki en büyük engeldir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Özgüven problemi yaşayan kişide sosyal fobi, kaygı bozuklukları, memnuniyetsizlik, huzursuzluk hali görülebilir</a:t>
            </a:r>
          </a:p>
          <a:p>
            <a:endParaRPr lang="tr-TR" smtClean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7600" y="3424238"/>
            <a:ext cx="18764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Neler yapilabilir</a:t>
            </a:r>
            <a:endParaRPr lang="tr-TR" dirty="0"/>
          </a:p>
        </p:txBody>
      </p:sp>
      <p:sp>
        <p:nvSpPr>
          <p:cNvPr id="4096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Yeteneklerinizi önemseyin </a:t>
            </a:r>
          </a:p>
          <a:p>
            <a:r>
              <a:rPr lang="tr-TR" smtClean="0"/>
              <a:t>Fikirlerinizi daha sesli ifade edin</a:t>
            </a:r>
          </a:p>
          <a:p>
            <a:r>
              <a:rPr lang="tr-TR" smtClean="0"/>
              <a:t>Sorumluluklar alın</a:t>
            </a:r>
          </a:p>
          <a:p>
            <a:r>
              <a:rPr lang="sv-SE" smtClean="0"/>
              <a:t>Cesaretli olun, hata yapmaktan korkmayın</a:t>
            </a:r>
            <a:endParaRPr lang="tr-TR" smtClean="0"/>
          </a:p>
          <a:p>
            <a:r>
              <a:rPr lang="tr-TR" smtClean="0"/>
              <a:t>Planlı yaşayın</a:t>
            </a:r>
          </a:p>
          <a:p>
            <a:r>
              <a:rPr lang="tr-TR" smtClean="0"/>
              <a:t>Alışkanlıklar edinin</a:t>
            </a:r>
          </a:p>
          <a:p>
            <a:r>
              <a:rPr lang="tr-TR" smtClean="0"/>
              <a:t>Spor yapın</a:t>
            </a:r>
          </a:p>
          <a:p>
            <a:r>
              <a:rPr lang="tr-TR" smtClean="0"/>
              <a:t>Spesifik olun</a:t>
            </a:r>
          </a:p>
          <a:p>
            <a:r>
              <a:rPr lang="tr-TR" smtClean="0"/>
              <a:t>Karamsar düşüncelerden uzak durun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Kaynaklar: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Akyıldız M. (2010). Özgüven duygusu marka bağlılığını gerçekten artırır mı? </a:t>
            </a:r>
            <a:r>
              <a:rPr lang="en-US" dirty="0" err="1" smtClean="0"/>
              <a:t>Ege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Bakı</a:t>
            </a:r>
            <a:r>
              <a:rPr lang="tr-TR" dirty="0"/>
              <a:t>ş</a:t>
            </a:r>
            <a:r>
              <a:rPr lang="en-US" dirty="0" smtClean="0"/>
              <a:t>/  </a:t>
            </a:r>
            <a:r>
              <a:rPr lang="en-US" dirty="0" err="1" smtClean="0"/>
              <a:t>Ege</a:t>
            </a:r>
            <a:r>
              <a:rPr lang="en-US" dirty="0" smtClean="0"/>
              <a:t> Academic Review</a:t>
            </a:r>
            <a:r>
              <a:rPr lang="tr-TR" dirty="0" smtClean="0"/>
              <a:t>, </a:t>
            </a:r>
            <a:r>
              <a:rPr lang="en-US" dirty="0" smtClean="0"/>
              <a:t>10 (3) 2010: 933-950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Dallar Y., </a:t>
            </a:r>
            <a:r>
              <a:rPr lang="tr-TR" dirty="0" err="1" smtClean="0"/>
              <a:t>Erdeve</a:t>
            </a:r>
            <a:r>
              <a:rPr lang="tr-TR" dirty="0" smtClean="0"/>
              <a:t> S. Ş., Çakır İ. &amp; </a:t>
            </a:r>
            <a:r>
              <a:rPr lang="tr-TR" dirty="0" err="1" smtClean="0"/>
              <a:t>Köslü</a:t>
            </a:r>
            <a:r>
              <a:rPr lang="tr-TR" dirty="0" smtClean="0"/>
              <a:t> M. (2006). </a:t>
            </a:r>
            <a:r>
              <a:rPr lang="tr-TR" dirty="0" err="1" smtClean="0"/>
              <a:t>Obezite</a:t>
            </a:r>
            <a:r>
              <a:rPr lang="tr-TR" dirty="0" smtClean="0"/>
              <a:t> çocuklarda depresyon ve özgüven eksikliğine neden oluyor mu? Gülhane Tıp Dergisi, 48, 1-3.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Mutluer S. (2006). Özgüven oluşmasında manevi değerlerin rolü. </a:t>
            </a:r>
            <a:r>
              <a:rPr lang="tr-TR" dirty="0"/>
              <a:t>Yüksek lisans tezi. Ankara Üniversitesi, Sosyal bilimler Enstitüsü, Felsefe ve Din Bilimleri Anabilim Dalı, Ankara</a:t>
            </a:r>
            <a:r>
              <a:rPr lang="tr-TR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Toros</a:t>
            </a:r>
            <a:r>
              <a:rPr lang="tr-TR" dirty="0"/>
              <a:t>, F., Özge, C. ve </a:t>
            </a:r>
            <a:r>
              <a:rPr lang="tr-TR" dirty="0" err="1"/>
              <a:t>Bayramkaya</a:t>
            </a:r>
            <a:r>
              <a:rPr lang="tr-TR" dirty="0"/>
              <a:t>, E. (2009). Ergenlerde gözlük takma ile özgüven ve sigara kullanımı arasında ilişki var mı?  New/Yeni </a:t>
            </a:r>
            <a:r>
              <a:rPr lang="tr-TR" dirty="0" err="1"/>
              <a:t>Symposium</a:t>
            </a:r>
            <a:r>
              <a:rPr lang="tr-TR" dirty="0"/>
              <a:t>, 47 (2), 91-97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smtClean="0"/>
              <a:t>teşekkürler</a:t>
            </a:r>
            <a:endParaRPr lang="tr-T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ÖZGÜVEN</a:t>
            </a:r>
            <a:endParaRPr lang="tr-TR" dirty="0"/>
          </a:p>
        </p:txBody>
      </p:sp>
      <p:sp>
        <p:nvSpPr>
          <p:cNvPr id="1638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İnsan doğduğu andan itibaren kendisi ve çevresi ile etkileşimi içerisinde kendisi ile ilgili çeşitli algılar oluşturur. Algılanan benliğin beğenilmesi sonucu özsaygı, buna bağlı olarak da özgüven oluşur (Mutluer, 2006)</a:t>
            </a:r>
          </a:p>
          <a:p>
            <a:r>
              <a:rPr lang="tr-TR" smtClean="0"/>
              <a:t>Özgüven, kişinin kendisinden memnun olması, kendisi ve çevresiyle barışık yaşaması olarak tanımlanabilir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ÖZGÜVEN</a:t>
            </a:r>
          </a:p>
        </p:txBody>
      </p:sp>
      <p:sp>
        <p:nvSpPr>
          <p:cNvPr id="1741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Bireyin çevresindeki insanlar tarafından olumlu olarak değerlendirilme ve kabul edilme gereksinimin karşılanması bireyin kendini algılama biçimini önemli ölçüde etkiler</a:t>
            </a:r>
          </a:p>
          <a:p>
            <a:r>
              <a:rPr lang="tr-TR" smtClean="0"/>
              <a:t>Bireyin özsaygı ve buna bağlı olarak özgüveni bir kez oluştuktan sonra, zamanla diğer insanların değerlendirilmelerinden etkilenmeden varlığını sürdür ve bireyin tüm davranışlarını etkisi altına alır (Mutluer, 2006)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ÖZGÜVEN</a:t>
            </a:r>
          </a:p>
        </p:txBody>
      </p:sp>
      <p:sp>
        <p:nvSpPr>
          <p:cNvPr id="18434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 Özgüven, hem kişinin kendisine ilişkin düşünceleri, hem bu düşüncelerin yol açtığı duyguları, hem de bu duygu ve düşüncelerin ifadesi olan davranışları içerir</a:t>
            </a:r>
          </a:p>
          <a:p>
            <a:r>
              <a:rPr lang="tr-TR" smtClean="0"/>
              <a:t>Özgüveni süreklilik gösteren bir kişilik özelliği olarak ve geçici bir psikolojik durum olarak düşünmek mümkündür</a:t>
            </a:r>
          </a:p>
          <a:p>
            <a:r>
              <a:rPr lang="tr-TR" smtClean="0"/>
              <a:t>Özgüven belirli özellikler için geçerli olabileceği gibi, genel bir kavram olarak da düşünülebilir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BENLİK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Benlik konusunda bireyin kendini </a:t>
            </a:r>
            <a:r>
              <a:rPr lang="tr-TR" dirty="0" smtClean="0"/>
              <a:t>görüş </a:t>
            </a:r>
            <a:r>
              <a:rPr lang="tr-TR" dirty="0"/>
              <a:t>ve </a:t>
            </a:r>
            <a:r>
              <a:rPr lang="tr-TR" dirty="0" smtClean="0"/>
              <a:t>algılayış </a:t>
            </a:r>
            <a:r>
              <a:rPr lang="tr-TR" dirty="0"/>
              <a:t>biçimi de son </a:t>
            </a:r>
            <a:r>
              <a:rPr lang="tr-TR" dirty="0" smtClean="0"/>
              <a:t>derece önemlidir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/>
              <a:t>William James’e göre </a:t>
            </a:r>
            <a:r>
              <a:rPr lang="tr-TR" dirty="0" smtClean="0"/>
              <a:t>benliğin </a:t>
            </a:r>
            <a:r>
              <a:rPr lang="tr-TR" dirty="0"/>
              <a:t>dört yönü vardır ve insanlar kendilerini </a:t>
            </a:r>
            <a:r>
              <a:rPr lang="tr-TR" dirty="0" smtClean="0"/>
              <a:t>bunlardan biriyle </a:t>
            </a:r>
            <a:r>
              <a:rPr lang="tr-TR" dirty="0"/>
              <a:t>veya birkaçıyla </a:t>
            </a:r>
            <a:r>
              <a:rPr lang="tr-TR" dirty="0" smtClean="0"/>
              <a:t>tanımlarlar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/>
              <a:t>Maddesel Benlik (</a:t>
            </a:r>
            <a:r>
              <a:rPr lang="tr-TR" dirty="0" err="1"/>
              <a:t>Material</a:t>
            </a:r>
            <a:r>
              <a:rPr lang="tr-TR" dirty="0"/>
              <a:t> Self)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Sosyal </a:t>
            </a:r>
            <a:r>
              <a:rPr lang="tr-TR" dirty="0"/>
              <a:t>Benlik (</a:t>
            </a:r>
            <a:r>
              <a:rPr lang="tr-TR" dirty="0" err="1"/>
              <a:t>Social</a:t>
            </a:r>
            <a:r>
              <a:rPr lang="tr-TR" dirty="0"/>
              <a:t> Self)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Ruhsal </a:t>
            </a:r>
            <a:r>
              <a:rPr lang="tr-TR" dirty="0"/>
              <a:t>Benlik (</a:t>
            </a:r>
            <a:r>
              <a:rPr lang="tr-TR" dirty="0" err="1"/>
              <a:t>Spritual</a:t>
            </a:r>
            <a:r>
              <a:rPr lang="tr-TR" dirty="0"/>
              <a:t> Self)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dirty="0" smtClean="0"/>
              <a:t>Saf </a:t>
            </a:r>
            <a:r>
              <a:rPr lang="tr-TR" dirty="0"/>
              <a:t>Ego (</a:t>
            </a:r>
            <a:r>
              <a:rPr lang="tr-TR" dirty="0" err="1"/>
              <a:t>Pure</a:t>
            </a:r>
            <a:r>
              <a:rPr lang="tr-TR" dirty="0"/>
              <a:t> Self</a:t>
            </a:r>
            <a:r>
              <a:rPr lang="tr-TR" dirty="0" smtClean="0"/>
              <a:t>)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BENLİK</a:t>
            </a:r>
            <a:endParaRPr lang="tr-TR" dirty="0"/>
          </a:p>
        </p:txBody>
      </p:sp>
      <p:sp>
        <p:nvSpPr>
          <p:cNvPr id="20482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Maddesel benlik; kişinin kendisini sahip olabildiği şeyler olarak görmesi ve algılaması olarak tanımlanmaktadır. </a:t>
            </a:r>
          </a:p>
          <a:p>
            <a:r>
              <a:rPr lang="tr-TR" smtClean="0"/>
              <a:t>Kişinin kendisine ait olan her şey maddesel benliğin içine giriyor. Vücudu, evi, arabası, elbiseleri gibi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BENLİK</a:t>
            </a:r>
            <a:endParaRPr lang="tr-TR" dirty="0"/>
          </a:p>
        </p:txBody>
      </p:sp>
      <p:sp>
        <p:nvSpPr>
          <p:cNvPr id="21506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Sosyal benlik, kişinin sosyal yaşamı içinde taktığı pek çok maskeye uygun olarak davranması olarak tanımlanmaktadır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BENLİK</a:t>
            </a:r>
          </a:p>
        </p:txBody>
      </p:sp>
      <p:sp>
        <p:nvSpPr>
          <p:cNvPr id="22530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/>
              <a:t>Ruhsal benlik, bireyin sahip olduğu yetenekler, ilgiler ve tutumlar ile kişinin bunları kendisince derecelendiriş biçimleridir</a:t>
            </a:r>
          </a:p>
          <a:p>
            <a:endParaRPr lang="tr-TR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284538"/>
            <a:ext cx="2257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872</TotalTime>
  <Words>985</Words>
  <Application>Microsoft Office PowerPoint</Application>
  <PresentationFormat>On-screen Show (4:3)</PresentationFormat>
  <Paragraphs>107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29</vt:i4>
      </vt:variant>
    </vt:vector>
  </HeadingPairs>
  <TitlesOfParts>
    <vt:vector size="41" baseType="lpstr">
      <vt:lpstr>Century Schoolbook</vt:lpstr>
      <vt:lpstr>Arial</vt:lpstr>
      <vt:lpstr>Wingdings</vt:lpstr>
      <vt:lpstr>Wingdings 2</vt:lpstr>
      <vt:lpstr>Calibri</vt:lpstr>
      <vt:lpstr>Cumba</vt:lpstr>
      <vt:lpstr>Cumba</vt:lpstr>
      <vt:lpstr>Cumba</vt:lpstr>
      <vt:lpstr>Cumba</vt:lpstr>
      <vt:lpstr>Cumba</vt:lpstr>
      <vt:lpstr>Cumba</vt:lpstr>
      <vt:lpstr>Cumba</vt:lpstr>
      <vt:lpstr>İZMİR YÜKSEK TEKNOLOJİ ENSTİTÜSÜ</vt:lpstr>
      <vt:lpstr>ÖZGÜVEN</vt:lpstr>
      <vt:lpstr>ÖZGÜVEN</vt:lpstr>
      <vt:lpstr>ÖZGÜVEN</vt:lpstr>
      <vt:lpstr>ÖZGÜVEN</vt:lpstr>
      <vt:lpstr>BENLİK</vt:lpstr>
      <vt:lpstr>BENLİK</vt:lpstr>
      <vt:lpstr>BENLİK</vt:lpstr>
      <vt:lpstr>BENLİK</vt:lpstr>
      <vt:lpstr>BENLİK</vt:lpstr>
      <vt:lpstr>Slayt 11</vt:lpstr>
      <vt:lpstr>Slayt 12</vt:lpstr>
      <vt:lpstr>ÇOCUKLUK DÖNEMİ</vt:lpstr>
      <vt:lpstr>ÇOCUKLUK DÖNEMİ</vt:lpstr>
      <vt:lpstr>ÇOCUKLUK DÖNEMİ</vt:lpstr>
      <vt:lpstr>ERGENLİK DÖNEMİ</vt:lpstr>
      <vt:lpstr>ERGENLİK DÖNEMİ</vt:lpstr>
      <vt:lpstr>Slayt 18</vt:lpstr>
      <vt:lpstr>ERGENLİKTE ÖZGÜVENİ ETKİLEYEN DEĞİŞKENLER:</vt:lpstr>
      <vt:lpstr>KENDİNE GÜVENİ OLAN BİREYLER</vt:lpstr>
      <vt:lpstr>Slayt 21</vt:lpstr>
      <vt:lpstr>Slayt 22</vt:lpstr>
      <vt:lpstr>Slayt 23</vt:lpstr>
      <vt:lpstr>Slayt 24</vt:lpstr>
      <vt:lpstr>Slayt 25</vt:lpstr>
      <vt:lpstr>Slayt 26</vt:lpstr>
      <vt:lpstr>NELER YAPİLABİLİR</vt:lpstr>
      <vt:lpstr>KAYNAKLAR: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gizemyilmaz</dc:creator>
  <cp:lastModifiedBy>FATMA</cp:lastModifiedBy>
  <cp:revision>79</cp:revision>
  <dcterms:created xsi:type="dcterms:W3CDTF">2011-07-19T07:05:37Z</dcterms:created>
  <dcterms:modified xsi:type="dcterms:W3CDTF">2013-09-26T10:41:44Z</dcterms:modified>
</cp:coreProperties>
</file>