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5" r:id="rId6"/>
    <p:sldId id="260" r:id="rId7"/>
    <p:sldId id="261" r:id="rId8"/>
    <p:sldId id="264" r:id="rId9"/>
    <p:sldId id="262" r:id="rId10"/>
    <p:sldId id="26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tr-TR" smtClean="0"/>
              <a:t>Asıl başlık stili için tıklatın</a:t>
            </a:r>
            <a:endParaRPr lang="en-US" dirty="0"/>
          </a:p>
        </p:txBody>
      </p:sp>
      <p:sp>
        <p:nvSpPr>
          <p:cNvPr id="8" name="Date Placeholder 3"/>
          <p:cNvSpPr>
            <a:spLocks noGrp="1"/>
          </p:cNvSpPr>
          <p:nvPr>
            <p:ph type="dt" sz="half" idx="10"/>
          </p:nvPr>
        </p:nvSpPr>
        <p:spPr/>
        <p:txBody>
          <a:bodyPr/>
          <a:lstStyle>
            <a:lvl1pPr>
              <a:defRPr/>
            </a:lvl1pPr>
          </a:lstStyle>
          <a:p>
            <a:pPr>
              <a:defRPr/>
            </a:pPr>
            <a:fld id="{6282FEC9-21E7-43F2-988C-5C6A0408C330}" type="datetimeFigureOut">
              <a:rPr lang="tr-TR"/>
              <a:pPr>
                <a:defRPr/>
              </a:pPr>
              <a:t>26.09.2013</a:t>
            </a:fld>
            <a:endParaRPr lang="tr-TR"/>
          </a:p>
        </p:txBody>
      </p:sp>
      <p:sp>
        <p:nvSpPr>
          <p:cNvPr id="9" name="Footer Placeholder 4"/>
          <p:cNvSpPr>
            <a:spLocks noGrp="1"/>
          </p:cNvSpPr>
          <p:nvPr>
            <p:ph type="ftr" sz="quarter" idx="11"/>
          </p:nvPr>
        </p:nvSpPr>
        <p:spPr/>
        <p:txBody>
          <a:bodyPr/>
          <a:lstStyle>
            <a:lvl1pPr>
              <a:defRPr/>
            </a:lvl1pPr>
          </a:lstStyle>
          <a:p>
            <a:pPr>
              <a:defRPr/>
            </a:pPr>
            <a:endParaRPr lang="tr-TR"/>
          </a:p>
        </p:txBody>
      </p:sp>
      <p:sp>
        <p:nvSpPr>
          <p:cNvPr id="10" name="Slide Number Placeholder 5"/>
          <p:cNvSpPr>
            <a:spLocks noGrp="1"/>
          </p:cNvSpPr>
          <p:nvPr>
            <p:ph type="sldNum" sz="quarter" idx="12"/>
          </p:nvPr>
        </p:nvSpPr>
        <p:spPr/>
        <p:txBody>
          <a:bodyPr/>
          <a:lstStyle>
            <a:lvl1pPr>
              <a:defRPr/>
            </a:lvl1pPr>
          </a:lstStyle>
          <a:p>
            <a:pPr>
              <a:defRPr/>
            </a:pPr>
            <a:fld id="{03F8240B-C552-4777-974D-47AFB46D238F}"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DB4A5076-8116-4500-8B35-DED6047A0E05}" type="datetimeFigureOut">
              <a:rPr lang="tr-TR"/>
              <a:pPr>
                <a:defRPr/>
              </a:pPr>
              <a:t>26.09.2013</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A2361507-5806-43E9-99F6-17FCC98413B6}"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lvl1pPr>
          </a:lstStyle>
          <a:p>
            <a:pPr>
              <a:defRPr/>
            </a:pPr>
            <a:fld id="{362F44AF-E434-41BA-963F-76903AA0D817}" type="datetimeFigureOut">
              <a:rPr lang="tr-TR"/>
              <a:pPr>
                <a:defRPr/>
              </a:pPr>
              <a:t>26.09.2013</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E7C06070-ED05-4813-AEF5-61A080535AC4}"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4"/>
          </p:nvPr>
        </p:nvSpPr>
        <p:spPr/>
        <p:txBody>
          <a:bodyPr/>
          <a:lstStyle>
            <a:lvl1pPr>
              <a:defRPr/>
            </a:lvl1pPr>
          </a:lstStyle>
          <a:p>
            <a:pPr>
              <a:defRPr/>
            </a:pPr>
            <a:fld id="{5F250A3C-EBAB-47B9-81B5-74E89557B9C7}" type="datetimeFigureOut">
              <a:rPr lang="tr-TR"/>
              <a:pPr>
                <a:defRPr/>
              </a:pPr>
              <a:t>26.09.2013</a:t>
            </a:fld>
            <a:endParaRPr lang="tr-TR"/>
          </a:p>
        </p:txBody>
      </p:sp>
      <p:sp>
        <p:nvSpPr>
          <p:cNvPr id="5" name="Footer Placeholder 4"/>
          <p:cNvSpPr>
            <a:spLocks noGrp="1"/>
          </p:cNvSpPr>
          <p:nvPr>
            <p:ph type="ftr" sz="quarter" idx="15"/>
          </p:nvPr>
        </p:nvSpPr>
        <p:spPr/>
        <p:txBody>
          <a:bodyPr/>
          <a:lstStyle>
            <a:lvl1pPr>
              <a:defRPr/>
            </a:lvl1pPr>
          </a:lstStyle>
          <a:p>
            <a:pPr>
              <a:defRPr/>
            </a:pPr>
            <a:endParaRPr lang="tr-TR"/>
          </a:p>
        </p:txBody>
      </p:sp>
      <p:sp>
        <p:nvSpPr>
          <p:cNvPr id="6" name="Slide Number Placeholder 5"/>
          <p:cNvSpPr>
            <a:spLocks noGrp="1"/>
          </p:cNvSpPr>
          <p:nvPr>
            <p:ph type="sldNum" sz="quarter" idx="16"/>
          </p:nvPr>
        </p:nvSpPr>
        <p:spPr/>
        <p:txBody>
          <a:bodyPr/>
          <a:lstStyle>
            <a:lvl1pPr>
              <a:defRPr/>
            </a:lvl1pPr>
          </a:lstStyle>
          <a:p>
            <a:pPr>
              <a:defRPr/>
            </a:pPr>
            <a:fld id="{48A19782-5B17-4B0F-8486-4E53EF03D8FA}"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0"/>
          </p:nvPr>
        </p:nvSpPr>
        <p:spPr/>
        <p:txBody>
          <a:bodyPr/>
          <a:lstStyle>
            <a:lvl1pPr>
              <a:defRPr/>
            </a:lvl1pPr>
          </a:lstStyle>
          <a:p>
            <a:pPr>
              <a:defRPr/>
            </a:pPr>
            <a:fld id="{C156AB5E-A49F-4630-8ABA-C5CBC66EE0FE}" type="datetimeFigureOut">
              <a:rPr lang="tr-TR"/>
              <a:pPr>
                <a:defRPr/>
              </a:pPr>
              <a:t>26.09.2013</a:t>
            </a:fld>
            <a:endParaRPr lang="tr-TR"/>
          </a:p>
        </p:txBody>
      </p:sp>
      <p:sp>
        <p:nvSpPr>
          <p:cNvPr id="9" name="Footer Placeholder 4"/>
          <p:cNvSpPr>
            <a:spLocks noGrp="1"/>
          </p:cNvSpPr>
          <p:nvPr>
            <p:ph type="ftr" sz="quarter" idx="11"/>
          </p:nvPr>
        </p:nvSpPr>
        <p:spPr/>
        <p:txBody>
          <a:bodyPr/>
          <a:lstStyle>
            <a:lvl1pPr>
              <a:defRPr/>
            </a:lvl1pPr>
          </a:lstStyle>
          <a:p>
            <a:pPr>
              <a:defRPr/>
            </a:pPr>
            <a:endParaRPr lang="tr-TR"/>
          </a:p>
        </p:txBody>
      </p:sp>
      <p:sp>
        <p:nvSpPr>
          <p:cNvPr id="10" name="Slide Number Placeholder 5"/>
          <p:cNvSpPr>
            <a:spLocks noGrp="1"/>
          </p:cNvSpPr>
          <p:nvPr>
            <p:ph type="sldNum" sz="quarter" idx="12"/>
          </p:nvPr>
        </p:nvSpPr>
        <p:spPr/>
        <p:txBody>
          <a:bodyPr/>
          <a:lstStyle>
            <a:lvl1pPr>
              <a:defRPr/>
            </a:lvl1pPr>
          </a:lstStyle>
          <a:p>
            <a:pPr>
              <a:defRPr/>
            </a:pPr>
            <a:fld id="{8D373B65-E519-4395-9218-E62110598CFD}"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5"/>
          </p:nvPr>
        </p:nvSpPr>
        <p:spPr/>
        <p:txBody>
          <a:bodyPr/>
          <a:lstStyle>
            <a:lvl1pPr>
              <a:defRPr/>
            </a:lvl1pPr>
          </a:lstStyle>
          <a:p>
            <a:pPr>
              <a:defRPr/>
            </a:pPr>
            <a:fld id="{B4E21523-CC12-42F7-A62C-5FBCDAA6E978}" type="datetimeFigureOut">
              <a:rPr lang="tr-TR"/>
              <a:pPr>
                <a:defRPr/>
              </a:pPr>
              <a:t>26.09.2013</a:t>
            </a:fld>
            <a:endParaRPr lang="tr-TR"/>
          </a:p>
        </p:txBody>
      </p:sp>
      <p:sp>
        <p:nvSpPr>
          <p:cNvPr id="6" name="Footer Placeholder 4"/>
          <p:cNvSpPr>
            <a:spLocks noGrp="1"/>
          </p:cNvSpPr>
          <p:nvPr>
            <p:ph type="ftr" sz="quarter" idx="16"/>
          </p:nvPr>
        </p:nvSpPr>
        <p:spPr/>
        <p:txBody>
          <a:bodyPr/>
          <a:lstStyle>
            <a:lvl1pPr>
              <a:defRPr/>
            </a:lvl1pPr>
          </a:lstStyle>
          <a:p>
            <a:pPr>
              <a:defRPr/>
            </a:pPr>
            <a:endParaRPr lang="tr-TR"/>
          </a:p>
        </p:txBody>
      </p:sp>
      <p:sp>
        <p:nvSpPr>
          <p:cNvPr id="7" name="Slide Number Placeholder 5"/>
          <p:cNvSpPr>
            <a:spLocks noGrp="1"/>
          </p:cNvSpPr>
          <p:nvPr>
            <p:ph type="sldNum" sz="quarter" idx="17"/>
          </p:nvPr>
        </p:nvSpPr>
        <p:spPr/>
        <p:txBody>
          <a:bodyPr/>
          <a:lstStyle>
            <a:lvl1pPr>
              <a:defRPr/>
            </a:lvl1pPr>
          </a:lstStyle>
          <a:p>
            <a:pPr>
              <a:defRPr/>
            </a:pPr>
            <a:fld id="{BAA71AD0-DD47-49DC-B027-1FE0186C83D1}"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 name="Title 9"/>
          <p:cNvSpPr>
            <a:spLocks noGrp="1"/>
          </p:cNvSpPr>
          <p:nvPr>
            <p:ph type="title"/>
          </p:nvPr>
        </p:nvSpPr>
        <p:spPr/>
        <p:txBody>
          <a:bodyPr/>
          <a:lstStyle/>
          <a:p>
            <a:r>
              <a:rPr lang="tr-TR" smtClean="0"/>
              <a:t>Asıl başlık stili için tıklatın</a:t>
            </a:r>
            <a:endParaRPr lang="en-US" dirty="0"/>
          </a:p>
        </p:txBody>
      </p:sp>
      <p:sp>
        <p:nvSpPr>
          <p:cNvPr id="7" name="Date Placeholder 3"/>
          <p:cNvSpPr>
            <a:spLocks noGrp="1"/>
          </p:cNvSpPr>
          <p:nvPr>
            <p:ph type="dt" sz="half" idx="10"/>
          </p:nvPr>
        </p:nvSpPr>
        <p:spPr/>
        <p:txBody>
          <a:bodyPr/>
          <a:lstStyle>
            <a:lvl1pPr>
              <a:defRPr/>
            </a:lvl1pPr>
          </a:lstStyle>
          <a:p>
            <a:pPr>
              <a:defRPr/>
            </a:pPr>
            <a:fld id="{F5A5829E-D56B-483E-86D6-8E847A227BE6}" type="datetimeFigureOut">
              <a:rPr lang="tr-TR"/>
              <a:pPr>
                <a:defRPr/>
              </a:pPr>
              <a:t>26.09.2013</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15DCF26C-AF7D-4A8D-A48C-B9B775ABEADD}"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3"/>
          <p:cNvSpPr>
            <a:spLocks noGrp="1"/>
          </p:cNvSpPr>
          <p:nvPr>
            <p:ph type="dt" sz="half" idx="10"/>
          </p:nvPr>
        </p:nvSpPr>
        <p:spPr/>
        <p:txBody>
          <a:bodyPr/>
          <a:lstStyle>
            <a:lvl1pPr>
              <a:defRPr/>
            </a:lvl1pPr>
          </a:lstStyle>
          <a:p>
            <a:pPr>
              <a:defRPr/>
            </a:pPr>
            <a:fld id="{DBA3AA5A-3017-4497-B09C-9F800E304CDA}" type="datetimeFigureOut">
              <a:rPr lang="tr-TR"/>
              <a:pPr>
                <a:defRPr/>
              </a:pPr>
              <a:t>26.09.2013</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8A63DC29-134F-45FA-8DC6-2F7443469CBE}"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53AE81-D30D-45B6-9963-4459F84F17C2}" type="datetimeFigureOut">
              <a:rPr lang="tr-TR"/>
              <a:pPr>
                <a:defRPr/>
              </a:pPr>
              <a:t>26.09.2013</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C1C31E5D-B22D-4159-B8B1-0BD1C6F0AFC8}"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49EFE12F-DEEC-4213-9F64-77B63346C7D8}" type="datetimeFigureOut">
              <a:rPr lang="tr-TR"/>
              <a:pPr>
                <a:defRPr/>
              </a:pPr>
              <a:t>26.09.2013</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E7AA6DC3-12C0-4C99-B8CF-26035A4F2CBB}"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tr-TR" smtClean="0"/>
              <a:t>Asıl başlık stili için tıklatın</a:t>
            </a:r>
            <a:endParaRPr lang="en-US" dirty="0"/>
          </a:p>
        </p:txBody>
      </p:sp>
      <p:sp>
        <p:nvSpPr>
          <p:cNvPr id="9" name="Date Placeholder 4"/>
          <p:cNvSpPr>
            <a:spLocks noGrp="1"/>
          </p:cNvSpPr>
          <p:nvPr>
            <p:ph type="dt" sz="half" idx="10"/>
          </p:nvPr>
        </p:nvSpPr>
        <p:spPr/>
        <p:txBody>
          <a:bodyPr/>
          <a:lstStyle>
            <a:lvl1pPr>
              <a:defRPr/>
            </a:lvl1pPr>
          </a:lstStyle>
          <a:p>
            <a:pPr>
              <a:defRPr/>
            </a:pPr>
            <a:fld id="{8F4BFDF0-691D-4375-A7F7-BAC8BB4A697B}" type="datetimeFigureOut">
              <a:rPr lang="tr-TR"/>
              <a:pPr>
                <a:defRPr/>
              </a:pPr>
              <a:t>26.09.2013</a:t>
            </a:fld>
            <a:endParaRPr lang="tr-TR"/>
          </a:p>
        </p:txBody>
      </p:sp>
      <p:sp>
        <p:nvSpPr>
          <p:cNvPr id="10" name="Footer Placeholder 5"/>
          <p:cNvSpPr>
            <a:spLocks noGrp="1"/>
          </p:cNvSpPr>
          <p:nvPr>
            <p:ph type="ftr" sz="quarter" idx="11"/>
          </p:nvPr>
        </p:nvSpPr>
        <p:spPr/>
        <p:txBody>
          <a:bodyPr/>
          <a:lstStyle>
            <a:lvl1pPr>
              <a:defRPr/>
            </a:lvl1pPr>
          </a:lstStyle>
          <a:p>
            <a:pPr>
              <a:defRPr/>
            </a:pPr>
            <a:endParaRPr lang="tr-TR"/>
          </a:p>
        </p:txBody>
      </p:sp>
      <p:sp>
        <p:nvSpPr>
          <p:cNvPr id="11" name="Slide Number Placeholder 6"/>
          <p:cNvSpPr>
            <a:spLocks noGrp="1"/>
          </p:cNvSpPr>
          <p:nvPr>
            <p:ph type="sldNum" sz="quarter" idx="12"/>
          </p:nvPr>
        </p:nvSpPr>
        <p:spPr/>
        <p:txBody>
          <a:bodyPr/>
          <a:lstStyle>
            <a:lvl1pPr>
              <a:defRPr/>
            </a:lvl1pPr>
          </a:lstStyle>
          <a:p>
            <a:pPr>
              <a:defRPr/>
            </a:pPr>
            <a:fld id="{06629EEA-D79C-466C-B786-7789F582D3B4}"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smtClean="0">
                <a:solidFill>
                  <a:schemeClr val="tx1">
                    <a:lumMod val="50000"/>
                    <a:lumOff val="50000"/>
                  </a:schemeClr>
                </a:solidFill>
                <a:latin typeface="+mn-lt"/>
              </a:defRPr>
            </a:lvl1pPr>
          </a:lstStyle>
          <a:p>
            <a:pPr>
              <a:defRPr/>
            </a:pPr>
            <a:fld id="{DF718607-5E44-4262-97F7-E508B5DADD59}" type="datetimeFigureOut">
              <a:rPr lang="tr-TR"/>
              <a:pPr>
                <a:defRPr/>
              </a:pPr>
              <a:t>26.09.2013</a:t>
            </a:fld>
            <a:endParaRPr lang="tr-T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1">
                    <a:lumMod val="50000"/>
                    <a:lumOff val="50000"/>
                  </a:schemeClr>
                </a:solidFill>
                <a:latin typeface="+mn-lt"/>
              </a:defRPr>
            </a:lvl1pPr>
          </a:lstStyle>
          <a:p>
            <a:pPr>
              <a:defRPr/>
            </a:pPr>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defRPr>
            </a:lvl1pPr>
          </a:lstStyle>
          <a:p>
            <a:pPr>
              <a:defRPr/>
            </a:pPr>
            <a:fld id="{CDCBC9E4-D527-4FAE-B76F-B41FF9DC27A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804" r:id="rId1"/>
    <p:sldLayoutId id="2147483803" r:id="rId2"/>
    <p:sldLayoutId id="2147483805" r:id="rId3"/>
    <p:sldLayoutId id="2147483802" r:id="rId4"/>
    <p:sldLayoutId id="2147483801" r:id="rId5"/>
    <p:sldLayoutId id="2147483800" r:id="rId6"/>
    <p:sldLayoutId id="2147483799" r:id="rId7"/>
    <p:sldLayoutId id="2147483798" r:id="rId8"/>
    <p:sldLayoutId id="2147483806" r:id="rId9"/>
    <p:sldLayoutId id="2147483797" r:id="rId10"/>
    <p:sldLayoutId id="2147483796" r:id="rId11"/>
  </p:sldLayoutIdLst>
  <p:timing>
    <p:tnLst>
      <p:par>
        <p:cTn id="1" dur="indefinite" restart="never" nodeType="tmRoot"/>
      </p:par>
    </p:tnLst>
  </p:timing>
  <p:txStyles>
    <p:titleStyle>
      <a:lvl1pPr marL="319088" indent="-319088" algn="r" rtl="0" fontAlgn="base">
        <a:spcBef>
          <a:spcPct val="0"/>
        </a:spcBef>
        <a:spcAft>
          <a:spcPct val="0"/>
        </a:spcAft>
        <a:buClr>
          <a:srgbClr val="E46C0A"/>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E46C0A"/>
        </a:buClr>
        <a:buSzPct val="128000"/>
        <a:buFont typeface="Georgia" pitchFamily="18" charset="0"/>
        <a:buChar char="*"/>
        <a:defRPr sz="4600" b="1">
          <a:solidFill>
            <a:schemeClr val="tx1"/>
          </a:solidFill>
          <a:latin typeface="Trebuchet MS" pitchFamily="34" charset="0"/>
        </a:defRPr>
      </a:lvl2pPr>
      <a:lvl3pPr marL="319088" indent="-319088" algn="r" rtl="0" fontAlgn="base">
        <a:spcBef>
          <a:spcPct val="0"/>
        </a:spcBef>
        <a:spcAft>
          <a:spcPct val="0"/>
        </a:spcAft>
        <a:buClr>
          <a:srgbClr val="E46C0A"/>
        </a:buClr>
        <a:buSzPct val="128000"/>
        <a:buFont typeface="Georgia" pitchFamily="18" charset="0"/>
        <a:buChar char="*"/>
        <a:defRPr sz="4600" b="1">
          <a:solidFill>
            <a:schemeClr val="tx1"/>
          </a:solidFill>
          <a:latin typeface="Trebuchet MS" pitchFamily="34" charset="0"/>
        </a:defRPr>
      </a:lvl3pPr>
      <a:lvl4pPr marL="319088" indent="-319088" algn="r" rtl="0" fontAlgn="base">
        <a:spcBef>
          <a:spcPct val="0"/>
        </a:spcBef>
        <a:spcAft>
          <a:spcPct val="0"/>
        </a:spcAft>
        <a:buClr>
          <a:srgbClr val="E46C0A"/>
        </a:buClr>
        <a:buSzPct val="128000"/>
        <a:buFont typeface="Georgia" pitchFamily="18" charset="0"/>
        <a:buChar char="*"/>
        <a:defRPr sz="4600" b="1">
          <a:solidFill>
            <a:schemeClr val="tx1"/>
          </a:solidFill>
          <a:latin typeface="Trebuchet MS" pitchFamily="34" charset="0"/>
        </a:defRPr>
      </a:lvl4pPr>
      <a:lvl5pPr marL="319088" indent="-319088" algn="r" rtl="0" fontAlgn="base">
        <a:spcBef>
          <a:spcPct val="0"/>
        </a:spcBef>
        <a:spcAft>
          <a:spcPct val="0"/>
        </a:spcAft>
        <a:buClr>
          <a:srgbClr val="E46C0A"/>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E46C0A"/>
        </a:buClr>
        <a:buSzPct val="130000"/>
        <a:buFont typeface="Georgia"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E46C0A"/>
        </a:buClr>
        <a:buSzPct val="130000"/>
        <a:buFont typeface="Georgia"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E46C0A"/>
        </a:buClr>
        <a:buSzPct val="130000"/>
        <a:buFont typeface="Georgia"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E46C0A"/>
        </a:buClr>
        <a:buSzPct val="130000"/>
        <a:buFont typeface="Georgia"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E46C0A"/>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Alt Başlık 2"/>
          <p:cNvSpPr>
            <a:spLocks noGrp="1"/>
          </p:cNvSpPr>
          <p:nvPr>
            <p:ph type="subTitle" idx="1"/>
          </p:nvPr>
        </p:nvSpPr>
        <p:spPr>
          <a:xfrm>
            <a:off x="1331913" y="3789363"/>
            <a:ext cx="6400800" cy="2447925"/>
          </a:xfrm>
        </p:spPr>
        <p:txBody>
          <a:bodyPr/>
          <a:lstStyle/>
          <a:p>
            <a:r>
              <a:rPr lang="tr-TR" smtClean="0"/>
              <a:t>Sağlık Kültür ve Spor Daire Başkanlığı</a:t>
            </a:r>
          </a:p>
          <a:p>
            <a:endParaRPr lang="tr-TR" smtClean="0"/>
          </a:p>
          <a:p>
            <a:r>
              <a:rPr lang="tr-TR" smtClean="0"/>
              <a:t>Psikolojik Danışmanlık ve Rehberlik Hizmetleri</a:t>
            </a:r>
          </a:p>
        </p:txBody>
      </p:sp>
      <p:sp>
        <p:nvSpPr>
          <p:cNvPr id="2" name="Başlık 1"/>
          <p:cNvSpPr>
            <a:spLocks noGrp="1"/>
          </p:cNvSpPr>
          <p:nvPr>
            <p:ph type="ctrTitle"/>
          </p:nvPr>
        </p:nvSpPr>
        <p:spPr>
          <a:xfrm>
            <a:off x="683568" y="1484784"/>
            <a:ext cx="7772400" cy="1470025"/>
          </a:xfrm>
        </p:spPr>
        <p:txBody>
          <a:bodyPr>
            <a:normAutofit fontScale="90000"/>
          </a:bodyPr>
          <a:lstStyle/>
          <a:p>
            <a:pPr fontAlgn="auto">
              <a:spcAft>
                <a:spcPts val="0"/>
              </a:spcAft>
              <a:buClr>
                <a:schemeClr val="accent6">
                  <a:lumMod val="75000"/>
                </a:schemeClr>
              </a:buClr>
              <a:defRPr/>
            </a:pPr>
            <a:r>
              <a:rPr lang="tr-TR" dirty="0" smtClean="0"/>
              <a:t>İZMİR YÜKSEK TEKNOLOJİ ENSTİTÜSÜ</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289" y="4372168"/>
            <a:ext cx="6512511" cy="1143000"/>
          </a:xfrm>
        </p:spPr>
        <p:txBody>
          <a:bodyPr/>
          <a:lstStyle/>
          <a:p>
            <a:pPr marL="320040" indent="-320040" fontAlgn="auto">
              <a:spcAft>
                <a:spcPts val="0"/>
              </a:spcAft>
              <a:buClr>
                <a:schemeClr val="accent6">
                  <a:lumMod val="75000"/>
                </a:schemeClr>
              </a:buClr>
              <a:defRPr/>
            </a:pPr>
            <a:r>
              <a:rPr lang="tr-TR" dirty="0"/>
              <a:t>YALNIZLIK</a:t>
            </a:r>
          </a:p>
        </p:txBody>
      </p:sp>
      <p:sp>
        <p:nvSpPr>
          <p:cNvPr id="22530" name="İçerik Yer Tutucusu 2"/>
          <p:cNvSpPr>
            <a:spLocks noGrp="1"/>
          </p:cNvSpPr>
          <p:nvPr>
            <p:ph sz="quarter" idx="13"/>
          </p:nvPr>
        </p:nvSpPr>
        <p:spPr>
          <a:xfrm>
            <a:off x="1143000" y="731838"/>
            <a:ext cx="6400800" cy="3475037"/>
          </a:xfrm>
        </p:spPr>
        <p:txBody>
          <a:bodyPr/>
          <a:lstStyle/>
          <a:p>
            <a:r>
              <a:rPr lang="tr-TR" smtClean="0"/>
              <a:t>Yapılan çalışmalar incelendiğinde ergenlik ve yaşlılık dönemlerinde yalnızlık konusunun daha fazla gündeme geldiği gözlemlenmektedir</a:t>
            </a:r>
          </a:p>
        </p:txBody>
      </p:sp>
      <p:pic>
        <p:nvPicPr>
          <p:cNvPr id="22531" name="Picture 2"/>
          <p:cNvPicPr>
            <a:picLocks noChangeAspect="1" noChangeArrowheads="1"/>
          </p:cNvPicPr>
          <p:nvPr/>
        </p:nvPicPr>
        <p:blipFill>
          <a:blip r:embed="rId2"/>
          <a:srcRect/>
          <a:stretch>
            <a:fillRect/>
          </a:stretch>
        </p:blipFill>
        <p:spPr bwMode="auto">
          <a:xfrm>
            <a:off x="1403350" y="2492375"/>
            <a:ext cx="2952750" cy="2655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289" y="4372168"/>
            <a:ext cx="6512511" cy="1143000"/>
          </a:xfrm>
        </p:spPr>
        <p:txBody>
          <a:bodyPr/>
          <a:lstStyle/>
          <a:p>
            <a:pPr marL="320040" indent="-320040" fontAlgn="auto">
              <a:spcAft>
                <a:spcPts val="0"/>
              </a:spcAft>
              <a:buClr>
                <a:schemeClr val="accent6">
                  <a:lumMod val="75000"/>
                </a:schemeClr>
              </a:buClr>
              <a:defRPr/>
            </a:pPr>
            <a:r>
              <a:rPr lang="tr-TR" dirty="0" smtClean="0"/>
              <a:t>ERGENLERDE YALNIZLIK</a:t>
            </a:r>
            <a:endParaRPr lang="tr-TR" dirty="0"/>
          </a:p>
        </p:txBody>
      </p:sp>
      <p:sp>
        <p:nvSpPr>
          <p:cNvPr id="23554" name="İçerik Yer Tutucusu 2"/>
          <p:cNvSpPr>
            <a:spLocks noGrp="1"/>
          </p:cNvSpPr>
          <p:nvPr>
            <p:ph sz="quarter" idx="13"/>
          </p:nvPr>
        </p:nvSpPr>
        <p:spPr>
          <a:xfrm>
            <a:off x="1143000" y="731838"/>
            <a:ext cx="6400800" cy="3475037"/>
          </a:xfrm>
        </p:spPr>
        <p:txBody>
          <a:bodyPr/>
          <a:lstStyle/>
          <a:p>
            <a:r>
              <a:rPr lang="tr-TR" smtClean="0"/>
              <a:t>Ergenlik dönemi yalnızlık konusunun araştırılması için ideal bir gelişimsel dönem olarak kabul edilmektedir</a:t>
            </a:r>
          </a:p>
          <a:p>
            <a:r>
              <a:rPr lang="tr-TR" smtClean="0"/>
              <a:t>Yapılan çalışmalar yalnızlık duygularının ergenler arasında oldukça sık görüldüğünü göstermektedir</a:t>
            </a:r>
          </a:p>
          <a:p>
            <a:r>
              <a:rPr lang="tr-TR" smtClean="0"/>
              <a:t>Ergenler yaşla birlikte kendilerini daha çok açmakta, babalarından çok anneleri ile iletişim kurmaktadırlar</a:t>
            </a:r>
          </a:p>
          <a:p>
            <a:endParaRPr lang="tr-TR" smtClean="0"/>
          </a:p>
          <a:p>
            <a:endParaRPr lang="tr-TR"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289" y="4372168"/>
            <a:ext cx="6512511" cy="1143000"/>
          </a:xfrm>
        </p:spPr>
        <p:txBody>
          <a:bodyPr/>
          <a:lstStyle/>
          <a:p>
            <a:pPr marL="320040" indent="-320040" fontAlgn="auto">
              <a:spcAft>
                <a:spcPts val="0"/>
              </a:spcAft>
              <a:buClr>
                <a:schemeClr val="accent6">
                  <a:lumMod val="75000"/>
                </a:schemeClr>
              </a:buClr>
              <a:defRPr/>
            </a:pPr>
            <a:r>
              <a:rPr lang="tr-TR" dirty="0"/>
              <a:t>ERGENLERDE YALNIZLIK</a:t>
            </a:r>
          </a:p>
        </p:txBody>
      </p:sp>
      <p:sp>
        <p:nvSpPr>
          <p:cNvPr id="3" name="İçerik Yer Tutucusu 2"/>
          <p:cNvSpPr>
            <a:spLocks noGrp="1"/>
          </p:cNvSpPr>
          <p:nvPr>
            <p:ph sz="quarter" idx="13"/>
          </p:nvPr>
        </p:nvSpPr>
        <p:spPr>
          <a:xfrm>
            <a:off x="1143000" y="731838"/>
            <a:ext cx="6400800" cy="3475037"/>
          </a:xfrm>
        </p:spPr>
        <p:txBody>
          <a:bodyPr rtlCol="0">
            <a:normAutofit lnSpcReduction="10000"/>
          </a:bodyPr>
          <a:lstStyle/>
          <a:p>
            <a:pPr indent="-182880" fontAlgn="auto">
              <a:buClr>
                <a:schemeClr val="accent6">
                  <a:lumMod val="75000"/>
                </a:schemeClr>
              </a:buClr>
              <a:defRPr/>
            </a:pPr>
            <a:r>
              <a:rPr lang="tr-TR" dirty="0" smtClean="0">
                <a:solidFill>
                  <a:schemeClr val="tx1">
                    <a:lumMod val="75000"/>
                    <a:lumOff val="25000"/>
                  </a:schemeClr>
                </a:solidFill>
              </a:rPr>
              <a:t>Ergenlik </a:t>
            </a:r>
            <a:r>
              <a:rPr lang="tr-TR" dirty="0">
                <a:solidFill>
                  <a:schemeClr val="tx1">
                    <a:lumMod val="75000"/>
                    <a:lumOff val="25000"/>
                  </a:schemeClr>
                </a:solidFill>
              </a:rPr>
              <a:t>dönemindeki </a:t>
            </a:r>
            <a:r>
              <a:rPr lang="tr-TR" dirty="0" smtClean="0">
                <a:solidFill>
                  <a:schemeClr val="tx1">
                    <a:lumMod val="75000"/>
                    <a:lumOff val="25000"/>
                  </a:schemeClr>
                </a:solidFill>
              </a:rPr>
              <a:t>yalnızlığın </a:t>
            </a:r>
            <a:r>
              <a:rPr lang="tr-TR" dirty="0">
                <a:solidFill>
                  <a:schemeClr val="tx1">
                    <a:lumMod val="75000"/>
                    <a:lumOff val="25000"/>
                  </a:schemeClr>
                </a:solidFill>
              </a:rPr>
              <a:t>bu derece </a:t>
            </a:r>
            <a:r>
              <a:rPr lang="tr-TR" dirty="0" smtClean="0">
                <a:solidFill>
                  <a:schemeClr val="tx1">
                    <a:lumMod val="75000"/>
                    <a:lumOff val="25000"/>
                  </a:schemeClr>
                </a:solidFill>
              </a:rPr>
              <a:t>yoğun </a:t>
            </a:r>
            <a:r>
              <a:rPr lang="tr-TR" dirty="0">
                <a:solidFill>
                  <a:schemeClr val="tx1">
                    <a:lumMod val="75000"/>
                    <a:lumOff val="25000"/>
                  </a:schemeClr>
                </a:solidFill>
              </a:rPr>
              <a:t>ve </a:t>
            </a:r>
            <a:r>
              <a:rPr lang="tr-TR" dirty="0" smtClean="0">
                <a:solidFill>
                  <a:schemeClr val="tx1">
                    <a:lumMod val="75000"/>
                    <a:lumOff val="25000"/>
                  </a:schemeClr>
                </a:solidFill>
              </a:rPr>
              <a:t>yaygın yaşanmasının nedenleri </a:t>
            </a:r>
            <a:r>
              <a:rPr lang="tr-TR" dirty="0">
                <a:solidFill>
                  <a:schemeClr val="tx1">
                    <a:lumMod val="75000"/>
                    <a:lumOff val="25000"/>
                  </a:schemeClr>
                </a:solidFill>
              </a:rPr>
              <a:t>üç </a:t>
            </a:r>
            <a:r>
              <a:rPr lang="tr-TR" dirty="0" smtClean="0">
                <a:solidFill>
                  <a:schemeClr val="tx1">
                    <a:lumMod val="75000"/>
                    <a:lumOff val="25000"/>
                  </a:schemeClr>
                </a:solidFill>
              </a:rPr>
              <a:t>şekilde sınıflandırılmıştır </a:t>
            </a:r>
          </a:p>
          <a:p>
            <a:pPr marL="514350" indent="-514350" fontAlgn="auto">
              <a:buClr>
                <a:schemeClr val="accent6">
                  <a:lumMod val="75000"/>
                </a:schemeClr>
              </a:buClr>
              <a:buFont typeface="+mj-lt"/>
              <a:buAutoNum type="arabicPeriod"/>
              <a:defRPr/>
            </a:pPr>
            <a:r>
              <a:rPr lang="tr-TR" dirty="0" smtClean="0">
                <a:solidFill>
                  <a:schemeClr val="tx1">
                    <a:lumMod val="75000"/>
                    <a:lumOff val="25000"/>
                  </a:schemeClr>
                </a:solidFill>
              </a:rPr>
              <a:t>Yalnız gencin karakteristik </a:t>
            </a:r>
            <a:r>
              <a:rPr lang="tr-TR" dirty="0">
                <a:solidFill>
                  <a:schemeClr val="tx1">
                    <a:lumMod val="75000"/>
                    <a:lumOff val="25000"/>
                  </a:schemeClr>
                </a:solidFill>
              </a:rPr>
              <a:t>özellikleri olarak tanımlanan yatkınlıklar (utangaçlık, </a:t>
            </a:r>
            <a:r>
              <a:rPr lang="tr-TR" dirty="0" smtClean="0">
                <a:solidFill>
                  <a:schemeClr val="tx1">
                    <a:lumMod val="75000"/>
                    <a:lumOff val="25000"/>
                  </a:schemeClr>
                </a:solidFill>
              </a:rPr>
              <a:t>düşük </a:t>
            </a:r>
            <a:r>
              <a:rPr lang="tr-TR" dirty="0">
                <a:solidFill>
                  <a:schemeClr val="tx1">
                    <a:lumMod val="75000"/>
                    <a:lumOff val="25000"/>
                  </a:schemeClr>
                </a:solidFill>
              </a:rPr>
              <a:t>öz saygı, </a:t>
            </a:r>
            <a:r>
              <a:rPr lang="tr-TR" dirty="0" smtClean="0">
                <a:solidFill>
                  <a:schemeClr val="tx1">
                    <a:lumMod val="75000"/>
                    <a:lumOff val="25000"/>
                  </a:schemeClr>
                </a:solidFill>
              </a:rPr>
              <a:t>zayıf sosyal beceriler) </a:t>
            </a:r>
          </a:p>
          <a:p>
            <a:pPr marL="514350" indent="-514350" fontAlgn="auto">
              <a:buClr>
                <a:schemeClr val="accent6">
                  <a:lumMod val="75000"/>
                </a:schemeClr>
              </a:buClr>
              <a:buFont typeface="+mj-lt"/>
              <a:buAutoNum type="arabicPeriod"/>
              <a:defRPr/>
            </a:pPr>
            <a:r>
              <a:rPr lang="tr-TR" dirty="0" smtClean="0">
                <a:solidFill>
                  <a:schemeClr val="tx1">
                    <a:lumMod val="75000"/>
                    <a:lumOff val="25000"/>
                  </a:schemeClr>
                </a:solidFill>
              </a:rPr>
              <a:t>Gelişimsel değişimler </a:t>
            </a:r>
            <a:r>
              <a:rPr lang="tr-TR" dirty="0">
                <a:solidFill>
                  <a:schemeClr val="tx1">
                    <a:lumMod val="75000"/>
                    <a:lumOff val="25000"/>
                  </a:schemeClr>
                </a:solidFill>
              </a:rPr>
              <a:t>ve bu </a:t>
            </a:r>
            <a:r>
              <a:rPr lang="tr-TR" dirty="0" smtClean="0">
                <a:solidFill>
                  <a:schemeClr val="tx1">
                    <a:lumMod val="75000"/>
                    <a:lumOff val="25000"/>
                  </a:schemeClr>
                </a:solidFill>
              </a:rPr>
              <a:t>değişimlerin ilişkiler </a:t>
            </a:r>
            <a:r>
              <a:rPr lang="tr-TR" dirty="0">
                <a:solidFill>
                  <a:schemeClr val="tx1">
                    <a:lumMod val="75000"/>
                    <a:lumOff val="25000"/>
                  </a:schemeClr>
                </a:solidFill>
              </a:rPr>
              <a:t>üzerine </a:t>
            </a:r>
            <a:r>
              <a:rPr lang="tr-TR" dirty="0" smtClean="0">
                <a:solidFill>
                  <a:schemeClr val="tx1">
                    <a:lumMod val="75000"/>
                    <a:lumOff val="25000"/>
                  </a:schemeClr>
                </a:solidFill>
              </a:rPr>
              <a:t>etkileri</a:t>
            </a:r>
          </a:p>
          <a:p>
            <a:pPr marL="514350" indent="-514350" fontAlgn="auto">
              <a:buClr>
                <a:schemeClr val="accent6">
                  <a:lumMod val="75000"/>
                </a:schemeClr>
              </a:buClr>
              <a:buFont typeface="+mj-lt"/>
              <a:buAutoNum type="arabicPeriod"/>
              <a:defRPr/>
            </a:pPr>
            <a:r>
              <a:rPr lang="tr-TR" dirty="0" smtClean="0">
                <a:solidFill>
                  <a:schemeClr val="tx1">
                    <a:lumMod val="75000"/>
                    <a:lumOff val="25000"/>
                  </a:schemeClr>
                </a:solidFill>
              </a:rPr>
              <a:t>Kültürel süreç ve bireyin </a:t>
            </a:r>
            <a:r>
              <a:rPr lang="tr-TR" dirty="0">
                <a:solidFill>
                  <a:schemeClr val="tx1">
                    <a:lumMod val="75000"/>
                    <a:lumOff val="25000"/>
                  </a:schemeClr>
                </a:solidFill>
              </a:rPr>
              <a:t>içinde </a:t>
            </a:r>
            <a:r>
              <a:rPr lang="tr-TR" dirty="0" smtClean="0">
                <a:solidFill>
                  <a:schemeClr val="tx1">
                    <a:lumMod val="75000"/>
                    <a:lumOff val="25000"/>
                  </a:schemeClr>
                </a:solidFill>
              </a:rPr>
              <a:t>bulunduğu yaştaki sosyal konum</a:t>
            </a:r>
            <a:endParaRPr lang="tr-TR"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289" y="4372168"/>
            <a:ext cx="6512511" cy="1143000"/>
          </a:xfrm>
        </p:spPr>
        <p:txBody>
          <a:bodyPr/>
          <a:lstStyle/>
          <a:p>
            <a:pPr marL="320040" indent="-320040" fontAlgn="auto">
              <a:spcAft>
                <a:spcPts val="0"/>
              </a:spcAft>
              <a:buClr>
                <a:schemeClr val="accent6">
                  <a:lumMod val="75000"/>
                </a:schemeClr>
              </a:buClr>
              <a:defRPr/>
            </a:pPr>
            <a:r>
              <a:rPr lang="tr-TR" dirty="0"/>
              <a:t>ERGENLERDE YALNIZLIK</a:t>
            </a:r>
          </a:p>
        </p:txBody>
      </p:sp>
      <p:sp>
        <p:nvSpPr>
          <p:cNvPr id="25602" name="İçerik Yer Tutucusu 2"/>
          <p:cNvSpPr>
            <a:spLocks noGrp="1"/>
          </p:cNvSpPr>
          <p:nvPr>
            <p:ph sz="quarter" idx="13"/>
          </p:nvPr>
        </p:nvSpPr>
        <p:spPr>
          <a:xfrm>
            <a:off x="1143000" y="731838"/>
            <a:ext cx="6400800" cy="3475037"/>
          </a:xfrm>
        </p:spPr>
        <p:txBody>
          <a:bodyPr/>
          <a:lstStyle/>
          <a:p>
            <a:r>
              <a:rPr lang="tr-TR" smtClean="0"/>
              <a:t>Çalışmalar, ergenler arasındaki yalnızlık duygusunun depresyon, özgüven eksikliği, alkolizm, mutsuzluk duyguları, kendini çekici bulmama ve sosyal çekingenlikle ilintili olduğunu göstermiştir (Eskin, 2001)</a:t>
            </a:r>
          </a:p>
          <a:p>
            <a:r>
              <a:rPr lang="tr-TR" smtClean="0"/>
              <a:t>Gelişimsel dönemlerin diğerlerinde olduğu gibi yalnızlık, ergenlik döneminde de bireyi intihara iten nedenler arasında önemli bir yere sahiptir</a:t>
            </a:r>
          </a:p>
          <a:p>
            <a:endParaRPr lang="tr-TR"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289" y="4372168"/>
            <a:ext cx="6512511" cy="1143000"/>
          </a:xfrm>
        </p:spPr>
        <p:txBody>
          <a:bodyPr/>
          <a:lstStyle/>
          <a:p>
            <a:pPr marL="320040" indent="-320040" fontAlgn="auto">
              <a:spcAft>
                <a:spcPts val="0"/>
              </a:spcAft>
              <a:buClr>
                <a:schemeClr val="accent6">
                  <a:lumMod val="75000"/>
                </a:schemeClr>
              </a:buClr>
              <a:defRPr/>
            </a:pPr>
            <a:r>
              <a:rPr lang="tr-TR" dirty="0"/>
              <a:t>ERGENLERDE YALNIZLIK</a:t>
            </a:r>
          </a:p>
        </p:txBody>
      </p:sp>
      <p:sp>
        <p:nvSpPr>
          <p:cNvPr id="26626" name="İçerik Yer Tutucusu 2"/>
          <p:cNvSpPr>
            <a:spLocks noGrp="1"/>
          </p:cNvSpPr>
          <p:nvPr>
            <p:ph sz="quarter" idx="13"/>
          </p:nvPr>
        </p:nvSpPr>
        <p:spPr>
          <a:xfrm>
            <a:off x="1143000" y="731838"/>
            <a:ext cx="6400800" cy="3475037"/>
          </a:xfrm>
        </p:spPr>
        <p:txBody>
          <a:bodyPr/>
          <a:lstStyle/>
          <a:p>
            <a:r>
              <a:rPr lang="tr-TR" smtClean="0"/>
              <a:t>Yalnızlık yaşayan ergen, kendisini tehdit edilmiş olarak algılayacaktır. Dürtülerini kontrol etmeye ilişkin başarılı bir model yetişkin yoksa ergenin yalnızlığı tolere edilemeyen cinselliğe, saldırgan fantezilere ve duygulara neden olabilmektedir</a:t>
            </a:r>
          </a:p>
          <a:p>
            <a:endParaRPr lang="tr-TR"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289" y="4372168"/>
            <a:ext cx="6512511" cy="1143000"/>
          </a:xfrm>
        </p:spPr>
        <p:txBody>
          <a:bodyPr/>
          <a:lstStyle/>
          <a:p>
            <a:pPr marL="320040" indent="-320040" fontAlgn="auto">
              <a:spcAft>
                <a:spcPts val="0"/>
              </a:spcAft>
              <a:buClr>
                <a:schemeClr val="accent6">
                  <a:lumMod val="75000"/>
                </a:schemeClr>
              </a:buClr>
              <a:defRPr/>
            </a:pPr>
            <a:r>
              <a:rPr lang="tr-TR" dirty="0"/>
              <a:t>ERGENLERDE YALNIZLIK</a:t>
            </a:r>
          </a:p>
        </p:txBody>
      </p:sp>
      <p:sp>
        <p:nvSpPr>
          <p:cNvPr id="27650" name="İçerik Yer Tutucusu 2"/>
          <p:cNvSpPr>
            <a:spLocks noGrp="1"/>
          </p:cNvSpPr>
          <p:nvPr>
            <p:ph sz="quarter" idx="13"/>
          </p:nvPr>
        </p:nvSpPr>
        <p:spPr>
          <a:xfrm>
            <a:off x="1143000" y="731838"/>
            <a:ext cx="6400800" cy="3475037"/>
          </a:xfrm>
        </p:spPr>
        <p:txBody>
          <a:bodyPr/>
          <a:lstStyle/>
          <a:p>
            <a:r>
              <a:rPr lang="tr-TR" smtClean="0"/>
              <a:t>Arkadaşlık ilişkileri ergenler açısından oldukça önemlidir </a:t>
            </a:r>
          </a:p>
          <a:p>
            <a:r>
              <a:rPr lang="tr-TR" smtClean="0"/>
              <a:t>Ergen, başkaları tarafından kabul edilmediğinde kendini sosyal olarak yetersiz hissetmekte, bunun sonucunda da içe çekilme, depresyon ve problemleri içselleştirmeye yatkınlık artmaktadır (Yücel, 2009)</a:t>
            </a:r>
          </a:p>
        </p:txBody>
      </p:sp>
      <p:pic>
        <p:nvPicPr>
          <p:cNvPr id="27651" name="Picture 2"/>
          <p:cNvPicPr>
            <a:picLocks noChangeAspect="1" noChangeArrowheads="1"/>
          </p:cNvPicPr>
          <p:nvPr/>
        </p:nvPicPr>
        <p:blipFill>
          <a:blip r:embed="rId2"/>
          <a:srcRect/>
          <a:stretch>
            <a:fillRect/>
          </a:stretch>
        </p:blipFill>
        <p:spPr bwMode="auto">
          <a:xfrm>
            <a:off x="1331913" y="3860800"/>
            <a:ext cx="268605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289" y="4372168"/>
            <a:ext cx="6512511" cy="1143000"/>
          </a:xfrm>
        </p:spPr>
        <p:txBody>
          <a:bodyPr/>
          <a:lstStyle/>
          <a:p>
            <a:pPr marL="320040" indent="-320040" fontAlgn="auto">
              <a:spcAft>
                <a:spcPts val="0"/>
              </a:spcAft>
              <a:buClr>
                <a:schemeClr val="accent6">
                  <a:lumMod val="75000"/>
                </a:schemeClr>
              </a:buClr>
              <a:defRPr/>
            </a:pPr>
            <a:r>
              <a:rPr lang="tr-TR" dirty="0"/>
              <a:t>ERGENLERDE YALNIZLIK</a:t>
            </a:r>
          </a:p>
        </p:txBody>
      </p:sp>
      <p:sp>
        <p:nvSpPr>
          <p:cNvPr id="3" name="İçerik Yer Tutucusu 2"/>
          <p:cNvSpPr>
            <a:spLocks noGrp="1"/>
          </p:cNvSpPr>
          <p:nvPr>
            <p:ph sz="quarter" idx="13"/>
          </p:nvPr>
        </p:nvSpPr>
        <p:spPr>
          <a:xfrm>
            <a:off x="1143000" y="731838"/>
            <a:ext cx="6400800" cy="3475037"/>
          </a:xfrm>
        </p:spPr>
        <p:txBody>
          <a:bodyPr rtlCol="0">
            <a:normAutofit/>
          </a:bodyPr>
          <a:lstStyle/>
          <a:p>
            <a:pPr indent="-182880" fontAlgn="auto">
              <a:buClr>
                <a:schemeClr val="accent6">
                  <a:lumMod val="75000"/>
                </a:schemeClr>
              </a:buClr>
              <a:defRPr/>
            </a:pPr>
            <a:r>
              <a:rPr lang="tr-TR" dirty="0" smtClean="0">
                <a:solidFill>
                  <a:schemeClr val="tx1">
                    <a:lumMod val="75000"/>
                    <a:lumOff val="25000"/>
                  </a:schemeClr>
                </a:solidFill>
              </a:rPr>
              <a:t>Eskin (2001</a:t>
            </a:r>
            <a:r>
              <a:rPr lang="tr-TR" dirty="0">
                <a:solidFill>
                  <a:schemeClr val="tx1">
                    <a:lumMod val="75000"/>
                    <a:lumOff val="25000"/>
                  </a:schemeClr>
                </a:solidFill>
              </a:rPr>
              <a:t>), çalışmasında ergenlerin yalnızlıkla </a:t>
            </a:r>
            <a:r>
              <a:rPr lang="tr-TR" dirty="0" smtClean="0">
                <a:solidFill>
                  <a:schemeClr val="tx1">
                    <a:lumMod val="75000"/>
                    <a:lumOff val="25000"/>
                  </a:schemeClr>
                </a:solidFill>
              </a:rPr>
              <a:t>baş etmede dört </a:t>
            </a:r>
            <a:r>
              <a:rPr lang="tr-TR" dirty="0">
                <a:solidFill>
                  <a:schemeClr val="tx1">
                    <a:lumMod val="75000"/>
                    <a:lumOff val="25000"/>
                  </a:schemeClr>
                </a:solidFill>
              </a:rPr>
              <a:t>stratejiyi sıklıkla kullandıklarını </a:t>
            </a:r>
            <a:r>
              <a:rPr lang="tr-TR" dirty="0" smtClean="0">
                <a:solidFill>
                  <a:schemeClr val="tx1">
                    <a:lumMod val="75000"/>
                    <a:lumOff val="25000"/>
                  </a:schemeClr>
                </a:solidFill>
              </a:rPr>
              <a:t>belirtmiştir</a:t>
            </a:r>
          </a:p>
          <a:p>
            <a:pPr marL="514350" indent="-514350" fontAlgn="auto">
              <a:buClr>
                <a:schemeClr val="accent6">
                  <a:lumMod val="75000"/>
                </a:schemeClr>
              </a:buClr>
              <a:buFont typeface="+mj-lt"/>
              <a:buAutoNum type="arabicPeriod"/>
              <a:defRPr/>
            </a:pPr>
            <a:r>
              <a:rPr lang="tr-TR" dirty="0" smtClean="0">
                <a:solidFill>
                  <a:schemeClr val="tx1">
                    <a:lumMod val="75000"/>
                    <a:lumOff val="25000"/>
                  </a:schemeClr>
                </a:solidFill>
              </a:rPr>
              <a:t>Edilgen etkinlikler</a:t>
            </a:r>
          </a:p>
          <a:p>
            <a:pPr marL="514350" indent="-514350" fontAlgn="auto">
              <a:buClr>
                <a:schemeClr val="accent6">
                  <a:lumMod val="75000"/>
                </a:schemeClr>
              </a:buClr>
              <a:buFont typeface="+mj-lt"/>
              <a:buAutoNum type="arabicPeriod"/>
              <a:defRPr/>
            </a:pPr>
            <a:r>
              <a:rPr lang="tr-TR" dirty="0" smtClean="0">
                <a:solidFill>
                  <a:schemeClr val="tx1">
                    <a:lumMod val="75000"/>
                    <a:lumOff val="25000"/>
                  </a:schemeClr>
                </a:solidFill>
              </a:rPr>
              <a:t>İlişki arama</a:t>
            </a:r>
          </a:p>
          <a:p>
            <a:pPr marL="514350" indent="-514350" fontAlgn="auto">
              <a:buClr>
                <a:schemeClr val="accent6">
                  <a:lumMod val="75000"/>
                </a:schemeClr>
              </a:buClr>
              <a:buFont typeface="+mj-lt"/>
              <a:buAutoNum type="arabicPeriod"/>
              <a:defRPr/>
            </a:pPr>
            <a:r>
              <a:rPr lang="tr-TR" dirty="0" smtClean="0">
                <a:solidFill>
                  <a:schemeClr val="tx1">
                    <a:lumMod val="75000"/>
                    <a:lumOff val="25000"/>
                  </a:schemeClr>
                </a:solidFill>
              </a:rPr>
              <a:t>Kendini </a:t>
            </a:r>
            <a:r>
              <a:rPr lang="tr-TR" dirty="0">
                <a:solidFill>
                  <a:schemeClr val="tx1">
                    <a:lumMod val="75000"/>
                    <a:lumOff val="25000"/>
                  </a:schemeClr>
                </a:solidFill>
              </a:rPr>
              <a:t>etkinleştirme </a:t>
            </a:r>
            <a:endParaRPr lang="tr-TR" dirty="0" smtClean="0">
              <a:solidFill>
                <a:schemeClr val="tx1">
                  <a:lumMod val="75000"/>
                  <a:lumOff val="25000"/>
                </a:schemeClr>
              </a:solidFill>
            </a:endParaRPr>
          </a:p>
          <a:p>
            <a:pPr marL="514350" indent="-514350" fontAlgn="auto">
              <a:buClr>
                <a:schemeClr val="accent6">
                  <a:lumMod val="75000"/>
                </a:schemeClr>
              </a:buClr>
              <a:buFont typeface="+mj-lt"/>
              <a:buAutoNum type="arabicPeriod"/>
              <a:defRPr/>
            </a:pPr>
            <a:r>
              <a:rPr lang="tr-TR" dirty="0" smtClean="0">
                <a:solidFill>
                  <a:schemeClr val="tx1">
                    <a:lumMod val="75000"/>
                    <a:lumOff val="25000"/>
                  </a:schemeClr>
                </a:solidFill>
              </a:rPr>
              <a:t>Okuma-ders çalışma</a:t>
            </a:r>
            <a:endParaRPr lang="tr-TR"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289" y="4372168"/>
            <a:ext cx="6512511" cy="1143000"/>
          </a:xfrm>
        </p:spPr>
        <p:txBody>
          <a:bodyPr>
            <a:normAutofit fontScale="90000"/>
          </a:bodyPr>
          <a:lstStyle/>
          <a:p>
            <a:pPr marL="320040" indent="-320040" fontAlgn="auto">
              <a:spcAft>
                <a:spcPts val="0"/>
              </a:spcAft>
              <a:buClr>
                <a:schemeClr val="accent6">
                  <a:lumMod val="75000"/>
                </a:schemeClr>
              </a:buClr>
              <a:defRPr/>
            </a:pPr>
            <a:r>
              <a:rPr lang="tr-TR" dirty="0" smtClean="0"/>
              <a:t>GENÇ YETİŞKİNLERDE YALNIZLIK</a:t>
            </a:r>
            <a:endParaRPr lang="tr-TR" dirty="0"/>
          </a:p>
        </p:txBody>
      </p:sp>
      <p:sp>
        <p:nvSpPr>
          <p:cNvPr id="3" name="İçerik Yer Tutucusu 2"/>
          <p:cNvSpPr>
            <a:spLocks noGrp="1"/>
          </p:cNvSpPr>
          <p:nvPr>
            <p:ph sz="quarter" idx="13"/>
          </p:nvPr>
        </p:nvSpPr>
        <p:spPr>
          <a:xfrm>
            <a:off x="1143000" y="731838"/>
            <a:ext cx="6400800" cy="3475037"/>
          </a:xfrm>
        </p:spPr>
        <p:txBody>
          <a:bodyPr rtlCol="0">
            <a:normAutofit fontScale="92500"/>
          </a:bodyPr>
          <a:lstStyle/>
          <a:p>
            <a:pPr indent="-182880" fontAlgn="auto">
              <a:buClr>
                <a:schemeClr val="accent6">
                  <a:lumMod val="75000"/>
                </a:schemeClr>
              </a:buClr>
              <a:defRPr/>
            </a:pPr>
            <a:r>
              <a:rPr lang="tr-TR" dirty="0">
                <a:solidFill>
                  <a:schemeClr val="tx1">
                    <a:lumMod val="75000"/>
                    <a:lumOff val="25000"/>
                  </a:schemeClr>
                </a:solidFill>
              </a:rPr>
              <a:t>G</a:t>
            </a:r>
            <a:r>
              <a:rPr lang="tr-TR" dirty="0" smtClean="0">
                <a:solidFill>
                  <a:schemeClr val="tx1">
                    <a:lumMod val="75000"/>
                    <a:lumOff val="25000"/>
                  </a:schemeClr>
                </a:solidFill>
              </a:rPr>
              <a:t>enç </a:t>
            </a:r>
            <a:r>
              <a:rPr lang="tr-TR" dirty="0">
                <a:solidFill>
                  <a:schemeClr val="tx1">
                    <a:lumMod val="75000"/>
                    <a:lumOff val="25000"/>
                  </a:schemeClr>
                </a:solidFill>
              </a:rPr>
              <a:t>yetişkinlerin yalnızlıkla ilgili kaynaklarının aileden çok flört etme, sosyal ilişkiler ve arkadaşlıklarla ilişkili memnuniyetsizlik olduğunu </a:t>
            </a:r>
            <a:r>
              <a:rPr lang="tr-TR" dirty="0" smtClean="0">
                <a:solidFill>
                  <a:schemeClr val="tx1">
                    <a:lumMod val="75000"/>
                    <a:lumOff val="25000"/>
                  </a:schemeClr>
                </a:solidFill>
              </a:rPr>
              <a:t>belirtilmektedir </a:t>
            </a:r>
          </a:p>
          <a:p>
            <a:pPr indent="-182880" fontAlgn="auto">
              <a:buClr>
                <a:schemeClr val="accent6">
                  <a:lumMod val="75000"/>
                </a:schemeClr>
              </a:buClr>
              <a:defRPr/>
            </a:pPr>
            <a:r>
              <a:rPr lang="tr-TR" dirty="0" smtClean="0">
                <a:solidFill>
                  <a:schemeClr val="tx1">
                    <a:lumMod val="75000"/>
                    <a:lumOff val="25000"/>
                  </a:schemeClr>
                </a:solidFill>
              </a:rPr>
              <a:t>Yalnızlık </a:t>
            </a:r>
            <a:r>
              <a:rPr lang="tr-TR" dirty="0">
                <a:solidFill>
                  <a:schemeClr val="tx1">
                    <a:lumMod val="75000"/>
                    <a:lumOff val="25000"/>
                  </a:schemeClr>
                </a:solidFill>
              </a:rPr>
              <a:t>ve cinsiyet değişkeninin ele alındığı araştırma sonuçlarında ergenlerde yalnızlık düzeyleri açısından kızlar ve erkekler arasında anlamlı farklılıklar bulunmamasına rağmen genç yetişkinlik yıllarında erkeklerin kızlara göre daha fazla yalnızlık yaşadıkları belirtilmektedir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289" y="4372168"/>
            <a:ext cx="6512511" cy="1143000"/>
          </a:xfrm>
        </p:spPr>
        <p:txBody>
          <a:bodyPr/>
          <a:lstStyle/>
          <a:p>
            <a:pPr marL="320040" indent="-320040" fontAlgn="auto">
              <a:spcAft>
                <a:spcPts val="0"/>
              </a:spcAft>
              <a:buClr>
                <a:schemeClr val="accent6">
                  <a:lumMod val="75000"/>
                </a:schemeClr>
              </a:buClr>
              <a:defRPr/>
            </a:pPr>
            <a:r>
              <a:rPr lang="tr-TR" dirty="0" smtClean="0"/>
              <a:t>YAŞLILIKTA YALNIZLIK</a:t>
            </a:r>
            <a:endParaRPr lang="tr-TR" dirty="0"/>
          </a:p>
        </p:txBody>
      </p:sp>
      <p:sp>
        <p:nvSpPr>
          <p:cNvPr id="30722" name="İçerik Yer Tutucusu 2"/>
          <p:cNvSpPr>
            <a:spLocks noGrp="1"/>
          </p:cNvSpPr>
          <p:nvPr>
            <p:ph sz="quarter" idx="13"/>
          </p:nvPr>
        </p:nvSpPr>
        <p:spPr>
          <a:xfrm>
            <a:off x="1143000" y="731838"/>
            <a:ext cx="6400800" cy="3475037"/>
          </a:xfrm>
        </p:spPr>
        <p:txBody>
          <a:bodyPr/>
          <a:lstStyle/>
          <a:p>
            <a:r>
              <a:rPr lang="tr-TR" smtClean="0"/>
              <a:t>Birçok yaşlı birey için yalnızlık, yaygın ve rahatsız edici bir durumdur</a:t>
            </a:r>
          </a:p>
          <a:p>
            <a:r>
              <a:rPr lang="tr-TR" smtClean="0"/>
              <a:t>Yalnızlık, yaşlı bireylerde fiziksel ve ruhsal sağlık problemlerinin oluşmasında etkili olabilmektedir</a:t>
            </a:r>
          </a:p>
          <a:p>
            <a:r>
              <a:rPr lang="tr-TR" smtClean="0"/>
              <a:t>Uzun süreli yalnızlık, bireyin kötü hissetmesine neden olabilmekte ve intihar riskini artırabilmektedir</a:t>
            </a:r>
          </a:p>
          <a:p>
            <a:endParaRPr lang="tr-TR"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289" y="4372168"/>
            <a:ext cx="6512511" cy="1143000"/>
          </a:xfrm>
        </p:spPr>
        <p:txBody>
          <a:bodyPr/>
          <a:lstStyle/>
          <a:p>
            <a:pPr marL="320040" indent="-320040" fontAlgn="auto">
              <a:spcAft>
                <a:spcPts val="0"/>
              </a:spcAft>
              <a:buClr>
                <a:schemeClr val="accent6">
                  <a:lumMod val="75000"/>
                </a:schemeClr>
              </a:buClr>
              <a:defRPr/>
            </a:pPr>
            <a:r>
              <a:rPr lang="tr-TR" dirty="0"/>
              <a:t>YAŞLILIKTA YALNIZLIK</a:t>
            </a:r>
          </a:p>
        </p:txBody>
      </p:sp>
      <p:sp>
        <p:nvSpPr>
          <p:cNvPr id="31746" name="İçerik Yer Tutucusu 2"/>
          <p:cNvSpPr>
            <a:spLocks noGrp="1"/>
          </p:cNvSpPr>
          <p:nvPr>
            <p:ph sz="quarter" idx="13"/>
          </p:nvPr>
        </p:nvSpPr>
        <p:spPr>
          <a:xfrm>
            <a:off x="1143000" y="731838"/>
            <a:ext cx="6400800" cy="3475037"/>
          </a:xfrm>
        </p:spPr>
        <p:txBody>
          <a:bodyPr/>
          <a:lstStyle/>
          <a:p>
            <a:r>
              <a:rPr lang="tr-TR" smtClean="0"/>
              <a:t>Yalnızlık, yaşlının bağımsızlığını yitirme duygusuna karşı gelişen korku, üzüntü ve kaygıya neden olur </a:t>
            </a:r>
          </a:p>
          <a:p>
            <a:r>
              <a:rPr lang="tr-TR" smtClean="0"/>
              <a:t>Yalnızlık çeken yaşlı, pozitif beklentilerden çok, negatif düşünme ve düşüncelerini kendi üzerinde odaklaştırma eğilimindedir</a:t>
            </a:r>
          </a:p>
          <a:p>
            <a:endParaRPr lang="tr-TR"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pPr fontAlgn="auto">
              <a:spcAft>
                <a:spcPts val="0"/>
              </a:spcAft>
              <a:buClr>
                <a:schemeClr val="accent6">
                  <a:lumMod val="75000"/>
                </a:schemeClr>
              </a:buClr>
              <a:defRPr/>
            </a:pPr>
            <a:r>
              <a:rPr lang="tr-TR" dirty="0" smtClean="0"/>
              <a:t>YALNIZLIK</a:t>
            </a:r>
            <a:endParaRPr lang="tr-TR" dirty="0"/>
          </a:p>
        </p:txBody>
      </p:sp>
      <p:pic>
        <p:nvPicPr>
          <p:cNvPr id="14338" name="Picture 2"/>
          <p:cNvPicPr>
            <a:picLocks noChangeAspect="1" noChangeArrowheads="1"/>
          </p:cNvPicPr>
          <p:nvPr/>
        </p:nvPicPr>
        <p:blipFill>
          <a:blip r:embed="rId2"/>
          <a:srcRect/>
          <a:stretch>
            <a:fillRect/>
          </a:stretch>
        </p:blipFill>
        <p:spPr bwMode="auto">
          <a:xfrm>
            <a:off x="5219700" y="1028700"/>
            <a:ext cx="3629025" cy="496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289" y="4372168"/>
            <a:ext cx="6512511" cy="1143000"/>
          </a:xfrm>
        </p:spPr>
        <p:txBody>
          <a:bodyPr/>
          <a:lstStyle/>
          <a:p>
            <a:pPr marL="320040" indent="-320040" fontAlgn="auto">
              <a:spcAft>
                <a:spcPts val="0"/>
              </a:spcAft>
              <a:buClr>
                <a:schemeClr val="accent6">
                  <a:lumMod val="75000"/>
                </a:schemeClr>
              </a:buClr>
              <a:defRPr/>
            </a:pPr>
            <a:r>
              <a:rPr lang="tr-TR" dirty="0"/>
              <a:t>YAŞLILIKTA YALNIZLIK</a:t>
            </a:r>
          </a:p>
        </p:txBody>
      </p:sp>
      <p:sp>
        <p:nvSpPr>
          <p:cNvPr id="32770" name="İçerik Yer Tutucusu 2"/>
          <p:cNvSpPr>
            <a:spLocks noGrp="1"/>
          </p:cNvSpPr>
          <p:nvPr>
            <p:ph sz="quarter" idx="13"/>
          </p:nvPr>
        </p:nvSpPr>
        <p:spPr>
          <a:xfrm>
            <a:off x="1143000" y="731838"/>
            <a:ext cx="6400800" cy="3475037"/>
          </a:xfrm>
        </p:spPr>
        <p:txBody>
          <a:bodyPr/>
          <a:lstStyle/>
          <a:p>
            <a:r>
              <a:rPr lang="tr-TR" smtClean="0"/>
              <a:t>Diğer insanlara güven azlığı, utangaçlık, depresif özellikler, öfke, gerginlik, şiddete maruz kalma korkusu, yaşlı bireyi toplumdan yalıtmakta, yalnızlık ve yabancılaşma duygularının artmasına neden olmaktadır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289" y="4372168"/>
            <a:ext cx="6512511" cy="1143000"/>
          </a:xfrm>
        </p:spPr>
        <p:txBody>
          <a:bodyPr/>
          <a:lstStyle/>
          <a:p>
            <a:pPr marL="320040" indent="-320040" fontAlgn="auto">
              <a:spcAft>
                <a:spcPts val="0"/>
              </a:spcAft>
              <a:buClr>
                <a:schemeClr val="accent6">
                  <a:lumMod val="75000"/>
                </a:schemeClr>
              </a:buClr>
              <a:defRPr/>
            </a:pPr>
            <a:r>
              <a:rPr lang="tr-TR" dirty="0"/>
              <a:t>YAŞLILIKTA YALNIZLIK</a:t>
            </a:r>
          </a:p>
        </p:txBody>
      </p:sp>
      <p:sp>
        <p:nvSpPr>
          <p:cNvPr id="33794" name="İçerik Yer Tutucusu 2"/>
          <p:cNvSpPr>
            <a:spLocks noGrp="1"/>
          </p:cNvSpPr>
          <p:nvPr>
            <p:ph sz="quarter" idx="13"/>
          </p:nvPr>
        </p:nvSpPr>
        <p:spPr>
          <a:xfrm>
            <a:off x="1143000" y="731838"/>
            <a:ext cx="6400800" cy="3475037"/>
          </a:xfrm>
        </p:spPr>
        <p:txBody>
          <a:bodyPr/>
          <a:lstStyle/>
          <a:p>
            <a:r>
              <a:rPr lang="tr-TR" smtClean="0"/>
              <a:t>Yaşlılarda yalnızlık hissi, partnerin kaybından sonra daha fazla yaşanmakta ve bu yalnızlık hissi depresif belirtiler ortaya çıkarmakta, zihinsel fonksiyonlarda gerilemeye neden olabilmektedir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289" y="4372168"/>
            <a:ext cx="6512511" cy="1143000"/>
          </a:xfrm>
        </p:spPr>
        <p:txBody>
          <a:bodyPr/>
          <a:lstStyle/>
          <a:p>
            <a:pPr marL="320040" indent="-320040" fontAlgn="auto">
              <a:spcAft>
                <a:spcPts val="0"/>
              </a:spcAft>
              <a:buClr>
                <a:schemeClr val="accent6">
                  <a:lumMod val="75000"/>
                </a:schemeClr>
              </a:buClr>
              <a:defRPr/>
            </a:pPr>
            <a:r>
              <a:rPr lang="tr-TR" dirty="0"/>
              <a:t>YAŞLILIKTA YALNIZLIK</a:t>
            </a:r>
          </a:p>
        </p:txBody>
      </p:sp>
      <p:sp>
        <p:nvSpPr>
          <p:cNvPr id="3" name="İçerik Yer Tutucusu 2"/>
          <p:cNvSpPr>
            <a:spLocks noGrp="1"/>
          </p:cNvSpPr>
          <p:nvPr>
            <p:ph sz="quarter" idx="13"/>
          </p:nvPr>
        </p:nvSpPr>
        <p:spPr>
          <a:xfrm>
            <a:off x="1143000" y="731838"/>
            <a:ext cx="6400800" cy="3475037"/>
          </a:xfrm>
        </p:spPr>
        <p:txBody>
          <a:bodyPr rtlCol="0">
            <a:normAutofit/>
          </a:bodyPr>
          <a:lstStyle/>
          <a:p>
            <a:pPr indent="-182880" fontAlgn="auto">
              <a:buClr>
                <a:schemeClr val="accent6">
                  <a:lumMod val="75000"/>
                </a:schemeClr>
              </a:buClr>
              <a:defRPr/>
            </a:pPr>
            <a:r>
              <a:rPr lang="tr-TR" dirty="0" smtClean="0">
                <a:solidFill>
                  <a:schemeClr val="tx1">
                    <a:lumMod val="75000"/>
                    <a:lumOff val="25000"/>
                  </a:schemeClr>
                </a:solidFill>
              </a:rPr>
              <a:t>Bireyler yalnızlığa karşı üç şekilde tepki gösterebilmektedir</a:t>
            </a:r>
          </a:p>
          <a:p>
            <a:pPr marL="514350" indent="-514350" fontAlgn="auto">
              <a:buClr>
                <a:schemeClr val="accent6">
                  <a:lumMod val="75000"/>
                </a:schemeClr>
              </a:buClr>
              <a:buFont typeface="+mj-lt"/>
              <a:buAutoNum type="arabicPeriod"/>
              <a:defRPr/>
            </a:pPr>
            <a:r>
              <a:rPr lang="tr-TR" dirty="0" smtClean="0">
                <a:solidFill>
                  <a:schemeClr val="tx1">
                    <a:lumMod val="75000"/>
                    <a:lumOff val="25000"/>
                  </a:schemeClr>
                </a:solidFill>
              </a:rPr>
              <a:t>Durumdan kaçınma</a:t>
            </a:r>
          </a:p>
          <a:p>
            <a:pPr marL="514350" indent="-514350" fontAlgn="auto">
              <a:buClr>
                <a:schemeClr val="accent6">
                  <a:lumMod val="75000"/>
                </a:schemeClr>
              </a:buClr>
              <a:buFont typeface="+mj-lt"/>
              <a:buAutoNum type="arabicPeriod"/>
              <a:defRPr/>
            </a:pPr>
            <a:r>
              <a:rPr lang="tr-TR" dirty="0" smtClean="0">
                <a:solidFill>
                  <a:schemeClr val="tx1">
                    <a:lumMod val="75000"/>
                    <a:lumOff val="25000"/>
                  </a:schemeClr>
                </a:solidFill>
              </a:rPr>
              <a:t>Öfke veya düşmanlık</a:t>
            </a:r>
          </a:p>
          <a:p>
            <a:pPr marL="514350" indent="-514350" fontAlgn="auto">
              <a:buClr>
                <a:schemeClr val="accent6">
                  <a:lumMod val="75000"/>
                </a:schemeClr>
              </a:buClr>
              <a:buFont typeface="+mj-lt"/>
              <a:buAutoNum type="arabicPeriod"/>
              <a:defRPr/>
            </a:pPr>
            <a:r>
              <a:rPr lang="tr-TR" dirty="0" smtClean="0">
                <a:solidFill>
                  <a:schemeClr val="tx1">
                    <a:lumMod val="75000"/>
                    <a:lumOff val="25000"/>
                  </a:schemeClr>
                </a:solidFill>
              </a:rPr>
              <a:t>İlgisizlik</a:t>
            </a:r>
            <a:endParaRPr lang="tr-TR"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289" y="4372168"/>
            <a:ext cx="6512511" cy="1143000"/>
          </a:xfrm>
        </p:spPr>
        <p:txBody>
          <a:bodyPr/>
          <a:lstStyle/>
          <a:p>
            <a:pPr marL="320040" indent="-320040" fontAlgn="auto">
              <a:spcAft>
                <a:spcPts val="0"/>
              </a:spcAft>
              <a:buClr>
                <a:schemeClr val="accent6">
                  <a:lumMod val="75000"/>
                </a:schemeClr>
              </a:buClr>
              <a:defRPr/>
            </a:pPr>
            <a:r>
              <a:rPr lang="tr-TR" dirty="0"/>
              <a:t>YAŞLILIKTA YALNIZLIK</a:t>
            </a:r>
          </a:p>
        </p:txBody>
      </p:sp>
      <p:sp>
        <p:nvSpPr>
          <p:cNvPr id="3" name="İçerik Yer Tutucusu 2"/>
          <p:cNvSpPr>
            <a:spLocks noGrp="1"/>
          </p:cNvSpPr>
          <p:nvPr>
            <p:ph sz="quarter" idx="13"/>
          </p:nvPr>
        </p:nvSpPr>
        <p:spPr>
          <a:xfrm>
            <a:off x="1143000" y="731838"/>
            <a:ext cx="6400800" cy="3475037"/>
          </a:xfrm>
        </p:spPr>
        <p:txBody>
          <a:bodyPr rtlCol="0">
            <a:normAutofit fontScale="92500" lnSpcReduction="20000"/>
          </a:bodyPr>
          <a:lstStyle/>
          <a:p>
            <a:pPr indent="-182880" fontAlgn="auto">
              <a:buClr>
                <a:schemeClr val="accent6">
                  <a:lumMod val="75000"/>
                </a:schemeClr>
              </a:buClr>
              <a:defRPr/>
            </a:pPr>
            <a:r>
              <a:rPr lang="tr-TR" dirty="0" err="1" smtClean="0">
                <a:solidFill>
                  <a:schemeClr val="tx1">
                    <a:lumMod val="75000"/>
                    <a:lumOff val="25000"/>
                  </a:schemeClr>
                </a:solidFill>
              </a:rPr>
              <a:t>Khorshid</a:t>
            </a:r>
            <a:r>
              <a:rPr lang="tr-TR" dirty="0" smtClean="0">
                <a:solidFill>
                  <a:schemeClr val="tx1">
                    <a:lumMod val="75000"/>
                    <a:lumOff val="25000"/>
                  </a:schemeClr>
                </a:solidFill>
              </a:rPr>
              <a:t> ve arkadaşlarının (2004) yaptığı araştırmada,</a:t>
            </a:r>
          </a:p>
          <a:p>
            <a:pPr marL="514350" indent="-514350" fontAlgn="auto">
              <a:buClr>
                <a:schemeClr val="accent6">
                  <a:lumMod val="75000"/>
                </a:schemeClr>
              </a:buClr>
              <a:buFont typeface="+mj-lt"/>
              <a:buAutoNum type="arabicPeriod"/>
              <a:defRPr/>
            </a:pPr>
            <a:r>
              <a:rPr lang="tr-TR" dirty="0" smtClean="0">
                <a:solidFill>
                  <a:schemeClr val="tx1">
                    <a:lumMod val="75000"/>
                    <a:lumOff val="25000"/>
                  </a:schemeClr>
                </a:solidFill>
              </a:rPr>
              <a:t>Eğitim düzeyi arttıkça yalnızlığın azaldığı</a:t>
            </a:r>
          </a:p>
          <a:p>
            <a:pPr marL="514350" indent="-514350" fontAlgn="auto">
              <a:buClr>
                <a:schemeClr val="accent6">
                  <a:lumMod val="75000"/>
                </a:schemeClr>
              </a:buClr>
              <a:buFont typeface="+mj-lt"/>
              <a:buAutoNum type="arabicPeriod"/>
              <a:defRPr/>
            </a:pPr>
            <a:r>
              <a:rPr lang="tr-TR" smtClean="0">
                <a:solidFill>
                  <a:schemeClr val="tx1">
                    <a:lumMod val="75000"/>
                    <a:lumOff val="25000"/>
                  </a:schemeClr>
                </a:solidFill>
              </a:rPr>
              <a:t>Çocuk </a:t>
            </a:r>
            <a:r>
              <a:rPr lang="tr-TR" dirty="0">
                <a:solidFill>
                  <a:schemeClr val="tx1">
                    <a:lumMod val="75000"/>
                    <a:lumOff val="25000"/>
                  </a:schemeClr>
                </a:solidFill>
              </a:rPr>
              <a:t>sahibi olma ve psikolojik </a:t>
            </a:r>
            <a:r>
              <a:rPr lang="tr-TR" dirty="0" smtClean="0">
                <a:solidFill>
                  <a:schemeClr val="tx1">
                    <a:lumMod val="75000"/>
                    <a:lumOff val="25000"/>
                  </a:schemeClr>
                </a:solidFill>
              </a:rPr>
              <a:t>desteğe </a:t>
            </a:r>
            <a:r>
              <a:rPr lang="tr-TR" dirty="0">
                <a:solidFill>
                  <a:schemeClr val="tx1">
                    <a:lumMod val="75000"/>
                    <a:lumOff val="25000"/>
                  </a:schemeClr>
                </a:solidFill>
              </a:rPr>
              <a:t>ihtiyaç </a:t>
            </a:r>
            <a:r>
              <a:rPr lang="tr-TR" dirty="0" smtClean="0">
                <a:solidFill>
                  <a:schemeClr val="tx1">
                    <a:lumMod val="75000"/>
                    <a:lumOff val="25000"/>
                  </a:schemeClr>
                </a:solidFill>
              </a:rPr>
              <a:t>duymanın yalnızlık </a:t>
            </a:r>
            <a:r>
              <a:rPr lang="tr-TR" dirty="0">
                <a:solidFill>
                  <a:schemeClr val="tx1">
                    <a:lumMod val="75000"/>
                    <a:lumOff val="25000"/>
                  </a:schemeClr>
                </a:solidFill>
              </a:rPr>
              <a:t>düzeyini </a:t>
            </a:r>
            <a:r>
              <a:rPr lang="tr-TR" dirty="0" smtClean="0">
                <a:solidFill>
                  <a:schemeClr val="tx1">
                    <a:lumMod val="75000"/>
                    <a:lumOff val="25000"/>
                  </a:schemeClr>
                </a:solidFill>
              </a:rPr>
              <a:t>etkilemediği</a:t>
            </a:r>
          </a:p>
          <a:p>
            <a:pPr marL="514350" indent="-514350" fontAlgn="auto">
              <a:buClr>
                <a:schemeClr val="accent6">
                  <a:lumMod val="75000"/>
                </a:schemeClr>
              </a:buClr>
              <a:buFont typeface="+mj-lt"/>
              <a:buAutoNum type="arabicPeriod"/>
              <a:defRPr/>
            </a:pPr>
            <a:r>
              <a:rPr lang="tr-TR" dirty="0">
                <a:solidFill>
                  <a:schemeClr val="tx1">
                    <a:lumMod val="75000"/>
                    <a:lumOff val="25000"/>
                  </a:schemeClr>
                </a:solidFill>
              </a:rPr>
              <a:t>Geliri olmayan </a:t>
            </a:r>
            <a:r>
              <a:rPr lang="tr-TR" dirty="0" smtClean="0">
                <a:solidFill>
                  <a:schemeClr val="tx1">
                    <a:lumMod val="75000"/>
                    <a:lumOff val="25000"/>
                  </a:schemeClr>
                </a:solidFill>
              </a:rPr>
              <a:t>yaşlıların yalnızlık </a:t>
            </a:r>
            <a:r>
              <a:rPr lang="tr-TR" dirty="0">
                <a:solidFill>
                  <a:schemeClr val="tx1">
                    <a:lumMod val="75000"/>
                    <a:lumOff val="25000"/>
                  </a:schemeClr>
                </a:solidFill>
              </a:rPr>
              <a:t>düzeyinin daha yüksek </a:t>
            </a:r>
            <a:r>
              <a:rPr lang="tr-TR" dirty="0" smtClean="0">
                <a:solidFill>
                  <a:schemeClr val="tx1">
                    <a:lumMod val="75000"/>
                    <a:lumOff val="25000"/>
                  </a:schemeClr>
                </a:solidFill>
              </a:rPr>
              <a:t>olduğu</a:t>
            </a:r>
          </a:p>
          <a:p>
            <a:pPr marL="514350" indent="-514350" fontAlgn="auto">
              <a:buClr>
                <a:schemeClr val="accent6">
                  <a:lumMod val="75000"/>
                </a:schemeClr>
              </a:buClr>
              <a:buFont typeface="+mj-lt"/>
              <a:buAutoNum type="arabicPeriod"/>
              <a:defRPr/>
            </a:pPr>
            <a:r>
              <a:rPr lang="tr-TR" dirty="0" smtClean="0">
                <a:solidFill>
                  <a:schemeClr val="tx1">
                    <a:lumMod val="75000"/>
                    <a:lumOff val="25000"/>
                  </a:schemeClr>
                </a:solidFill>
              </a:rPr>
              <a:t>Yaşlıların, yaşları ile yalnızlık düzeyleri arasında ilişki olmadığı</a:t>
            </a:r>
          </a:p>
          <a:p>
            <a:pPr marL="514350" indent="-514350" fontAlgn="auto">
              <a:buClr>
                <a:schemeClr val="accent6">
                  <a:lumMod val="75000"/>
                </a:schemeClr>
              </a:buClr>
              <a:buFont typeface="+mj-lt"/>
              <a:buAutoNum type="arabicPeriod"/>
              <a:defRPr/>
            </a:pPr>
            <a:r>
              <a:rPr lang="tr-TR" dirty="0" smtClean="0">
                <a:solidFill>
                  <a:schemeClr val="tx1">
                    <a:lumMod val="75000"/>
                    <a:lumOff val="25000"/>
                  </a:schemeClr>
                </a:solidFill>
              </a:rPr>
              <a:t>Boş vakitlerinin değerlendirme biçimlerinin yalnızlık düzeyini etkilemediği saptanmıştır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289" y="4372168"/>
            <a:ext cx="6512511" cy="1143000"/>
          </a:xfrm>
        </p:spPr>
        <p:txBody>
          <a:bodyPr/>
          <a:lstStyle/>
          <a:p>
            <a:pPr marL="320040" indent="-320040" fontAlgn="auto">
              <a:spcAft>
                <a:spcPts val="0"/>
              </a:spcAft>
              <a:buClr>
                <a:schemeClr val="accent6">
                  <a:lumMod val="75000"/>
                </a:schemeClr>
              </a:buClr>
              <a:defRPr/>
            </a:pPr>
            <a:r>
              <a:rPr lang="tr-TR" dirty="0" smtClean="0"/>
              <a:t>YALNIZLIK HİSSEDEN BİREY</a:t>
            </a:r>
            <a:endParaRPr lang="tr-TR" dirty="0"/>
          </a:p>
        </p:txBody>
      </p:sp>
      <p:sp>
        <p:nvSpPr>
          <p:cNvPr id="36866" name="İçerik Yer Tutucusu 2"/>
          <p:cNvSpPr>
            <a:spLocks noGrp="1"/>
          </p:cNvSpPr>
          <p:nvPr>
            <p:ph sz="quarter" idx="13"/>
          </p:nvPr>
        </p:nvSpPr>
        <p:spPr>
          <a:xfrm>
            <a:off x="1143000" y="731838"/>
            <a:ext cx="6400800" cy="3475037"/>
          </a:xfrm>
        </p:spPr>
        <p:txBody>
          <a:bodyPr/>
          <a:lstStyle/>
          <a:p>
            <a:r>
              <a:rPr lang="tr-TR" smtClean="0"/>
              <a:t>Öncelikle kendini sorgulamalı ve çözüm aramalıdır</a:t>
            </a:r>
          </a:p>
          <a:p>
            <a:r>
              <a:rPr lang="tr-TR" smtClean="0"/>
              <a:t>Önyargılardan arınmalıdır</a:t>
            </a:r>
          </a:p>
          <a:p>
            <a:r>
              <a:rPr lang="tr-TR" smtClean="0"/>
              <a:t>Hatalarını kabul etmeyi öğrenmelidir</a:t>
            </a:r>
          </a:p>
          <a:p>
            <a:r>
              <a:rPr lang="tr-TR" smtClean="0"/>
              <a:t>İkili ilişkilerde karşılıklı beklentilere duyarlı olmalıdır</a:t>
            </a:r>
          </a:p>
          <a:p>
            <a:r>
              <a:rPr lang="tr-TR" smtClean="0"/>
              <a:t>Ayrıca kişi, kendini iyi hissedeceği aktiviteleri gerçekleştirerek yeni arkadaşlıklar kurabilir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289" y="4372168"/>
            <a:ext cx="6512511" cy="1143000"/>
          </a:xfrm>
        </p:spPr>
        <p:txBody>
          <a:bodyPr/>
          <a:lstStyle/>
          <a:p>
            <a:pPr marL="320040" indent="-320040" algn="l" fontAlgn="auto">
              <a:spcAft>
                <a:spcPts val="0"/>
              </a:spcAft>
              <a:buClr>
                <a:schemeClr val="accent6">
                  <a:lumMod val="75000"/>
                </a:schemeClr>
              </a:buClr>
              <a:defRPr/>
            </a:pPr>
            <a:r>
              <a:rPr lang="tr-TR" dirty="0" smtClean="0"/>
              <a:t>Kaynaklar</a:t>
            </a:r>
            <a:endParaRPr lang="tr-TR" dirty="0"/>
          </a:p>
        </p:txBody>
      </p:sp>
      <p:sp>
        <p:nvSpPr>
          <p:cNvPr id="3" name="İçerik Yer Tutucusu 2"/>
          <p:cNvSpPr>
            <a:spLocks noGrp="1"/>
          </p:cNvSpPr>
          <p:nvPr>
            <p:ph sz="quarter" idx="13"/>
          </p:nvPr>
        </p:nvSpPr>
        <p:spPr>
          <a:xfrm>
            <a:off x="1143000" y="731838"/>
            <a:ext cx="6400800" cy="3475037"/>
          </a:xfrm>
        </p:spPr>
        <p:txBody>
          <a:bodyPr rtlCol="0">
            <a:normAutofit fontScale="62500" lnSpcReduction="20000"/>
          </a:bodyPr>
          <a:lstStyle/>
          <a:p>
            <a:pPr marL="514350" indent="-514350" fontAlgn="auto">
              <a:buClr>
                <a:schemeClr val="accent6">
                  <a:lumMod val="75000"/>
                </a:schemeClr>
              </a:buClr>
              <a:buFont typeface="+mj-lt"/>
              <a:buAutoNum type="arabicPeriod"/>
              <a:defRPr/>
            </a:pPr>
            <a:r>
              <a:rPr lang="tr-TR" dirty="0">
                <a:solidFill>
                  <a:schemeClr val="tx1">
                    <a:lumMod val="75000"/>
                    <a:lumOff val="25000"/>
                  </a:schemeClr>
                </a:solidFill>
              </a:rPr>
              <a:t>Çeçen, A.R. (2007</a:t>
            </a:r>
            <a:r>
              <a:rPr lang="tr-TR" dirty="0" smtClean="0">
                <a:solidFill>
                  <a:schemeClr val="tx1">
                    <a:lumMod val="75000"/>
                    <a:lumOff val="25000"/>
                  </a:schemeClr>
                </a:solidFill>
              </a:rPr>
              <a:t>). </a:t>
            </a:r>
            <a:r>
              <a:rPr lang="tr-TR" dirty="0">
                <a:solidFill>
                  <a:schemeClr val="tx1">
                    <a:lumMod val="75000"/>
                    <a:lumOff val="25000"/>
                  </a:schemeClr>
                </a:solidFill>
              </a:rPr>
              <a:t>Üniversite Öğrencilerinin Cinsiyetlerine ve Yaşam Doyumları Düzeylerine Göre Sosyal ve Duygusal Yalnızlık Düzeylerinin </a:t>
            </a:r>
            <a:r>
              <a:rPr lang="tr-TR" dirty="0" smtClean="0">
                <a:solidFill>
                  <a:schemeClr val="tx1">
                    <a:lumMod val="75000"/>
                    <a:lumOff val="25000"/>
                  </a:schemeClr>
                </a:solidFill>
              </a:rPr>
              <a:t>İncelenmesi. </a:t>
            </a:r>
            <a:r>
              <a:rPr lang="tr-TR" dirty="0">
                <a:solidFill>
                  <a:schemeClr val="tx1">
                    <a:lumMod val="75000"/>
                    <a:lumOff val="25000"/>
                  </a:schemeClr>
                </a:solidFill>
              </a:rPr>
              <a:t>Mersin Üniversitesi, Eğitim Fakültesi </a:t>
            </a:r>
            <a:r>
              <a:rPr lang="tr-TR" dirty="0" smtClean="0">
                <a:solidFill>
                  <a:schemeClr val="tx1">
                    <a:lumMod val="75000"/>
                    <a:lumOff val="25000"/>
                  </a:schemeClr>
                </a:solidFill>
              </a:rPr>
              <a:t>Dergisi, </a:t>
            </a:r>
            <a:r>
              <a:rPr lang="tr-TR" dirty="0">
                <a:solidFill>
                  <a:schemeClr val="tx1">
                    <a:lumMod val="75000"/>
                    <a:lumOff val="25000"/>
                  </a:schemeClr>
                </a:solidFill>
              </a:rPr>
              <a:t>3(2)180-190</a:t>
            </a:r>
            <a:endParaRPr lang="tr-TR" dirty="0" smtClean="0">
              <a:solidFill>
                <a:schemeClr val="tx1">
                  <a:lumMod val="75000"/>
                  <a:lumOff val="25000"/>
                </a:schemeClr>
              </a:solidFill>
            </a:endParaRPr>
          </a:p>
          <a:p>
            <a:pPr marL="514350" indent="-514350" fontAlgn="auto">
              <a:buClr>
                <a:schemeClr val="accent6">
                  <a:lumMod val="75000"/>
                </a:schemeClr>
              </a:buClr>
              <a:buFont typeface="+mj-lt"/>
              <a:buAutoNum type="arabicPeriod"/>
              <a:defRPr/>
            </a:pPr>
            <a:r>
              <a:rPr lang="tr-TR" dirty="0" smtClean="0">
                <a:solidFill>
                  <a:schemeClr val="tx1">
                    <a:lumMod val="75000"/>
                    <a:lumOff val="25000"/>
                  </a:schemeClr>
                </a:solidFill>
              </a:rPr>
              <a:t>Eskin </a:t>
            </a:r>
            <a:r>
              <a:rPr lang="tr-TR" dirty="0">
                <a:solidFill>
                  <a:schemeClr val="tx1">
                    <a:lumMod val="75000"/>
                    <a:lumOff val="25000"/>
                  </a:schemeClr>
                </a:solidFill>
              </a:rPr>
              <a:t>M</a:t>
            </a:r>
            <a:r>
              <a:rPr lang="tr-TR" dirty="0" smtClean="0">
                <a:solidFill>
                  <a:schemeClr val="tx1">
                    <a:lumMod val="75000"/>
                    <a:lumOff val="25000"/>
                  </a:schemeClr>
                </a:solidFill>
              </a:rPr>
              <a:t>. </a:t>
            </a:r>
            <a:r>
              <a:rPr lang="tr-TR" dirty="0">
                <a:solidFill>
                  <a:schemeClr val="tx1">
                    <a:lumMod val="75000"/>
                    <a:lumOff val="25000"/>
                  </a:schemeClr>
                </a:solidFill>
              </a:rPr>
              <a:t>(2001). Ergenlikte yalnızlık, </a:t>
            </a:r>
            <a:r>
              <a:rPr lang="tr-TR" dirty="0" err="1">
                <a:solidFill>
                  <a:schemeClr val="tx1">
                    <a:lumMod val="75000"/>
                    <a:lumOff val="25000"/>
                  </a:schemeClr>
                </a:solidFill>
              </a:rPr>
              <a:t>başetme</a:t>
            </a:r>
            <a:r>
              <a:rPr lang="tr-TR" dirty="0">
                <a:solidFill>
                  <a:schemeClr val="tx1">
                    <a:lumMod val="75000"/>
                    <a:lumOff val="25000"/>
                  </a:schemeClr>
                </a:solidFill>
              </a:rPr>
              <a:t> yöntemleri ve yalnızlığın intihar davranışı ile ilişkisi. Klinik Psikiyatri Dergisi, 4 , </a:t>
            </a:r>
            <a:r>
              <a:rPr lang="tr-TR" dirty="0" smtClean="0">
                <a:solidFill>
                  <a:schemeClr val="tx1">
                    <a:lumMod val="75000"/>
                    <a:lumOff val="25000"/>
                  </a:schemeClr>
                </a:solidFill>
              </a:rPr>
              <a:t>5-11</a:t>
            </a:r>
          </a:p>
          <a:p>
            <a:pPr marL="514350" indent="-514350" fontAlgn="auto">
              <a:buClr>
                <a:schemeClr val="accent6">
                  <a:lumMod val="75000"/>
                </a:schemeClr>
              </a:buClr>
              <a:buFont typeface="+mj-lt"/>
              <a:buAutoNum type="arabicPeriod"/>
              <a:defRPr/>
            </a:pPr>
            <a:r>
              <a:rPr lang="tr-TR" dirty="0" err="1">
                <a:solidFill>
                  <a:schemeClr val="tx1">
                    <a:lumMod val="75000"/>
                    <a:lumOff val="25000"/>
                  </a:schemeClr>
                </a:solidFill>
              </a:rPr>
              <a:t>Khorshid</a:t>
            </a:r>
            <a:r>
              <a:rPr lang="tr-TR" dirty="0">
                <a:solidFill>
                  <a:schemeClr val="tx1">
                    <a:lumMod val="75000"/>
                    <a:lumOff val="25000"/>
                  </a:schemeClr>
                </a:solidFill>
              </a:rPr>
              <a:t> </a:t>
            </a:r>
            <a:r>
              <a:rPr lang="tr-TR" dirty="0" smtClean="0">
                <a:solidFill>
                  <a:schemeClr val="tx1">
                    <a:lumMod val="75000"/>
                    <a:lumOff val="25000"/>
                  </a:schemeClr>
                </a:solidFill>
              </a:rPr>
              <a:t>L., </a:t>
            </a:r>
            <a:r>
              <a:rPr lang="tr-TR" dirty="0">
                <a:solidFill>
                  <a:schemeClr val="tx1">
                    <a:lumMod val="75000"/>
                    <a:lumOff val="25000"/>
                  </a:schemeClr>
                </a:solidFill>
              </a:rPr>
              <a:t>Eşer </a:t>
            </a:r>
            <a:r>
              <a:rPr lang="tr-TR" dirty="0" smtClean="0">
                <a:solidFill>
                  <a:schemeClr val="tx1">
                    <a:lumMod val="75000"/>
                    <a:lumOff val="25000"/>
                  </a:schemeClr>
                </a:solidFill>
              </a:rPr>
              <a:t>İ., </a:t>
            </a:r>
            <a:r>
              <a:rPr lang="tr-TR" dirty="0" err="1">
                <a:solidFill>
                  <a:schemeClr val="tx1">
                    <a:lumMod val="75000"/>
                    <a:lumOff val="25000"/>
                  </a:schemeClr>
                </a:solidFill>
              </a:rPr>
              <a:t>Zaybak</a:t>
            </a:r>
            <a:r>
              <a:rPr lang="tr-TR" dirty="0">
                <a:solidFill>
                  <a:schemeClr val="tx1">
                    <a:lumMod val="75000"/>
                    <a:lumOff val="25000"/>
                  </a:schemeClr>
                </a:solidFill>
              </a:rPr>
              <a:t> </a:t>
            </a:r>
            <a:r>
              <a:rPr lang="tr-TR" dirty="0" smtClean="0">
                <a:solidFill>
                  <a:schemeClr val="tx1">
                    <a:lumMod val="75000"/>
                    <a:lumOff val="25000"/>
                  </a:schemeClr>
                </a:solidFill>
              </a:rPr>
              <a:t>A., </a:t>
            </a:r>
            <a:r>
              <a:rPr lang="tr-TR" dirty="0" err="1">
                <a:solidFill>
                  <a:schemeClr val="tx1">
                    <a:lumMod val="75000"/>
                    <a:lumOff val="25000"/>
                  </a:schemeClr>
                </a:solidFill>
              </a:rPr>
              <a:t>Yapucu</a:t>
            </a:r>
            <a:r>
              <a:rPr lang="tr-TR" dirty="0">
                <a:solidFill>
                  <a:schemeClr val="tx1">
                    <a:lumMod val="75000"/>
                    <a:lumOff val="25000"/>
                  </a:schemeClr>
                </a:solidFill>
              </a:rPr>
              <a:t> </a:t>
            </a:r>
            <a:r>
              <a:rPr lang="tr-TR" dirty="0" smtClean="0">
                <a:solidFill>
                  <a:schemeClr val="tx1">
                    <a:lumMod val="75000"/>
                    <a:lumOff val="25000"/>
                  </a:schemeClr>
                </a:solidFill>
              </a:rPr>
              <a:t>Ü., </a:t>
            </a:r>
            <a:r>
              <a:rPr lang="tr-TR" dirty="0">
                <a:solidFill>
                  <a:schemeClr val="tx1">
                    <a:lumMod val="75000"/>
                    <a:lumOff val="25000"/>
                  </a:schemeClr>
                </a:solidFill>
              </a:rPr>
              <a:t>Arslan </a:t>
            </a:r>
            <a:r>
              <a:rPr lang="tr-TR" dirty="0" smtClean="0">
                <a:solidFill>
                  <a:schemeClr val="tx1">
                    <a:lumMod val="75000"/>
                    <a:lumOff val="25000"/>
                  </a:schemeClr>
                </a:solidFill>
              </a:rPr>
              <a:t>G., </a:t>
            </a:r>
            <a:r>
              <a:rPr lang="tr-TR" dirty="0">
                <a:solidFill>
                  <a:schemeClr val="tx1">
                    <a:lumMod val="75000"/>
                    <a:lumOff val="25000"/>
                  </a:schemeClr>
                </a:solidFill>
              </a:rPr>
              <a:t>Çınar </a:t>
            </a:r>
            <a:r>
              <a:rPr lang="tr-TR" dirty="0" smtClean="0">
                <a:solidFill>
                  <a:schemeClr val="tx1">
                    <a:lumMod val="75000"/>
                    <a:lumOff val="25000"/>
                  </a:schemeClr>
                </a:solidFill>
              </a:rPr>
              <a:t>Ş., </a:t>
            </a:r>
            <a:r>
              <a:rPr lang="tr-TR" dirty="0">
                <a:solidFill>
                  <a:schemeClr val="tx1">
                    <a:lumMod val="75000"/>
                    <a:lumOff val="25000"/>
                  </a:schemeClr>
                </a:solidFill>
              </a:rPr>
              <a:t>(2004</a:t>
            </a:r>
            <a:r>
              <a:rPr lang="tr-TR" dirty="0" smtClean="0">
                <a:solidFill>
                  <a:schemeClr val="tx1">
                    <a:lumMod val="75000"/>
                    <a:lumOff val="25000"/>
                  </a:schemeClr>
                </a:solidFill>
              </a:rPr>
              <a:t>). </a:t>
            </a:r>
            <a:r>
              <a:rPr lang="tr-TR" dirty="0">
                <a:solidFill>
                  <a:schemeClr val="tx1">
                    <a:lumMod val="75000"/>
                    <a:lumOff val="25000"/>
                  </a:schemeClr>
                </a:solidFill>
              </a:rPr>
              <a:t>Huzur Evinde Kalan Yaşlıların Yalnızlık Düzeylerinin </a:t>
            </a:r>
            <a:r>
              <a:rPr lang="tr-TR" dirty="0" smtClean="0">
                <a:solidFill>
                  <a:schemeClr val="tx1">
                    <a:lumMod val="75000"/>
                    <a:lumOff val="25000"/>
                  </a:schemeClr>
                </a:solidFill>
              </a:rPr>
              <a:t>İncelenmesi. </a:t>
            </a:r>
            <a:r>
              <a:rPr lang="tr-TR" dirty="0">
                <a:solidFill>
                  <a:schemeClr val="tx1">
                    <a:lumMod val="75000"/>
                    <a:lumOff val="25000"/>
                  </a:schemeClr>
                </a:solidFill>
              </a:rPr>
              <a:t>Türk Geriatri Dergisi, 7 (1): </a:t>
            </a:r>
            <a:r>
              <a:rPr lang="tr-TR" dirty="0" smtClean="0">
                <a:solidFill>
                  <a:schemeClr val="tx1">
                    <a:lumMod val="75000"/>
                    <a:lumOff val="25000"/>
                  </a:schemeClr>
                </a:solidFill>
              </a:rPr>
              <a:t>45-50</a:t>
            </a:r>
          </a:p>
          <a:p>
            <a:pPr marL="514350" indent="-514350" fontAlgn="auto">
              <a:buClr>
                <a:schemeClr val="accent6">
                  <a:lumMod val="75000"/>
                </a:schemeClr>
              </a:buClr>
              <a:buFont typeface="+mj-lt"/>
              <a:buAutoNum type="arabicPeriod"/>
              <a:defRPr/>
            </a:pPr>
            <a:r>
              <a:rPr lang="tr-TR" dirty="0" smtClean="0">
                <a:solidFill>
                  <a:schemeClr val="tx1">
                    <a:lumMod val="75000"/>
                    <a:lumOff val="25000"/>
                  </a:schemeClr>
                </a:solidFill>
              </a:rPr>
              <a:t>Ünal G., </a:t>
            </a:r>
            <a:r>
              <a:rPr lang="tr-TR" dirty="0">
                <a:solidFill>
                  <a:schemeClr val="tx1">
                    <a:lumMod val="75000"/>
                    <a:lumOff val="25000"/>
                  </a:schemeClr>
                </a:solidFill>
              </a:rPr>
              <a:t>Bilge A</a:t>
            </a:r>
            <a:r>
              <a:rPr lang="tr-TR" dirty="0" smtClean="0">
                <a:solidFill>
                  <a:schemeClr val="tx1">
                    <a:lumMod val="75000"/>
                    <a:lumOff val="25000"/>
                  </a:schemeClr>
                </a:solidFill>
              </a:rPr>
              <a:t>., (2005). </a:t>
            </a:r>
            <a:r>
              <a:rPr lang="tr-TR" dirty="0">
                <a:solidFill>
                  <a:schemeClr val="tx1">
                    <a:lumMod val="75000"/>
                    <a:lumOff val="25000"/>
                  </a:schemeClr>
                </a:solidFill>
              </a:rPr>
              <a:t>İleri Yaş Grubunda Yalnızlık, Depresyon Ve Kognitif Fonksiyonların İncelenmesi. Türk Geriatri </a:t>
            </a:r>
            <a:r>
              <a:rPr lang="tr-TR" dirty="0" smtClean="0">
                <a:solidFill>
                  <a:schemeClr val="tx1">
                    <a:lumMod val="75000"/>
                    <a:lumOff val="25000"/>
                  </a:schemeClr>
                </a:solidFill>
              </a:rPr>
              <a:t>Dergisi, 8(2</a:t>
            </a:r>
            <a:r>
              <a:rPr lang="tr-TR" dirty="0">
                <a:solidFill>
                  <a:schemeClr val="tx1">
                    <a:lumMod val="75000"/>
                    <a:lumOff val="25000"/>
                  </a:schemeClr>
                </a:solidFill>
              </a:rPr>
              <a:t>): </a:t>
            </a:r>
            <a:r>
              <a:rPr lang="tr-TR" dirty="0" smtClean="0">
                <a:solidFill>
                  <a:schemeClr val="tx1">
                    <a:lumMod val="75000"/>
                    <a:lumOff val="25000"/>
                  </a:schemeClr>
                </a:solidFill>
              </a:rPr>
              <a:t>89-93</a:t>
            </a:r>
          </a:p>
          <a:p>
            <a:pPr marL="514350" indent="-514350" fontAlgn="auto">
              <a:buClr>
                <a:schemeClr val="accent6">
                  <a:lumMod val="75000"/>
                </a:schemeClr>
              </a:buClr>
              <a:buFont typeface="+mj-lt"/>
              <a:buAutoNum type="arabicPeriod"/>
              <a:defRPr/>
            </a:pPr>
            <a:r>
              <a:rPr lang="tr-TR" dirty="0" smtClean="0">
                <a:solidFill>
                  <a:schemeClr val="tx1">
                    <a:lumMod val="75000"/>
                    <a:lumOff val="25000"/>
                  </a:schemeClr>
                </a:solidFill>
              </a:rPr>
              <a:t>Yücel N. (2009). Ergenlerin akran ilişkileri ve yalnızlık düzeylerinde evde internet kullanımının etkisinin </a:t>
            </a:r>
            <a:r>
              <a:rPr lang="tr-TR" dirty="0">
                <a:solidFill>
                  <a:schemeClr val="tx1">
                    <a:lumMod val="75000"/>
                    <a:lumOff val="25000"/>
                  </a:schemeClr>
                </a:solidFill>
              </a:rPr>
              <a:t>incelenmesi. Yüksek Lisans </a:t>
            </a:r>
            <a:r>
              <a:rPr lang="tr-TR" dirty="0" smtClean="0">
                <a:solidFill>
                  <a:schemeClr val="tx1">
                    <a:lumMod val="75000"/>
                    <a:lumOff val="25000"/>
                  </a:schemeClr>
                </a:solidFill>
              </a:rPr>
              <a:t>Tezi, Ankara Üniversitesi Fen Bilimleri Enstitüsü Ev Ekonomisi (Çocuk Gelişimi ve Eğitimi Ana Bilim Dalı), s.35-38</a:t>
            </a:r>
            <a:endParaRPr lang="tr-TR"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708920"/>
            <a:ext cx="8229600" cy="1143000"/>
          </a:xfrm>
        </p:spPr>
        <p:txBody>
          <a:bodyPr/>
          <a:lstStyle/>
          <a:p>
            <a:pPr marL="320040" indent="-320040" fontAlgn="auto">
              <a:spcAft>
                <a:spcPts val="0"/>
              </a:spcAft>
              <a:buClr>
                <a:schemeClr val="accent6">
                  <a:lumMod val="75000"/>
                </a:schemeClr>
              </a:buClr>
              <a:defRPr/>
            </a:pPr>
            <a:r>
              <a:rPr lang="tr-TR" sz="5400" dirty="0" smtClean="0"/>
              <a:t>TEŞEKKÜRLER</a:t>
            </a:r>
            <a:endParaRPr lang="tr-TR" sz="5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289" y="4372168"/>
            <a:ext cx="6512511" cy="1143000"/>
          </a:xfrm>
        </p:spPr>
        <p:txBody>
          <a:bodyPr/>
          <a:lstStyle/>
          <a:p>
            <a:pPr marL="320040" indent="-320040" fontAlgn="auto">
              <a:spcAft>
                <a:spcPts val="0"/>
              </a:spcAft>
              <a:buClr>
                <a:schemeClr val="accent6">
                  <a:lumMod val="75000"/>
                </a:schemeClr>
              </a:buClr>
              <a:defRPr/>
            </a:pPr>
            <a:r>
              <a:rPr lang="tr-TR" dirty="0" smtClean="0"/>
              <a:t>YALNIZLIK</a:t>
            </a:r>
            <a:endParaRPr lang="tr-TR" dirty="0"/>
          </a:p>
        </p:txBody>
      </p:sp>
      <p:sp>
        <p:nvSpPr>
          <p:cNvPr id="15362" name="İçerik Yer Tutucusu 2"/>
          <p:cNvSpPr>
            <a:spLocks noGrp="1"/>
          </p:cNvSpPr>
          <p:nvPr>
            <p:ph sz="quarter" idx="13"/>
          </p:nvPr>
        </p:nvSpPr>
        <p:spPr>
          <a:xfrm>
            <a:off x="1143000" y="731838"/>
            <a:ext cx="6400800" cy="3475037"/>
          </a:xfrm>
        </p:spPr>
        <p:txBody>
          <a:bodyPr/>
          <a:lstStyle/>
          <a:p>
            <a:r>
              <a:rPr lang="tr-TR" smtClean="0"/>
              <a:t>Yalnızlık, çağın getirdiği hızlı değişimle son yılların en çok korkulan sorunlarından biri haline gelmiştir</a:t>
            </a:r>
          </a:p>
          <a:p>
            <a:r>
              <a:rPr lang="tr-TR" smtClean="0"/>
              <a:t>Yalnızlık, dengeli yaşandığında kişiye sağlıklı ve dengeli bir hayat sunmaktadır. Bu denge sağlanamadığında ise, psikolojik rahatsızlıklar meydana gelmektedir</a:t>
            </a:r>
          </a:p>
          <a:p>
            <a:r>
              <a:rPr lang="tr-TR" smtClean="0"/>
              <a:t>Aşırı yalnızlık kişinin olumsuz düşünceler oluşturmasına neden olmaktadır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289" y="4372168"/>
            <a:ext cx="6512511" cy="1143000"/>
          </a:xfrm>
        </p:spPr>
        <p:txBody>
          <a:bodyPr/>
          <a:lstStyle/>
          <a:p>
            <a:pPr marL="320040" indent="-320040" fontAlgn="auto">
              <a:spcAft>
                <a:spcPts val="0"/>
              </a:spcAft>
              <a:buClr>
                <a:schemeClr val="accent6">
                  <a:lumMod val="75000"/>
                </a:schemeClr>
              </a:buClr>
              <a:defRPr/>
            </a:pPr>
            <a:r>
              <a:rPr lang="tr-TR" dirty="0"/>
              <a:t>YALNIZLIK</a:t>
            </a:r>
          </a:p>
        </p:txBody>
      </p:sp>
      <p:sp>
        <p:nvSpPr>
          <p:cNvPr id="16386" name="İçerik Yer Tutucusu 2"/>
          <p:cNvSpPr>
            <a:spLocks noGrp="1"/>
          </p:cNvSpPr>
          <p:nvPr>
            <p:ph sz="quarter" idx="13"/>
          </p:nvPr>
        </p:nvSpPr>
        <p:spPr>
          <a:xfrm>
            <a:off x="1143000" y="731838"/>
            <a:ext cx="6400800" cy="3475037"/>
          </a:xfrm>
        </p:spPr>
        <p:txBody>
          <a:bodyPr/>
          <a:lstStyle/>
          <a:p>
            <a:r>
              <a:rPr lang="tr-TR" smtClean="0"/>
              <a:t>Yalnızlık farklı yazarlar tarafından değişik şekillerde tanımlanmaktadır. Bazıları onu nesnel koşulları olan bir durum, bazıları ise tamamen öznel bir durum diğer bazıları ise varoluşsal bir durum olarak görmektedirler Hepsinin ortak olan yanı ise yalnızlık duygusunun insana acı verdiğidir (Eskin, 2001)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35696" y="5373216"/>
            <a:ext cx="6512511" cy="1143000"/>
          </a:xfrm>
        </p:spPr>
        <p:txBody>
          <a:bodyPr/>
          <a:lstStyle/>
          <a:p>
            <a:pPr marL="320040" indent="-320040" fontAlgn="auto">
              <a:spcAft>
                <a:spcPts val="0"/>
              </a:spcAft>
              <a:buClr>
                <a:schemeClr val="accent6">
                  <a:lumMod val="75000"/>
                </a:schemeClr>
              </a:buClr>
              <a:defRPr/>
            </a:pPr>
            <a:r>
              <a:rPr lang="tr-TR" dirty="0"/>
              <a:t>YALNIZLIK</a:t>
            </a:r>
          </a:p>
        </p:txBody>
      </p:sp>
      <p:sp>
        <p:nvSpPr>
          <p:cNvPr id="3" name="İçerik Yer Tutucusu 2"/>
          <p:cNvSpPr>
            <a:spLocks noGrp="1"/>
          </p:cNvSpPr>
          <p:nvPr>
            <p:ph sz="quarter" idx="13"/>
          </p:nvPr>
        </p:nvSpPr>
        <p:spPr>
          <a:xfrm>
            <a:off x="468313" y="549275"/>
            <a:ext cx="8229600" cy="4637088"/>
          </a:xfrm>
        </p:spPr>
        <p:txBody>
          <a:bodyPr rtlCol="0">
            <a:normAutofit/>
          </a:bodyPr>
          <a:lstStyle/>
          <a:p>
            <a:pPr marL="0" indent="0" fontAlgn="auto">
              <a:buClr>
                <a:schemeClr val="accent6">
                  <a:lumMod val="75000"/>
                </a:schemeClr>
              </a:buClr>
              <a:buFont typeface="Georgia" pitchFamily="18" charset="0"/>
              <a:buNone/>
              <a:defRPr/>
            </a:pPr>
            <a:r>
              <a:rPr lang="tr-TR" dirty="0" err="1">
                <a:solidFill>
                  <a:schemeClr val="tx1">
                    <a:lumMod val="75000"/>
                    <a:lumOff val="25000"/>
                  </a:schemeClr>
                </a:solidFill>
              </a:rPr>
              <a:t>Sadler</a:t>
            </a:r>
            <a:r>
              <a:rPr lang="tr-TR" dirty="0">
                <a:solidFill>
                  <a:schemeClr val="tx1">
                    <a:lumMod val="75000"/>
                    <a:lumOff val="25000"/>
                  </a:schemeClr>
                </a:solidFill>
              </a:rPr>
              <a:t> </a:t>
            </a:r>
            <a:r>
              <a:rPr lang="tr-TR" dirty="0" smtClean="0">
                <a:solidFill>
                  <a:schemeClr val="tx1">
                    <a:lumMod val="75000"/>
                    <a:lumOff val="25000"/>
                  </a:schemeClr>
                </a:solidFill>
              </a:rPr>
              <a:t>ve </a:t>
            </a:r>
            <a:r>
              <a:rPr lang="tr-TR" dirty="0">
                <a:solidFill>
                  <a:schemeClr val="tx1">
                    <a:lumMod val="75000"/>
                    <a:lumOff val="25000"/>
                  </a:schemeClr>
                </a:solidFill>
              </a:rPr>
              <a:t>Johnson (1980) yalnızlık deneyiminin, kozmik, kültürel, sosyal </a:t>
            </a:r>
            <a:r>
              <a:rPr lang="tr-TR" dirty="0" smtClean="0">
                <a:solidFill>
                  <a:schemeClr val="tx1">
                    <a:lumMod val="75000"/>
                    <a:lumOff val="25000"/>
                  </a:schemeClr>
                </a:solidFill>
              </a:rPr>
              <a:t>ve kişilerarası </a:t>
            </a:r>
            <a:r>
              <a:rPr lang="tr-TR" dirty="0">
                <a:solidFill>
                  <a:schemeClr val="tx1">
                    <a:lumMod val="75000"/>
                    <a:lumOff val="25000"/>
                  </a:schemeClr>
                </a:solidFill>
              </a:rPr>
              <a:t>olmak üzere dört alt boyutu </a:t>
            </a:r>
            <a:r>
              <a:rPr lang="tr-TR" dirty="0" smtClean="0">
                <a:solidFill>
                  <a:schemeClr val="tx1">
                    <a:lumMod val="75000"/>
                    <a:lumOff val="25000"/>
                  </a:schemeClr>
                </a:solidFill>
              </a:rPr>
              <a:t>olduğunu belirtmişlerdir</a:t>
            </a:r>
            <a:endParaRPr lang="tr-TR" dirty="0">
              <a:solidFill>
                <a:schemeClr val="tx1">
                  <a:lumMod val="75000"/>
                  <a:lumOff val="25000"/>
                </a:schemeClr>
              </a:solidFill>
            </a:endParaRPr>
          </a:p>
          <a:p>
            <a:pPr marL="514350" indent="-514350" fontAlgn="auto">
              <a:buClr>
                <a:schemeClr val="accent6">
                  <a:lumMod val="75000"/>
                </a:schemeClr>
              </a:buClr>
              <a:buFont typeface="+mj-lt"/>
              <a:buAutoNum type="arabicPeriod"/>
              <a:defRPr/>
            </a:pPr>
            <a:r>
              <a:rPr lang="tr-TR" dirty="0" smtClean="0">
                <a:solidFill>
                  <a:schemeClr val="tx1">
                    <a:lumMod val="75000"/>
                    <a:lumOff val="25000"/>
                  </a:schemeClr>
                </a:solidFill>
              </a:rPr>
              <a:t>Belli </a:t>
            </a:r>
            <a:r>
              <a:rPr lang="tr-TR" dirty="0">
                <a:solidFill>
                  <a:schemeClr val="tx1">
                    <a:lumMod val="75000"/>
                    <a:lumOff val="25000"/>
                  </a:schemeClr>
                </a:solidFill>
              </a:rPr>
              <a:t>bir inançtan, dinden ya da </a:t>
            </a:r>
            <a:r>
              <a:rPr lang="tr-TR" dirty="0" smtClean="0">
                <a:solidFill>
                  <a:schemeClr val="tx1">
                    <a:lumMod val="75000"/>
                    <a:lumOff val="25000"/>
                  </a:schemeClr>
                </a:solidFill>
              </a:rPr>
              <a:t>doğadan </a:t>
            </a:r>
            <a:r>
              <a:rPr lang="tr-TR" dirty="0">
                <a:solidFill>
                  <a:schemeClr val="tx1">
                    <a:lumMod val="75000"/>
                    <a:lumOff val="25000"/>
                  </a:schemeClr>
                </a:solidFill>
              </a:rPr>
              <a:t>ayrılma ve </a:t>
            </a:r>
            <a:r>
              <a:rPr lang="tr-TR" dirty="0" smtClean="0">
                <a:solidFill>
                  <a:schemeClr val="tx1">
                    <a:lumMod val="75000"/>
                    <a:lumOff val="25000"/>
                  </a:schemeClr>
                </a:solidFill>
              </a:rPr>
              <a:t>yabancılaşmaya kozmik yalnızlık</a:t>
            </a:r>
            <a:endParaRPr lang="tr-TR" dirty="0">
              <a:solidFill>
                <a:schemeClr val="tx1">
                  <a:lumMod val="75000"/>
                  <a:lumOff val="25000"/>
                </a:schemeClr>
              </a:solidFill>
            </a:endParaRPr>
          </a:p>
          <a:p>
            <a:pPr marL="514350" indent="-514350" fontAlgn="auto">
              <a:buClr>
                <a:schemeClr val="accent6">
                  <a:lumMod val="75000"/>
                </a:schemeClr>
              </a:buClr>
              <a:buFont typeface="+mj-lt"/>
              <a:buAutoNum type="arabicPeriod"/>
              <a:defRPr/>
            </a:pPr>
            <a:r>
              <a:rPr lang="tr-TR" dirty="0" smtClean="0">
                <a:solidFill>
                  <a:schemeClr val="tx1">
                    <a:lumMod val="75000"/>
                    <a:lumOff val="25000"/>
                  </a:schemeClr>
                </a:solidFill>
              </a:rPr>
              <a:t>Kültür eksikliğinden </a:t>
            </a:r>
            <a:r>
              <a:rPr lang="tr-TR" dirty="0">
                <a:solidFill>
                  <a:schemeClr val="tx1">
                    <a:lumMod val="75000"/>
                    <a:lumOff val="25000"/>
                  </a:schemeClr>
                </a:solidFill>
              </a:rPr>
              <a:t>ya da kültürel </a:t>
            </a:r>
            <a:r>
              <a:rPr lang="tr-TR" dirty="0" smtClean="0">
                <a:solidFill>
                  <a:schemeClr val="tx1">
                    <a:lumMod val="75000"/>
                    <a:lumOff val="25000"/>
                  </a:schemeClr>
                </a:solidFill>
              </a:rPr>
              <a:t>değişim </a:t>
            </a:r>
            <a:r>
              <a:rPr lang="tr-TR" dirty="0">
                <a:solidFill>
                  <a:schemeClr val="tx1">
                    <a:lumMod val="75000"/>
                    <a:lumOff val="25000"/>
                  </a:schemeClr>
                </a:solidFill>
              </a:rPr>
              <a:t>deneyimi ile sonuçlanan </a:t>
            </a:r>
            <a:r>
              <a:rPr lang="tr-TR" dirty="0" smtClean="0">
                <a:solidFill>
                  <a:schemeClr val="tx1">
                    <a:lumMod val="75000"/>
                    <a:lumOff val="25000"/>
                  </a:schemeClr>
                </a:solidFill>
              </a:rPr>
              <a:t>ayrılık duygusuna </a:t>
            </a:r>
            <a:r>
              <a:rPr lang="tr-TR" dirty="0">
                <a:solidFill>
                  <a:schemeClr val="tx1">
                    <a:lumMod val="75000"/>
                    <a:lumOff val="25000"/>
                  </a:schemeClr>
                </a:solidFill>
              </a:rPr>
              <a:t>kültürel </a:t>
            </a:r>
            <a:r>
              <a:rPr lang="tr-TR" dirty="0" smtClean="0">
                <a:solidFill>
                  <a:schemeClr val="tx1">
                    <a:lumMod val="75000"/>
                    <a:lumOff val="25000"/>
                  </a:schemeClr>
                </a:solidFill>
              </a:rPr>
              <a:t>yalnızlık</a:t>
            </a:r>
            <a:endParaRPr lang="tr-TR" dirty="0">
              <a:solidFill>
                <a:schemeClr val="tx1">
                  <a:lumMod val="75000"/>
                  <a:lumOff val="25000"/>
                </a:schemeClr>
              </a:solidFill>
            </a:endParaRPr>
          </a:p>
          <a:p>
            <a:pPr marL="514350" indent="-514350" fontAlgn="auto">
              <a:buClr>
                <a:schemeClr val="accent6">
                  <a:lumMod val="75000"/>
                </a:schemeClr>
              </a:buClr>
              <a:buFont typeface="+mj-lt"/>
              <a:buAutoNum type="arabicPeriod"/>
              <a:defRPr/>
            </a:pPr>
            <a:r>
              <a:rPr lang="tr-TR" dirty="0" smtClean="0">
                <a:solidFill>
                  <a:schemeClr val="tx1">
                    <a:lumMod val="75000"/>
                    <a:lumOff val="25000"/>
                  </a:schemeClr>
                </a:solidFill>
              </a:rPr>
              <a:t>Bireyin diğerlerinden </a:t>
            </a:r>
            <a:r>
              <a:rPr lang="tr-TR" dirty="0">
                <a:solidFill>
                  <a:schemeClr val="tx1">
                    <a:lumMod val="75000"/>
                    <a:lumOff val="25000"/>
                  </a:schemeClr>
                </a:solidFill>
              </a:rPr>
              <a:t>ve gruptan </a:t>
            </a:r>
            <a:r>
              <a:rPr lang="tr-TR" dirty="0" smtClean="0">
                <a:solidFill>
                  <a:schemeClr val="tx1">
                    <a:lumMod val="75000"/>
                    <a:lumOff val="25000"/>
                  </a:schemeClr>
                </a:solidFill>
              </a:rPr>
              <a:t>ayrılmış </a:t>
            </a:r>
            <a:r>
              <a:rPr lang="tr-TR" dirty="0">
                <a:solidFill>
                  <a:schemeClr val="tx1">
                    <a:lumMod val="75000"/>
                    <a:lumOff val="25000"/>
                  </a:schemeClr>
                </a:solidFill>
              </a:rPr>
              <a:t>olma duygusuna sosyal </a:t>
            </a:r>
            <a:r>
              <a:rPr lang="tr-TR" dirty="0" smtClean="0">
                <a:solidFill>
                  <a:schemeClr val="tx1">
                    <a:lumMod val="75000"/>
                    <a:lumOff val="25000"/>
                  </a:schemeClr>
                </a:solidFill>
              </a:rPr>
              <a:t>yalnızlık</a:t>
            </a:r>
            <a:endParaRPr lang="tr-TR" dirty="0">
              <a:solidFill>
                <a:schemeClr val="tx1">
                  <a:lumMod val="75000"/>
                  <a:lumOff val="25000"/>
                </a:schemeClr>
              </a:solidFill>
            </a:endParaRPr>
          </a:p>
          <a:p>
            <a:pPr marL="514350" indent="-514350" fontAlgn="auto">
              <a:buClr>
                <a:schemeClr val="accent6">
                  <a:lumMod val="75000"/>
                </a:schemeClr>
              </a:buClr>
              <a:buFont typeface="+mj-lt"/>
              <a:buAutoNum type="arabicPeriod"/>
              <a:defRPr/>
            </a:pPr>
            <a:r>
              <a:rPr lang="tr-TR" dirty="0" smtClean="0">
                <a:solidFill>
                  <a:schemeClr val="tx1">
                    <a:lumMod val="75000"/>
                    <a:lumOff val="25000"/>
                  </a:schemeClr>
                </a:solidFill>
              </a:rPr>
              <a:t>Bireyin </a:t>
            </a:r>
            <a:r>
              <a:rPr lang="tr-TR" dirty="0">
                <a:solidFill>
                  <a:schemeClr val="tx1">
                    <a:lumMod val="75000"/>
                    <a:lumOff val="25000"/>
                  </a:schemeClr>
                </a:solidFill>
              </a:rPr>
              <a:t>kendisini sosyal </a:t>
            </a:r>
            <a:r>
              <a:rPr lang="tr-TR" dirty="0" smtClean="0">
                <a:solidFill>
                  <a:schemeClr val="tx1">
                    <a:lumMod val="75000"/>
                    <a:lumOff val="25000"/>
                  </a:schemeClr>
                </a:solidFill>
              </a:rPr>
              <a:t>ilişkilerinde diğer kişilerden </a:t>
            </a:r>
            <a:r>
              <a:rPr lang="tr-TR" dirty="0">
                <a:solidFill>
                  <a:schemeClr val="tx1">
                    <a:lumMod val="75000"/>
                    <a:lumOff val="25000"/>
                  </a:schemeClr>
                </a:solidFill>
              </a:rPr>
              <a:t>uzak ya da farklı </a:t>
            </a:r>
            <a:r>
              <a:rPr lang="tr-TR" dirty="0" smtClean="0">
                <a:solidFill>
                  <a:schemeClr val="tx1">
                    <a:lumMod val="75000"/>
                    <a:lumOff val="25000"/>
                  </a:schemeClr>
                </a:solidFill>
              </a:rPr>
              <a:t>olarak algılamasına </a:t>
            </a:r>
            <a:r>
              <a:rPr lang="tr-TR" dirty="0">
                <a:solidFill>
                  <a:schemeClr val="tx1">
                    <a:lumMod val="75000"/>
                    <a:lumOff val="25000"/>
                  </a:schemeClr>
                </a:solidFill>
              </a:rPr>
              <a:t>ise </a:t>
            </a:r>
            <a:r>
              <a:rPr lang="tr-TR" dirty="0" smtClean="0">
                <a:solidFill>
                  <a:schemeClr val="tx1">
                    <a:lumMod val="75000"/>
                    <a:lumOff val="25000"/>
                  </a:schemeClr>
                </a:solidFill>
              </a:rPr>
              <a:t>kişilerarası </a:t>
            </a:r>
            <a:r>
              <a:rPr lang="tr-TR" dirty="0">
                <a:solidFill>
                  <a:schemeClr val="tx1">
                    <a:lumMod val="75000"/>
                    <a:lumOff val="25000"/>
                  </a:schemeClr>
                </a:solidFill>
              </a:rPr>
              <a:t>yalnızlık denilmektedir</a:t>
            </a:r>
          </a:p>
          <a:p>
            <a:pPr indent="-182880" fontAlgn="auto">
              <a:buClr>
                <a:schemeClr val="accent6">
                  <a:lumMod val="75000"/>
                </a:schemeClr>
              </a:buClr>
              <a:defRPr/>
            </a:pPr>
            <a:endParaRPr lang="tr-TR"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289" y="4372168"/>
            <a:ext cx="6512511" cy="1143000"/>
          </a:xfrm>
        </p:spPr>
        <p:txBody>
          <a:bodyPr/>
          <a:lstStyle/>
          <a:p>
            <a:pPr marL="320040" indent="-320040" fontAlgn="auto">
              <a:spcAft>
                <a:spcPts val="0"/>
              </a:spcAft>
              <a:buClr>
                <a:schemeClr val="accent6">
                  <a:lumMod val="75000"/>
                </a:schemeClr>
              </a:buClr>
              <a:defRPr/>
            </a:pPr>
            <a:r>
              <a:rPr lang="tr-TR" dirty="0"/>
              <a:t>YALNIZLIK</a:t>
            </a:r>
          </a:p>
        </p:txBody>
      </p:sp>
      <p:sp>
        <p:nvSpPr>
          <p:cNvPr id="18434" name="İçerik Yer Tutucusu 2"/>
          <p:cNvSpPr>
            <a:spLocks noGrp="1"/>
          </p:cNvSpPr>
          <p:nvPr>
            <p:ph sz="quarter" idx="13"/>
          </p:nvPr>
        </p:nvSpPr>
        <p:spPr>
          <a:xfrm>
            <a:off x="1143000" y="731838"/>
            <a:ext cx="6400800" cy="3475037"/>
          </a:xfrm>
        </p:spPr>
        <p:txBody>
          <a:bodyPr/>
          <a:lstStyle/>
          <a:p>
            <a:r>
              <a:rPr lang="tr-TR" smtClean="0"/>
              <a:t>Yalnızlıkla ilgili literatür incelendiğinde son dönemlerde yalnızlığın kuramsal olarak iki şekilde açıklandığı görülmektedir </a:t>
            </a:r>
          </a:p>
          <a:p>
            <a:r>
              <a:rPr lang="tr-TR" smtClean="0"/>
              <a:t>Birinci bakış açısı yalnızlığı çeşitli ilişkilerin yoğunluk ve nitelik olarak eksikliklerinden kaynaklanan tek boyutlu bir yapı olarak değerlendirirken, ikinci bakış açısı yalnızlığın iki boyuttan (duygusal ve sosyal) oluştuğuna işaret etmektedir (Çeçen, 2007)</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289" y="4372168"/>
            <a:ext cx="6512511" cy="1143000"/>
          </a:xfrm>
        </p:spPr>
        <p:txBody>
          <a:bodyPr/>
          <a:lstStyle/>
          <a:p>
            <a:pPr marL="320040" indent="-320040" fontAlgn="auto">
              <a:spcAft>
                <a:spcPts val="0"/>
              </a:spcAft>
              <a:buClr>
                <a:schemeClr val="accent6">
                  <a:lumMod val="75000"/>
                </a:schemeClr>
              </a:buClr>
              <a:defRPr/>
            </a:pPr>
            <a:r>
              <a:rPr lang="tr-TR" dirty="0"/>
              <a:t>YALNIZLIK</a:t>
            </a:r>
          </a:p>
        </p:txBody>
      </p:sp>
      <p:sp>
        <p:nvSpPr>
          <p:cNvPr id="3" name="İçerik Yer Tutucusu 2"/>
          <p:cNvSpPr>
            <a:spLocks noGrp="1"/>
          </p:cNvSpPr>
          <p:nvPr>
            <p:ph sz="quarter" idx="13"/>
          </p:nvPr>
        </p:nvSpPr>
        <p:spPr>
          <a:xfrm>
            <a:off x="1143000" y="731838"/>
            <a:ext cx="6400800" cy="3475037"/>
          </a:xfrm>
        </p:spPr>
        <p:txBody>
          <a:bodyPr rtlCol="0">
            <a:normAutofit lnSpcReduction="10000"/>
          </a:bodyPr>
          <a:lstStyle/>
          <a:p>
            <a:pPr indent="-182880" fontAlgn="auto">
              <a:buClr>
                <a:schemeClr val="accent6">
                  <a:lumMod val="75000"/>
                </a:schemeClr>
              </a:buClr>
              <a:defRPr/>
            </a:pPr>
            <a:r>
              <a:rPr lang="tr-TR" dirty="0" smtClean="0">
                <a:solidFill>
                  <a:schemeClr val="tx1">
                    <a:lumMod val="75000"/>
                    <a:lumOff val="25000"/>
                  </a:schemeClr>
                </a:solidFill>
              </a:rPr>
              <a:t>Duygusal </a:t>
            </a:r>
            <a:r>
              <a:rPr lang="tr-TR" dirty="0">
                <a:solidFill>
                  <a:schemeClr val="tx1">
                    <a:lumMod val="75000"/>
                    <a:lumOff val="25000"/>
                  </a:schemeClr>
                </a:solidFill>
              </a:rPr>
              <a:t>yalnızlık </a:t>
            </a:r>
            <a:r>
              <a:rPr lang="tr-TR" dirty="0" smtClean="0">
                <a:solidFill>
                  <a:schemeClr val="tx1">
                    <a:lumMod val="75000"/>
                    <a:lumOff val="25000"/>
                  </a:schemeClr>
                </a:solidFill>
              </a:rPr>
              <a:t>özel</a:t>
            </a:r>
            <a:r>
              <a:rPr lang="tr-TR" dirty="0">
                <a:solidFill>
                  <a:schemeClr val="tx1">
                    <a:lumMod val="75000"/>
                    <a:lumOff val="25000"/>
                  </a:schemeClr>
                </a:solidFill>
              </a:rPr>
              <a:t>, samimi </a:t>
            </a:r>
            <a:r>
              <a:rPr lang="tr-TR" dirty="0" smtClean="0">
                <a:solidFill>
                  <a:schemeClr val="tx1">
                    <a:lumMod val="75000"/>
                    <a:lumOff val="25000"/>
                  </a:schemeClr>
                </a:solidFill>
              </a:rPr>
              <a:t>ilişkilerin (</a:t>
            </a:r>
            <a:r>
              <a:rPr lang="tr-TR" dirty="0">
                <a:solidFill>
                  <a:schemeClr val="tx1">
                    <a:lumMod val="75000"/>
                    <a:lumOff val="25000"/>
                  </a:schemeClr>
                </a:solidFill>
              </a:rPr>
              <a:t>özellikle aile, eş, sevgili gibi yakın </a:t>
            </a:r>
            <a:r>
              <a:rPr lang="tr-TR" dirty="0" smtClean="0">
                <a:solidFill>
                  <a:schemeClr val="tx1">
                    <a:lumMod val="75000"/>
                    <a:lumOff val="25000"/>
                  </a:schemeClr>
                </a:solidFill>
              </a:rPr>
              <a:t>ilişkiler</a:t>
            </a:r>
            <a:r>
              <a:rPr lang="tr-TR" dirty="0">
                <a:solidFill>
                  <a:schemeClr val="tx1">
                    <a:lumMod val="75000"/>
                    <a:lumOff val="25000"/>
                  </a:schemeClr>
                </a:solidFill>
              </a:rPr>
              <a:t>) </a:t>
            </a:r>
            <a:r>
              <a:rPr lang="tr-TR" dirty="0" smtClean="0">
                <a:solidFill>
                  <a:schemeClr val="tx1">
                    <a:lumMod val="75000"/>
                    <a:lumOff val="25000"/>
                  </a:schemeClr>
                </a:solidFill>
              </a:rPr>
              <a:t>yokluğu veya kaybı sonrasında yaşanır</a:t>
            </a:r>
            <a:r>
              <a:rPr lang="tr-TR" dirty="0">
                <a:solidFill>
                  <a:schemeClr val="tx1">
                    <a:lumMod val="75000"/>
                    <a:lumOff val="25000"/>
                  </a:schemeClr>
                </a:solidFill>
              </a:rPr>
              <a:t>, </a:t>
            </a:r>
            <a:endParaRPr lang="tr-TR" dirty="0" smtClean="0">
              <a:solidFill>
                <a:schemeClr val="tx1">
                  <a:lumMod val="75000"/>
                  <a:lumOff val="25000"/>
                </a:schemeClr>
              </a:solidFill>
            </a:endParaRPr>
          </a:p>
          <a:p>
            <a:pPr indent="-182880" fontAlgn="auto">
              <a:buClr>
                <a:schemeClr val="accent6">
                  <a:lumMod val="75000"/>
                </a:schemeClr>
              </a:buClr>
              <a:defRPr/>
            </a:pPr>
            <a:r>
              <a:rPr lang="tr-TR" dirty="0" smtClean="0">
                <a:solidFill>
                  <a:schemeClr val="tx1">
                    <a:lumMod val="75000"/>
                    <a:lumOff val="25000"/>
                  </a:schemeClr>
                </a:solidFill>
              </a:rPr>
              <a:t>Duygusal yalnızlık yaşayan kişi </a:t>
            </a:r>
            <a:r>
              <a:rPr lang="tr-TR" dirty="0">
                <a:solidFill>
                  <a:schemeClr val="tx1">
                    <a:lumMod val="75000"/>
                    <a:lumOff val="25000"/>
                  </a:schemeClr>
                </a:solidFill>
              </a:rPr>
              <a:t>kendisini </a:t>
            </a:r>
            <a:r>
              <a:rPr lang="tr-TR" dirty="0" smtClean="0">
                <a:solidFill>
                  <a:schemeClr val="tx1">
                    <a:lumMod val="75000"/>
                    <a:lumOff val="25000"/>
                  </a:schemeClr>
                </a:solidFill>
              </a:rPr>
              <a:t>rahatsız </a:t>
            </a:r>
            <a:r>
              <a:rPr lang="tr-TR" dirty="0">
                <a:solidFill>
                  <a:schemeClr val="tx1">
                    <a:lumMod val="75000"/>
                    <a:lumOff val="25000"/>
                  </a:schemeClr>
                </a:solidFill>
              </a:rPr>
              <a:t>ve </a:t>
            </a:r>
            <a:r>
              <a:rPr lang="tr-TR" dirty="0" smtClean="0">
                <a:solidFill>
                  <a:schemeClr val="tx1">
                    <a:lumMod val="75000"/>
                    <a:lumOff val="25000"/>
                  </a:schemeClr>
                </a:solidFill>
              </a:rPr>
              <a:t>boşluk </a:t>
            </a:r>
            <a:r>
              <a:rPr lang="tr-TR" dirty="0">
                <a:solidFill>
                  <a:schemeClr val="tx1">
                    <a:lumMod val="75000"/>
                    <a:lumOff val="25000"/>
                  </a:schemeClr>
                </a:solidFill>
              </a:rPr>
              <a:t>içinde </a:t>
            </a:r>
            <a:r>
              <a:rPr lang="tr-TR" dirty="0" smtClean="0">
                <a:solidFill>
                  <a:schemeClr val="tx1">
                    <a:lumMod val="75000"/>
                    <a:lumOff val="25000"/>
                  </a:schemeClr>
                </a:solidFill>
              </a:rPr>
              <a:t>hisseder</a:t>
            </a:r>
          </a:p>
          <a:p>
            <a:pPr indent="-182880" fontAlgn="auto">
              <a:buClr>
                <a:schemeClr val="accent6">
                  <a:lumMod val="75000"/>
                </a:schemeClr>
              </a:buClr>
              <a:defRPr/>
            </a:pPr>
            <a:r>
              <a:rPr lang="tr-TR" dirty="0" smtClean="0">
                <a:solidFill>
                  <a:schemeClr val="tx1">
                    <a:lumMod val="75000"/>
                    <a:lumOff val="25000"/>
                  </a:schemeClr>
                </a:solidFill>
              </a:rPr>
              <a:t>Sosyal yalnızlık, genel arkadaşlıkların kurulamaması ya </a:t>
            </a:r>
            <a:r>
              <a:rPr lang="tr-TR" dirty="0">
                <a:solidFill>
                  <a:schemeClr val="tx1">
                    <a:lumMod val="75000"/>
                    <a:lumOff val="25000"/>
                  </a:schemeClr>
                </a:solidFill>
              </a:rPr>
              <a:t>da toplumun bireyi değerlendirememesi anlamına gelmektedir</a:t>
            </a:r>
          </a:p>
          <a:p>
            <a:pPr indent="-182880" fontAlgn="auto">
              <a:buClr>
                <a:schemeClr val="accent6">
                  <a:lumMod val="75000"/>
                </a:schemeClr>
              </a:buClr>
              <a:defRPr/>
            </a:pPr>
            <a:r>
              <a:rPr lang="tr-TR" dirty="0" smtClean="0">
                <a:solidFill>
                  <a:schemeClr val="tx1">
                    <a:lumMod val="75000"/>
                    <a:lumOff val="25000"/>
                  </a:schemeClr>
                </a:solidFill>
              </a:rPr>
              <a:t>Sosyal yalnızlık yaşayanlar </a:t>
            </a:r>
            <a:r>
              <a:rPr lang="tr-TR" dirty="0">
                <a:solidFill>
                  <a:schemeClr val="tx1">
                    <a:lumMod val="75000"/>
                    <a:lumOff val="25000"/>
                  </a:schemeClr>
                </a:solidFill>
              </a:rPr>
              <a:t>kendilerini </a:t>
            </a:r>
            <a:r>
              <a:rPr lang="tr-TR" dirty="0" smtClean="0">
                <a:solidFill>
                  <a:schemeClr val="tx1">
                    <a:lumMod val="75000"/>
                    <a:lumOff val="25000"/>
                  </a:schemeClr>
                </a:solidFill>
              </a:rPr>
              <a:t>bıkkın </a:t>
            </a:r>
            <a:r>
              <a:rPr lang="tr-TR" dirty="0">
                <a:solidFill>
                  <a:schemeClr val="tx1">
                    <a:lumMod val="75000"/>
                    <a:lumOff val="25000"/>
                  </a:schemeClr>
                </a:solidFill>
              </a:rPr>
              <a:t>ve yetersiz hissederler</a:t>
            </a:r>
          </a:p>
          <a:p>
            <a:pPr indent="-182880" fontAlgn="auto">
              <a:buClr>
                <a:schemeClr val="accent6">
                  <a:lumMod val="75000"/>
                </a:schemeClr>
              </a:buClr>
              <a:defRPr/>
            </a:pPr>
            <a:endParaRPr lang="tr-TR"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289" y="4372168"/>
            <a:ext cx="6512511" cy="1143000"/>
          </a:xfrm>
        </p:spPr>
        <p:txBody>
          <a:bodyPr/>
          <a:lstStyle/>
          <a:p>
            <a:pPr marL="320040" indent="-320040" fontAlgn="auto">
              <a:spcAft>
                <a:spcPts val="0"/>
              </a:spcAft>
              <a:buClr>
                <a:schemeClr val="accent6">
                  <a:lumMod val="75000"/>
                </a:schemeClr>
              </a:buClr>
              <a:defRPr/>
            </a:pPr>
            <a:r>
              <a:rPr lang="tr-TR" dirty="0"/>
              <a:t>YALNIZLIK</a:t>
            </a:r>
          </a:p>
        </p:txBody>
      </p:sp>
      <p:sp>
        <p:nvSpPr>
          <p:cNvPr id="20482" name="İçerik Yer Tutucusu 2"/>
          <p:cNvSpPr>
            <a:spLocks noGrp="1"/>
          </p:cNvSpPr>
          <p:nvPr>
            <p:ph sz="quarter" idx="13"/>
          </p:nvPr>
        </p:nvSpPr>
        <p:spPr>
          <a:xfrm>
            <a:off x="1143000" y="731838"/>
            <a:ext cx="6400800" cy="3475037"/>
          </a:xfrm>
        </p:spPr>
        <p:txBody>
          <a:bodyPr/>
          <a:lstStyle/>
          <a:p>
            <a:r>
              <a:rPr lang="tr-TR" smtClean="0"/>
              <a:t>Yalnızlık, bireyin sosyal ilişkilerindeki yetersizliklerden kaynaklanmaktadır. Birey mevcut ilişkileri ile sahip olmak istediği ilişkileri arasındaki farkı sorgulamaktadır. Yalnızlık öznel bir deneyimdir, nesnel olan sosyal izolasyondan farklıdır. İnsanlar kalabalıkta da yalnız olabilirler (Yücel, 2009)</a:t>
            </a:r>
          </a:p>
          <a:p>
            <a:endParaRPr lang="tr-TR"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3289" y="4372168"/>
            <a:ext cx="6512511" cy="1143000"/>
          </a:xfrm>
        </p:spPr>
        <p:txBody>
          <a:bodyPr/>
          <a:lstStyle/>
          <a:p>
            <a:pPr marL="320040" indent="-320040" fontAlgn="auto">
              <a:spcAft>
                <a:spcPts val="0"/>
              </a:spcAft>
              <a:buClr>
                <a:schemeClr val="accent6">
                  <a:lumMod val="75000"/>
                </a:schemeClr>
              </a:buClr>
              <a:defRPr/>
            </a:pPr>
            <a:r>
              <a:rPr lang="tr-TR" dirty="0"/>
              <a:t>YALNIZLIK</a:t>
            </a:r>
          </a:p>
        </p:txBody>
      </p:sp>
      <p:sp>
        <p:nvSpPr>
          <p:cNvPr id="21506" name="İçerik Yer Tutucusu 2"/>
          <p:cNvSpPr>
            <a:spLocks noGrp="1"/>
          </p:cNvSpPr>
          <p:nvPr>
            <p:ph sz="quarter" idx="13"/>
          </p:nvPr>
        </p:nvSpPr>
        <p:spPr>
          <a:xfrm>
            <a:off x="1143000" y="731838"/>
            <a:ext cx="6400800" cy="3475037"/>
          </a:xfrm>
        </p:spPr>
        <p:txBody>
          <a:bodyPr/>
          <a:lstStyle/>
          <a:p>
            <a:r>
              <a:rPr lang="tr-TR" smtClean="0"/>
              <a:t>Yapılan çalışmalardan elde edilen bulgular yalnızlığın düşük benlik saygısı, sosyal becerilerde yetersizlik, depresyon, alkolizm, obezite ve intihar gibi geniş yelpazede yer alan bir takım psikolojik sorunlarla ilişkili olduğunu ortaya koymaktadır (Çeçen, 2007)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ava Akım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289</TotalTime>
  <Words>887</Words>
  <Application>Microsoft Office PowerPoint</Application>
  <PresentationFormat>On-screen Show (4:3)</PresentationFormat>
  <Paragraphs>67</Paragraphs>
  <Slides>26</Slides>
  <Notes>0</Notes>
  <HiddenSlides>0</HiddenSlides>
  <MMClips>0</MMClips>
  <ScaleCrop>false</ScaleCrop>
  <HeadingPairs>
    <vt:vector size="6" baseType="variant">
      <vt:variant>
        <vt:lpstr>Kullanılan Yazı Tipleri</vt:lpstr>
      </vt:variant>
      <vt:variant>
        <vt:i4>4</vt:i4>
      </vt:variant>
      <vt:variant>
        <vt:lpstr>Tasarım Şablonu</vt:lpstr>
      </vt:variant>
      <vt:variant>
        <vt:i4>4</vt:i4>
      </vt:variant>
      <vt:variant>
        <vt:lpstr>Slayt Başlıkları</vt:lpstr>
      </vt:variant>
      <vt:variant>
        <vt:i4>26</vt:i4>
      </vt:variant>
    </vt:vector>
  </HeadingPairs>
  <TitlesOfParts>
    <vt:vector size="34" baseType="lpstr">
      <vt:lpstr>Trebuchet MS</vt:lpstr>
      <vt:lpstr>Arial</vt:lpstr>
      <vt:lpstr>Georgia</vt:lpstr>
      <vt:lpstr>Calibri</vt:lpstr>
      <vt:lpstr>Hava Akımı</vt:lpstr>
      <vt:lpstr>Hava Akımı</vt:lpstr>
      <vt:lpstr>Hava Akımı</vt:lpstr>
      <vt:lpstr>Hava Akımı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gizemyilmaz</dc:creator>
  <cp:lastModifiedBy>FATMA</cp:lastModifiedBy>
  <cp:revision>49</cp:revision>
  <dcterms:created xsi:type="dcterms:W3CDTF">2011-08-11T06:42:15Z</dcterms:created>
  <dcterms:modified xsi:type="dcterms:W3CDTF">2013-09-26T10:43:09Z</dcterms:modified>
</cp:coreProperties>
</file>