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4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4" name="Serbest Form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Serbest 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9" name="Başlık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tr-TR" smtClean="0"/>
              <a:t>Asıl başlık stili için tıklatın</a:t>
            </a:r>
            <a:endParaRPr lang="en-US"/>
          </a:p>
        </p:txBody>
      </p:sp>
      <p:sp>
        <p:nvSpPr>
          <p:cNvPr id="17" name="Alt Başlık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6" name="Veri Yer Tutucusu 29"/>
          <p:cNvSpPr>
            <a:spLocks noGrp="1"/>
          </p:cNvSpPr>
          <p:nvPr>
            <p:ph type="dt" sz="half" idx="10"/>
          </p:nvPr>
        </p:nvSpPr>
        <p:spPr/>
        <p:txBody>
          <a:bodyPr/>
          <a:lstStyle>
            <a:lvl1pPr>
              <a:defRPr/>
            </a:lvl1pPr>
          </a:lstStyle>
          <a:p>
            <a:pPr>
              <a:defRPr/>
            </a:pPr>
            <a:fld id="{701105E2-8FA8-4A80-B2CE-A51A806F7F7C}" type="datetimeFigureOut">
              <a:rPr lang="tr-TR"/>
              <a:pPr>
                <a:defRPr/>
              </a:pPr>
              <a:t>25.09.2013</a:t>
            </a:fld>
            <a:endParaRPr lang="tr-TR"/>
          </a:p>
        </p:txBody>
      </p:sp>
      <p:sp>
        <p:nvSpPr>
          <p:cNvPr id="7" name="Altbilgi Yer Tutucusu 18"/>
          <p:cNvSpPr>
            <a:spLocks noGrp="1"/>
          </p:cNvSpPr>
          <p:nvPr>
            <p:ph type="ftr" sz="quarter" idx="11"/>
          </p:nvPr>
        </p:nvSpPr>
        <p:spPr/>
        <p:txBody>
          <a:bodyPr/>
          <a:lstStyle>
            <a:lvl1pPr>
              <a:defRPr/>
            </a:lvl1pPr>
          </a:lstStyle>
          <a:p>
            <a:pPr>
              <a:defRPr/>
            </a:pPr>
            <a:endParaRPr lang="tr-TR"/>
          </a:p>
        </p:txBody>
      </p:sp>
      <p:sp>
        <p:nvSpPr>
          <p:cNvPr id="8" name="Slayt Numarası Yer Tutucusu 26"/>
          <p:cNvSpPr>
            <a:spLocks noGrp="1"/>
          </p:cNvSpPr>
          <p:nvPr>
            <p:ph type="sldNum" sz="quarter" idx="12"/>
          </p:nvPr>
        </p:nvSpPr>
        <p:spPr/>
        <p:txBody>
          <a:bodyPr/>
          <a:lstStyle>
            <a:lvl1pPr>
              <a:defRPr/>
            </a:lvl1pPr>
          </a:lstStyle>
          <a:p>
            <a:pPr>
              <a:defRPr/>
            </a:pPr>
            <a:fld id="{00BCD63D-BF5F-4F1F-AECF-29AAF18722A7}"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9"/>
          <p:cNvSpPr>
            <a:spLocks noGrp="1"/>
          </p:cNvSpPr>
          <p:nvPr>
            <p:ph type="dt" sz="half" idx="10"/>
          </p:nvPr>
        </p:nvSpPr>
        <p:spPr/>
        <p:txBody>
          <a:bodyPr/>
          <a:lstStyle>
            <a:lvl1pPr>
              <a:defRPr/>
            </a:lvl1pPr>
          </a:lstStyle>
          <a:p>
            <a:pPr>
              <a:defRPr/>
            </a:pPr>
            <a:fld id="{A06DAB8B-0B46-4BFC-AAEE-E20430467C7E}" type="datetimeFigureOut">
              <a:rPr lang="tr-TR"/>
              <a:pPr>
                <a:defRPr/>
              </a:pPr>
              <a:t>25.09.2013</a:t>
            </a:fld>
            <a:endParaRPr lang="tr-TR"/>
          </a:p>
        </p:txBody>
      </p:sp>
      <p:sp>
        <p:nvSpPr>
          <p:cNvPr id="5" name="Altbilgi Yer Tutucusu 21"/>
          <p:cNvSpPr>
            <a:spLocks noGrp="1"/>
          </p:cNvSpPr>
          <p:nvPr>
            <p:ph type="ftr" sz="quarter" idx="11"/>
          </p:nvPr>
        </p:nvSpPr>
        <p:spPr/>
        <p:txBody>
          <a:bodyPr/>
          <a:lstStyle>
            <a:lvl1pPr>
              <a:defRPr/>
            </a:lvl1pPr>
          </a:lstStyle>
          <a:p>
            <a:pPr>
              <a:defRPr/>
            </a:pPr>
            <a:endParaRPr lang="tr-TR"/>
          </a:p>
        </p:txBody>
      </p:sp>
      <p:sp>
        <p:nvSpPr>
          <p:cNvPr id="6" name="Slayt Numarası Yer Tutucusu 17"/>
          <p:cNvSpPr>
            <a:spLocks noGrp="1"/>
          </p:cNvSpPr>
          <p:nvPr>
            <p:ph type="sldNum" sz="quarter" idx="12"/>
          </p:nvPr>
        </p:nvSpPr>
        <p:spPr/>
        <p:txBody>
          <a:bodyPr/>
          <a:lstStyle>
            <a:lvl1pPr>
              <a:defRPr/>
            </a:lvl1pPr>
          </a:lstStyle>
          <a:p>
            <a:pPr>
              <a:defRPr/>
            </a:pPr>
            <a:fld id="{32FA1F89-F11C-4430-ADA1-CEB744A787AC}"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9"/>
          <p:cNvSpPr>
            <a:spLocks noGrp="1"/>
          </p:cNvSpPr>
          <p:nvPr>
            <p:ph type="dt" sz="half" idx="10"/>
          </p:nvPr>
        </p:nvSpPr>
        <p:spPr/>
        <p:txBody>
          <a:bodyPr/>
          <a:lstStyle>
            <a:lvl1pPr>
              <a:defRPr/>
            </a:lvl1pPr>
          </a:lstStyle>
          <a:p>
            <a:pPr>
              <a:defRPr/>
            </a:pPr>
            <a:fld id="{4CDE4DEE-D2E4-4D78-AC71-E304A106E70B}" type="datetimeFigureOut">
              <a:rPr lang="tr-TR"/>
              <a:pPr>
                <a:defRPr/>
              </a:pPr>
              <a:t>25.09.2013</a:t>
            </a:fld>
            <a:endParaRPr lang="tr-TR"/>
          </a:p>
        </p:txBody>
      </p:sp>
      <p:sp>
        <p:nvSpPr>
          <p:cNvPr id="5" name="Altbilgi Yer Tutucusu 21"/>
          <p:cNvSpPr>
            <a:spLocks noGrp="1"/>
          </p:cNvSpPr>
          <p:nvPr>
            <p:ph type="ftr" sz="quarter" idx="11"/>
          </p:nvPr>
        </p:nvSpPr>
        <p:spPr/>
        <p:txBody>
          <a:bodyPr/>
          <a:lstStyle>
            <a:lvl1pPr>
              <a:defRPr/>
            </a:lvl1pPr>
          </a:lstStyle>
          <a:p>
            <a:pPr>
              <a:defRPr/>
            </a:pPr>
            <a:endParaRPr lang="tr-TR"/>
          </a:p>
        </p:txBody>
      </p:sp>
      <p:sp>
        <p:nvSpPr>
          <p:cNvPr id="6" name="Slayt Numarası Yer Tutucusu 17"/>
          <p:cNvSpPr>
            <a:spLocks noGrp="1"/>
          </p:cNvSpPr>
          <p:nvPr>
            <p:ph type="sldNum" sz="quarter" idx="12"/>
          </p:nvPr>
        </p:nvSpPr>
        <p:spPr/>
        <p:txBody>
          <a:bodyPr/>
          <a:lstStyle>
            <a:lvl1pPr>
              <a:defRPr/>
            </a:lvl1pPr>
          </a:lstStyle>
          <a:p>
            <a:pPr>
              <a:defRPr/>
            </a:pPr>
            <a:fld id="{B62D98A2-C671-470E-A215-C20DD33605E4}"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lgn="l">
              <a:defRPr/>
            </a:lvl1p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9"/>
          <p:cNvSpPr>
            <a:spLocks noGrp="1"/>
          </p:cNvSpPr>
          <p:nvPr>
            <p:ph type="dt" sz="half" idx="10"/>
          </p:nvPr>
        </p:nvSpPr>
        <p:spPr/>
        <p:txBody>
          <a:bodyPr/>
          <a:lstStyle>
            <a:lvl1pPr>
              <a:defRPr/>
            </a:lvl1pPr>
          </a:lstStyle>
          <a:p>
            <a:pPr>
              <a:defRPr/>
            </a:pPr>
            <a:fld id="{7BE1DBCC-B402-4190-991F-4A57776B423E}" type="datetimeFigureOut">
              <a:rPr lang="tr-TR"/>
              <a:pPr>
                <a:defRPr/>
              </a:pPr>
              <a:t>25.09.2013</a:t>
            </a:fld>
            <a:endParaRPr lang="tr-TR"/>
          </a:p>
        </p:txBody>
      </p:sp>
      <p:sp>
        <p:nvSpPr>
          <p:cNvPr id="5" name="Altbilgi Yer Tutucusu 21"/>
          <p:cNvSpPr>
            <a:spLocks noGrp="1"/>
          </p:cNvSpPr>
          <p:nvPr>
            <p:ph type="ftr" sz="quarter" idx="11"/>
          </p:nvPr>
        </p:nvSpPr>
        <p:spPr/>
        <p:txBody>
          <a:bodyPr/>
          <a:lstStyle>
            <a:lvl1pPr>
              <a:defRPr/>
            </a:lvl1pPr>
          </a:lstStyle>
          <a:p>
            <a:pPr>
              <a:defRPr/>
            </a:pPr>
            <a:endParaRPr lang="tr-TR"/>
          </a:p>
        </p:txBody>
      </p:sp>
      <p:sp>
        <p:nvSpPr>
          <p:cNvPr id="6" name="Slayt Numarası Yer Tutucusu 17"/>
          <p:cNvSpPr>
            <a:spLocks noGrp="1"/>
          </p:cNvSpPr>
          <p:nvPr>
            <p:ph type="sldNum" sz="quarter" idx="12"/>
          </p:nvPr>
        </p:nvSpPr>
        <p:spPr/>
        <p:txBody>
          <a:bodyPr/>
          <a:lstStyle>
            <a:lvl1pPr>
              <a:defRPr/>
            </a:lvl1pPr>
          </a:lstStyle>
          <a:p>
            <a:pPr>
              <a:defRPr/>
            </a:pPr>
            <a:fld id="{71DDC163-5B43-492C-8103-12FC8599CE29}"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4" name="Serbest Form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Serbest 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2" name="Başlık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tr-TR" smtClean="0"/>
              <a:t>Asıl başlık stili için tıklatın</a:t>
            </a:r>
            <a:endParaRPr lang="en-US"/>
          </a:p>
        </p:txBody>
      </p:sp>
      <p:sp>
        <p:nvSpPr>
          <p:cNvPr id="3" name="Metin Yer Tutucusu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6" name="Veri Yer Tutucusu 3"/>
          <p:cNvSpPr>
            <a:spLocks noGrp="1"/>
          </p:cNvSpPr>
          <p:nvPr>
            <p:ph type="dt" sz="half" idx="10"/>
          </p:nvPr>
        </p:nvSpPr>
        <p:spPr/>
        <p:txBody>
          <a:bodyPr/>
          <a:lstStyle>
            <a:lvl1pPr>
              <a:defRPr/>
            </a:lvl1pPr>
          </a:lstStyle>
          <a:p>
            <a:pPr>
              <a:defRPr/>
            </a:pPr>
            <a:fld id="{06F6E097-8672-4B77-B76D-354B38B73C26}" type="datetimeFigureOut">
              <a:rPr lang="tr-TR"/>
              <a:pPr>
                <a:defRPr/>
              </a:pPr>
              <a:t>25.09.2013</a:t>
            </a:fld>
            <a:endParaRPr lang="tr-TR"/>
          </a:p>
        </p:txBody>
      </p:sp>
      <p:sp>
        <p:nvSpPr>
          <p:cNvPr id="7" name="Altbilgi Yer Tutucusu 4"/>
          <p:cNvSpPr>
            <a:spLocks noGrp="1"/>
          </p:cNvSpPr>
          <p:nvPr>
            <p:ph type="ftr" sz="quarter" idx="11"/>
          </p:nvPr>
        </p:nvSpPr>
        <p:spPr/>
        <p:txBody>
          <a:bodyPr/>
          <a:lstStyle>
            <a:lvl1pPr>
              <a:defRPr/>
            </a:lvl1pPr>
          </a:lstStyle>
          <a:p>
            <a:pPr>
              <a:defRPr/>
            </a:pPr>
            <a:endParaRPr lang="tr-TR"/>
          </a:p>
        </p:txBody>
      </p:sp>
      <p:sp>
        <p:nvSpPr>
          <p:cNvPr id="8" name="Slayt Numarası Yer Tutucusu 5"/>
          <p:cNvSpPr>
            <a:spLocks noGrp="1"/>
          </p:cNvSpPr>
          <p:nvPr>
            <p:ph type="sldNum" sz="quarter" idx="12"/>
          </p:nvPr>
        </p:nvSpPr>
        <p:spPr/>
        <p:txBody>
          <a:bodyPr/>
          <a:lstStyle>
            <a:lvl1pPr>
              <a:defRPr/>
            </a:lvl1pPr>
          </a:lstStyle>
          <a:p>
            <a:pPr>
              <a:defRPr/>
            </a:pPr>
            <a:fld id="{B6D26307-53D3-412B-A021-C8BAAC58F908}"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1143000"/>
          </a:xfrm>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9"/>
          <p:cNvSpPr>
            <a:spLocks noGrp="1"/>
          </p:cNvSpPr>
          <p:nvPr>
            <p:ph type="dt" sz="half" idx="10"/>
          </p:nvPr>
        </p:nvSpPr>
        <p:spPr/>
        <p:txBody>
          <a:bodyPr/>
          <a:lstStyle>
            <a:lvl1pPr>
              <a:defRPr/>
            </a:lvl1pPr>
          </a:lstStyle>
          <a:p>
            <a:pPr>
              <a:defRPr/>
            </a:pPr>
            <a:fld id="{DFA0F401-8DE1-4F59-ABF3-D1CECB12AC04}" type="datetimeFigureOut">
              <a:rPr lang="tr-TR"/>
              <a:pPr>
                <a:defRPr/>
              </a:pPr>
              <a:t>25.09.2013</a:t>
            </a:fld>
            <a:endParaRPr lang="tr-TR"/>
          </a:p>
        </p:txBody>
      </p:sp>
      <p:sp>
        <p:nvSpPr>
          <p:cNvPr id="6" name="Altbilgi Yer Tutucusu 21"/>
          <p:cNvSpPr>
            <a:spLocks noGrp="1"/>
          </p:cNvSpPr>
          <p:nvPr>
            <p:ph type="ftr" sz="quarter" idx="11"/>
          </p:nvPr>
        </p:nvSpPr>
        <p:spPr/>
        <p:txBody>
          <a:bodyPr/>
          <a:lstStyle>
            <a:lvl1pPr>
              <a:defRPr/>
            </a:lvl1pPr>
          </a:lstStyle>
          <a:p>
            <a:pPr>
              <a:defRPr/>
            </a:pPr>
            <a:endParaRPr lang="tr-TR"/>
          </a:p>
        </p:txBody>
      </p:sp>
      <p:sp>
        <p:nvSpPr>
          <p:cNvPr id="7" name="Slayt Numarası Yer Tutucusu 17"/>
          <p:cNvSpPr>
            <a:spLocks noGrp="1"/>
          </p:cNvSpPr>
          <p:nvPr>
            <p:ph type="sldNum" sz="quarter" idx="12"/>
          </p:nvPr>
        </p:nvSpPr>
        <p:spPr/>
        <p:txBody>
          <a:bodyPr/>
          <a:lstStyle>
            <a:lvl1pPr>
              <a:defRPr/>
            </a:lvl1pPr>
          </a:lstStyle>
          <a:p>
            <a:pPr>
              <a:defRPr/>
            </a:pPr>
            <a:fld id="{CE4F32CE-8387-4C5B-9390-95171F0DCE41}"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8229600" cy="1143000"/>
          </a:xfrm>
        </p:spPr>
        <p:txBody>
          <a:bodyPr/>
          <a:lstStyle>
            <a:lvl1pPr>
              <a:defRPr/>
            </a:lvl1pPr>
          </a:lstStyle>
          <a:p>
            <a:r>
              <a:rPr lang="tr-TR" smtClean="0"/>
              <a:t>Asıl başlık stili için tıklatın</a:t>
            </a:r>
            <a:endParaRPr lang="en-US"/>
          </a:p>
        </p:txBody>
      </p:sp>
      <p:sp>
        <p:nvSpPr>
          <p:cNvPr id="3" name="Metin Yer Tutucusu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Metin Yer Tutucusu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İçerik Yer Tutucus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İçerik Yer Tutucus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lvl1pPr>
              <a:defRPr/>
            </a:lvl1pPr>
          </a:lstStyle>
          <a:p>
            <a:pPr>
              <a:defRPr/>
            </a:pPr>
            <a:fld id="{88607CFF-C2C3-4454-AA0E-190D85E5B902}" type="datetimeFigureOut">
              <a:rPr lang="tr-TR"/>
              <a:pPr>
                <a:defRPr/>
              </a:pPr>
              <a:t>25.09.2013</a:t>
            </a:fld>
            <a:endParaRPr lang="tr-TR"/>
          </a:p>
        </p:txBody>
      </p:sp>
      <p:sp>
        <p:nvSpPr>
          <p:cNvPr id="8" name="Altbilgi Yer Tutucusu 7"/>
          <p:cNvSpPr>
            <a:spLocks noGrp="1"/>
          </p:cNvSpPr>
          <p:nvPr>
            <p:ph type="ftr" sz="quarter" idx="11"/>
          </p:nvPr>
        </p:nvSpPr>
        <p:spPr/>
        <p:txBody>
          <a:bodyPr/>
          <a:lstStyle>
            <a:lvl1pPr>
              <a:defRPr/>
            </a:lvl1pPr>
          </a:lstStyle>
          <a:p>
            <a:pPr>
              <a:defRPr/>
            </a:pPr>
            <a:endParaRPr lang="tr-TR"/>
          </a:p>
        </p:txBody>
      </p:sp>
      <p:sp>
        <p:nvSpPr>
          <p:cNvPr id="9" name="Slayt Numarası Yer Tutucusu 8"/>
          <p:cNvSpPr>
            <a:spLocks noGrp="1"/>
          </p:cNvSpPr>
          <p:nvPr>
            <p:ph type="sldNum" sz="quarter" idx="12"/>
          </p:nvPr>
        </p:nvSpPr>
        <p:spPr/>
        <p:txBody>
          <a:bodyPr/>
          <a:lstStyle>
            <a:lvl1pPr>
              <a:defRPr/>
            </a:lvl1pPr>
          </a:lstStyle>
          <a:p>
            <a:pPr>
              <a:defRPr/>
            </a:pPr>
            <a:fld id="{92F72E2C-D787-49DC-A717-62A42F1D5F08}"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320"/>
            <a:ext cx="7470648" cy="1143000"/>
          </a:xfrm>
        </p:spPr>
        <p:txBody>
          <a:bodyPr/>
          <a:lstStyle>
            <a:lvl1pPr algn="l">
              <a:defRPr sz="4600"/>
            </a:lvl1pPr>
          </a:lstStyle>
          <a:p>
            <a:r>
              <a:rPr lang="tr-TR" smtClean="0"/>
              <a:t>Asıl başlık stili için tıklatın</a:t>
            </a:r>
            <a:endParaRPr lang="en-US"/>
          </a:p>
        </p:txBody>
      </p:sp>
      <p:sp>
        <p:nvSpPr>
          <p:cNvPr id="3" name="Veri Yer Tutucusu 9"/>
          <p:cNvSpPr>
            <a:spLocks noGrp="1"/>
          </p:cNvSpPr>
          <p:nvPr>
            <p:ph type="dt" sz="half" idx="10"/>
          </p:nvPr>
        </p:nvSpPr>
        <p:spPr/>
        <p:txBody>
          <a:bodyPr/>
          <a:lstStyle>
            <a:lvl1pPr>
              <a:defRPr/>
            </a:lvl1pPr>
          </a:lstStyle>
          <a:p>
            <a:pPr>
              <a:defRPr/>
            </a:pPr>
            <a:fld id="{D0E0BB59-CF42-4C26-9694-17D9F3B032ED}" type="datetimeFigureOut">
              <a:rPr lang="tr-TR"/>
              <a:pPr>
                <a:defRPr/>
              </a:pPr>
              <a:t>25.09.2013</a:t>
            </a:fld>
            <a:endParaRPr lang="tr-TR"/>
          </a:p>
        </p:txBody>
      </p:sp>
      <p:sp>
        <p:nvSpPr>
          <p:cNvPr id="4" name="Altbilgi Yer Tutucusu 21"/>
          <p:cNvSpPr>
            <a:spLocks noGrp="1"/>
          </p:cNvSpPr>
          <p:nvPr>
            <p:ph type="ftr" sz="quarter" idx="11"/>
          </p:nvPr>
        </p:nvSpPr>
        <p:spPr/>
        <p:txBody>
          <a:bodyPr/>
          <a:lstStyle>
            <a:lvl1pPr>
              <a:defRPr/>
            </a:lvl1pPr>
          </a:lstStyle>
          <a:p>
            <a:pPr>
              <a:defRPr/>
            </a:pPr>
            <a:endParaRPr lang="tr-TR"/>
          </a:p>
        </p:txBody>
      </p:sp>
      <p:sp>
        <p:nvSpPr>
          <p:cNvPr id="5" name="Slayt Numarası Yer Tutucusu 17"/>
          <p:cNvSpPr>
            <a:spLocks noGrp="1"/>
          </p:cNvSpPr>
          <p:nvPr>
            <p:ph type="sldNum" sz="quarter" idx="12"/>
          </p:nvPr>
        </p:nvSpPr>
        <p:spPr/>
        <p:txBody>
          <a:bodyPr/>
          <a:lstStyle>
            <a:lvl1pPr>
              <a:defRPr/>
            </a:lvl1pPr>
          </a:lstStyle>
          <a:p>
            <a:pPr>
              <a:defRPr/>
            </a:pPr>
            <a:fld id="{75B3CB9D-EEAB-4344-AD8E-7F8058AF1E24}"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9"/>
          <p:cNvSpPr>
            <a:spLocks noGrp="1"/>
          </p:cNvSpPr>
          <p:nvPr>
            <p:ph type="dt" sz="half" idx="10"/>
          </p:nvPr>
        </p:nvSpPr>
        <p:spPr/>
        <p:txBody>
          <a:bodyPr/>
          <a:lstStyle>
            <a:lvl1pPr>
              <a:defRPr/>
            </a:lvl1pPr>
          </a:lstStyle>
          <a:p>
            <a:pPr>
              <a:defRPr/>
            </a:pPr>
            <a:fld id="{843A388E-5526-48A1-93A0-CA4CB5C34A35}" type="datetimeFigureOut">
              <a:rPr lang="tr-TR"/>
              <a:pPr>
                <a:defRPr/>
              </a:pPr>
              <a:t>25.09.2013</a:t>
            </a:fld>
            <a:endParaRPr lang="tr-TR"/>
          </a:p>
        </p:txBody>
      </p:sp>
      <p:sp>
        <p:nvSpPr>
          <p:cNvPr id="3" name="Altbilgi Yer Tutucusu 21"/>
          <p:cNvSpPr>
            <a:spLocks noGrp="1"/>
          </p:cNvSpPr>
          <p:nvPr>
            <p:ph type="ftr" sz="quarter" idx="11"/>
          </p:nvPr>
        </p:nvSpPr>
        <p:spPr/>
        <p:txBody>
          <a:bodyPr/>
          <a:lstStyle>
            <a:lvl1pPr>
              <a:defRPr/>
            </a:lvl1pPr>
          </a:lstStyle>
          <a:p>
            <a:pPr>
              <a:defRPr/>
            </a:pPr>
            <a:endParaRPr lang="tr-TR"/>
          </a:p>
        </p:txBody>
      </p:sp>
      <p:sp>
        <p:nvSpPr>
          <p:cNvPr id="4" name="Slayt Numarası Yer Tutucusu 17"/>
          <p:cNvSpPr>
            <a:spLocks noGrp="1"/>
          </p:cNvSpPr>
          <p:nvPr>
            <p:ph type="sldNum" sz="quarter" idx="12"/>
          </p:nvPr>
        </p:nvSpPr>
        <p:spPr/>
        <p:txBody>
          <a:bodyPr/>
          <a:lstStyle>
            <a:lvl1pPr>
              <a:defRPr/>
            </a:lvl1pPr>
          </a:lstStyle>
          <a:p>
            <a:pPr>
              <a:defRPr/>
            </a:pPr>
            <a:fld id="{C6BA7975-4D78-4873-91F7-BE3894E1803F}"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tr-TR" smtClean="0"/>
              <a:t>Asıl başlık stili için tıklatın</a:t>
            </a:r>
            <a:endParaRPr lang="en-US"/>
          </a:p>
        </p:txBody>
      </p:sp>
      <p:sp>
        <p:nvSpPr>
          <p:cNvPr id="3" name="Metin Yer Tutucusu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tr-TR" smtClean="0"/>
              <a:t>Asıl metin stillerini düzenlemek için tıklatın</a:t>
            </a:r>
          </a:p>
        </p:txBody>
      </p:sp>
      <p:sp>
        <p:nvSpPr>
          <p:cNvPr id="4" name="İçerik Yer Tutucus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lvl1pPr>
              <a:defRPr/>
            </a:lvl1pPr>
          </a:lstStyle>
          <a:p>
            <a:pPr>
              <a:defRPr/>
            </a:pPr>
            <a:fld id="{8C8CE2F5-B9D6-4F3D-9341-3B6931E5A5B1}" type="datetimeFigureOut">
              <a:rPr lang="tr-TR"/>
              <a:pPr>
                <a:defRPr/>
              </a:pPr>
              <a:t>25.09.2013</a:t>
            </a:fld>
            <a:endParaRPr lang="tr-TR"/>
          </a:p>
        </p:txBody>
      </p:sp>
      <p:sp>
        <p:nvSpPr>
          <p:cNvPr id="6" name="Altbilgi Yer Tutucusu 5"/>
          <p:cNvSpPr>
            <a:spLocks noGrp="1"/>
          </p:cNvSpPr>
          <p:nvPr>
            <p:ph type="ftr" sz="quarter" idx="11"/>
          </p:nvPr>
        </p:nvSpPr>
        <p:spPr/>
        <p:txBody>
          <a:bodyPr/>
          <a:lstStyle>
            <a:lvl1pPr>
              <a:defRPr/>
            </a:lvl1pPr>
          </a:lstStyle>
          <a:p>
            <a:pPr>
              <a:defRPr/>
            </a:pPr>
            <a:endParaRPr lang="tr-TR"/>
          </a:p>
        </p:txBody>
      </p:sp>
      <p:sp>
        <p:nvSpPr>
          <p:cNvPr id="7" name="Slayt Numarası Yer Tutucusu 6"/>
          <p:cNvSpPr>
            <a:spLocks noGrp="1"/>
          </p:cNvSpPr>
          <p:nvPr>
            <p:ph type="sldNum" sz="quarter" idx="12"/>
          </p:nvPr>
        </p:nvSpPr>
        <p:spPr>
          <a:xfrm>
            <a:off x="8156575" y="6421438"/>
            <a:ext cx="762000" cy="365125"/>
          </a:xfrm>
        </p:spPr>
        <p:txBody>
          <a:bodyPr/>
          <a:lstStyle>
            <a:lvl1pPr>
              <a:defRPr/>
            </a:lvl1pPr>
          </a:lstStyle>
          <a:p>
            <a:pPr>
              <a:defRPr/>
            </a:pPr>
            <a:fld id="{DE878D90-1E11-45C5-8B95-C68CFCC81261}"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tr-TR" smtClean="0"/>
              <a:t>Asıl başlık stili için tıklatın</a:t>
            </a:r>
            <a:endParaRPr lang="en-US"/>
          </a:p>
        </p:txBody>
      </p:sp>
      <p:sp>
        <p:nvSpPr>
          <p:cNvPr id="3" name="Resim Yer Tutucusu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4" name="Metin Yer Tutucusu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pPr>
              <a:defRPr/>
            </a:pPr>
            <a:fld id="{2013C69F-FEF6-42B3-9399-124830B9C464}" type="datetimeFigureOut">
              <a:rPr lang="tr-TR"/>
              <a:pPr>
                <a:defRPr/>
              </a:pPr>
              <a:t>25.09.2013</a:t>
            </a:fld>
            <a:endParaRPr lang="tr-TR"/>
          </a:p>
        </p:txBody>
      </p:sp>
      <p:sp>
        <p:nvSpPr>
          <p:cNvPr id="6" name="Altbilgi Yer Tutucusu 5"/>
          <p:cNvSpPr>
            <a:spLocks noGrp="1"/>
          </p:cNvSpPr>
          <p:nvPr>
            <p:ph type="ftr" sz="quarter" idx="11"/>
          </p:nvPr>
        </p:nvSpPr>
        <p:spPr/>
        <p:txBody>
          <a:bodyPr/>
          <a:lstStyle>
            <a:lvl1pPr>
              <a:defRPr/>
            </a:lvl1pPr>
          </a:lstStyle>
          <a:p>
            <a:pPr>
              <a:defRPr/>
            </a:pPr>
            <a:endParaRPr lang="tr-TR"/>
          </a:p>
        </p:txBody>
      </p:sp>
      <p:sp>
        <p:nvSpPr>
          <p:cNvPr id="7" name="Slayt Numarası Yer Tutucusu 6"/>
          <p:cNvSpPr>
            <a:spLocks noGrp="1"/>
          </p:cNvSpPr>
          <p:nvPr>
            <p:ph type="sldNum" sz="quarter" idx="12"/>
          </p:nvPr>
        </p:nvSpPr>
        <p:spPr/>
        <p:txBody>
          <a:bodyPr/>
          <a:lstStyle>
            <a:lvl1pPr>
              <a:defRPr/>
            </a:lvl1pPr>
          </a:lstStyle>
          <a:p>
            <a:pPr>
              <a:defRPr/>
            </a:pPr>
            <a:fld id="{1320921F-3637-4509-9A61-5FCF6FE7A6C1}"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Serbest 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16" name="Serbest 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1028" name="Başlık Yer Tutucusu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tr-TR" smtClean="0"/>
              <a:t>Asıl başlık stili için tıklatın</a:t>
            </a:r>
            <a:endParaRPr lang="en-US" smtClean="0"/>
          </a:p>
        </p:txBody>
      </p:sp>
      <p:sp>
        <p:nvSpPr>
          <p:cNvPr id="1029" name="Metin Yer Tutucusu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 name="Veri Yer Tutucusu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3A19F14E-B30E-4417-B3AA-79DD06F24518}" type="datetimeFigureOut">
              <a:rPr lang="tr-TR"/>
              <a:pPr>
                <a:defRPr/>
              </a:pPr>
              <a:t>25.09.2013</a:t>
            </a:fld>
            <a:endParaRPr lang="tr-TR"/>
          </a:p>
        </p:txBody>
      </p:sp>
      <p:sp>
        <p:nvSpPr>
          <p:cNvPr id="22" name="Altbilgi Yer Tutucusu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defRPr>
            </a:lvl1pPr>
          </a:lstStyle>
          <a:p>
            <a:pPr>
              <a:defRPr/>
            </a:pPr>
            <a:endParaRPr lang="tr-TR"/>
          </a:p>
        </p:txBody>
      </p:sp>
      <p:sp>
        <p:nvSpPr>
          <p:cNvPr id="18" name="Slayt Numarası Yer Tutucusu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4235E654-FDE7-4116-AD07-EA8238E0D7EB}" type="slidenum">
              <a:rPr lang="tr-TR"/>
              <a:pPr>
                <a:defRPr/>
              </a:pPr>
              <a:t>‹#›</a:t>
            </a:fld>
            <a:endParaRPr lang="tr-TR"/>
          </a:p>
        </p:txBody>
      </p:sp>
    </p:spTree>
  </p:cSld>
  <p:clrMap bg1="dk1" tx1="lt1" bg2="dk2" tx2="lt2" accent1="accent1" accent2="accent2" accent3="accent3" accent4="accent4" accent5="accent5" accent6="accent6" hlink="hlink" folHlink="folHlink"/>
  <p:sldLayoutIdLst>
    <p:sldLayoutId id="2147483720" r:id="rId1"/>
    <p:sldLayoutId id="2147483719" r:id="rId2"/>
    <p:sldLayoutId id="2147483721" r:id="rId3"/>
    <p:sldLayoutId id="2147483718" r:id="rId4"/>
    <p:sldLayoutId id="2147483722" r:id="rId5"/>
    <p:sldLayoutId id="2147483717" r:id="rId6"/>
    <p:sldLayoutId id="2147483716" r:id="rId7"/>
    <p:sldLayoutId id="2147483723" r:id="rId8"/>
    <p:sldLayoutId id="2147483724" r:id="rId9"/>
    <p:sldLayoutId id="2147483715" r:id="rId10"/>
    <p:sldLayoutId id="2147483714" r:id="rId11"/>
  </p:sldLayoutIdLst>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pPr fontAlgn="auto">
              <a:spcAft>
                <a:spcPts val="0"/>
              </a:spcAft>
              <a:defRPr/>
            </a:pPr>
            <a:r>
              <a:rPr lang="tr-TR"/>
              <a:t>İZMİR YÜKSEK TEKNOLOJİ ENSTİTÜSÜ</a:t>
            </a:r>
          </a:p>
        </p:txBody>
      </p:sp>
      <p:sp>
        <p:nvSpPr>
          <p:cNvPr id="13314" name="Alt Başlık 2"/>
          <p:cNvSpPr>
            <a:spLocks noGrp="1"/>
          </p:cNvSpPr>
          <p:nvPr>
            <p:ph type="subTitle" idx="1"/>
          </p:nvPr>
        </p:nvSpPr>
        <p:spPr>
          <a:xfrm>
            <a:off x="433388" y="1544638"/>
            <a:ext cx="6480175" cy="1752600"/>
          </a:xfrm>
        </p:spPr>
        <p:txBody>
          <a:bodyPr/>
          <a:lstStyle/>
          <a:p>
            <a:r>
              <a:rPr lang="tr-TR" smtClean="0"/>
              <a:t>Sağlık Kültür ve Spor Daire Başkanlığı</a:t>
            </a:r>
          </a:p>
          <a:p>
            <a:endParaRPr lang="tr-TR" smtClean="0"/>
          </a:p>
          <a:p>
            <a:r>
              <a:rPr lang="tr-TR" smtClean="0"/>
              <a:t>Psikolojik Danışmanlık ve Rehberlik Hizmetleri</a:t>
            </a:r>
          </a:p>
          <a:p>
            <a:endParaRPr lang="tr-TR"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Başlık 1"/>
          <p:cNvSpPr>
            <a:spLocks noGrp="1"/>
          </p:cNvSpPr>
          <p:nvPr>
            <p:ph type="title"/>
          </p:nvPr>
        </p:nvSpPr>
        <p:spPr/>
        <p:txBody>
          <a:bodyPr/>
          <a:lstStyle/>
          <a:p>
            <a:r>
              <a:rPr lang="tr-TR" smtClean="0"/>
              <a:t>Tükenmişlik</a:t>
            </a:r>
          </a:p>
        </p:txBody>
      </p:sp>
      <p:sp>
        <p:nvSpPr>
          <p:cNvPr id="3" name="İçerik Yer Tutucusu 2"/>
          <p:cNvSpPr>
            <a:spLocks noGrp="1"/>
          </p:cNvSpPr>
          <p:nvPr>
            <p:ph idx="1"/>
          </p:nvPr>
        </p:nvSpPr>
        <p:spPr/>
        <p:txBody>
          <a:bodyPr>
            <a:normAutofit fontScale="92500" lnSpcReduction="20000"/>
          </a:bodyPr>
          <a:lstStyle/>
          <a:p>
            <a:pPr marL="514350" indent="-514350" fontAlgn="auto">
              <a:spcAft>
                <a:spcPts val="0"/>
              </a:spcAft>
              <a:buFont typeface="+mj-lt"/>
              <a:buAutoNum type="arabicPeriod"/>
              <a:defRPr/>
            </a:pPr>
            <a:r>
              <a:rPr lang="tr-TR" dirty="0"/>
              <a:t>Alarm safhası: Stres hormonları kanda yükselerek organizmaya ‘‘dövüş, kaç, kork, donakal’’ komutlarını verir. Bunlar sorunu çözerse </a:t>
            </a:r>
            <a:r>
              <a:rPr lang="tr-TR" dirty="0" err="1"/>
              <a:t>homeostazise</a:t>
            </a:r>
            <a:r>
              <a:rPr lang="tr-TR" dirty="0"/>
              <a:t> geri </a:t>
            </a:r>
            <a:r>
              <a:rPr lang="tr-TR" dirty="0" smtClean="0"/>
              <a:t>dönülür</a:t>
            </a:r>
          </a:p>
          <a:p>
            <a:pPr marL="514350" indent="-514350" fontAlgn="auto">
              <a:spcAft>
                <a:spcPts val="0"/>
              </a:spcAft>
              <a:buFont typeface="+mj-lt"/>
              <a:buAutoNum type="arabicPeriod"/>
              <a:defRPr/>
            </a:pPr>
            <a:r>
              <a:rPr lang="tr-TR" dirty="0" smtClean="0"/>
              <a:t>Direnç </a:t>
            </a:r>
            <a:r>
              <a:rPr lang="tr-TR" dirty="0"/>
              <a:t>safhası</a:t>
            </a:r>
            <a:r>
              <a:rPr lang="tr-TR" dirty="0" smtClean="0"/>
              <a:t>: Alarm tepkileri yetersiz kalırsa, bir takım </a:t>
            </a:r>
            <a:r>
              <a:rPr lang="tr-TR" dirty="0" err="1" smtClean="0"/>
              <a:t>adaptif</a:t>
            </a:r>
            <a:r>
              <a:rPr lang="tr-TR" dirty="0" smtClean="0"/>
              <a:t> tepkiler ortaya çıkar; kan basıncında ve kan şekerinde yükselme, bağışıklık sisteminde sorunlar gibi</a:t>
            </a:r>
          </a:p>
          <a:p>
            <a:pPr marL="514350" indent="-514350" fontAlgn="auto">
              <a:spcAft>
                <a:spcPts val="0"/>
              </a:spcAft>
              <a:buFont typeface="+mj-lt"/>
              <a:buAutoNum type="arabicPeriod"/>
              <a:defRPr/>
            </a:pPr>
            <a:r>
              <a:rPr lang="tr-TR" dirty="0" smtClean="0"/>
              <a:t>Tükenme safhası: Direnç yetersiz kalırsa organizma çöker ve her türlü hastalık ortaya çıkabilir</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Başlık 1"/>
          <p:cNvSpPr>
            <a:spLocks noGrp="1"/>
          </p:cNvSpPr>
          <p:nvPr>
            <p:ph type="title"/>
          </p:nvPr>
        </p:nvSpPr>
        <p:spPr/>
        <p:txBody>
          <a:bodyPr/>
          <a:lstStyle/>
          <a:p>
            <a:r>
              <a:rPr lang="tr-TR" smtClean="0"/>
              <a:t>Tükenmişlik</a:t>
            </a:r>
          </a:p>
        </p:txBody>
      </p:sp>
      <p:sp>
        <p:nvSpPr>
          <p:cNvPr id="23554" name="İçerik Yer Tutucusu 2"/>
          <p:cNvSpPr>
            <a:spLocks noGrp="1"/>
          </p:cNvSpPr>
          <p:nvPr>
            <p:ph idx="1"/>
          </p:nvPr>
        </p:nvSpPr>
        <p:spPr/>
        <p:txBody>
          <a:bodyPr/>
          <a:lstStyle/>
          <a:p>
            <a:r>
              <a:rPr lang="tr-TR" smtClean="0"/>
              <a:t>Maslach ve Jackson tükenmişlik kavramını, duygusal tükenme, duyarsızlaşma ve kişisel başarıda düşme hissi olarak üç alt boyutta tanımlamaktadır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Başlık 1"/>
          <p:cNvSpPr>
            <a:spLocks noGrp="1"/>
          </p:cNvSpPr>
          <p:nvPr>
            <p:ph type="title"/>
          </p:nvPr>
        </p:nvSpPr>
        <p:spPr/>
        <p:txBody>
          <a:bodyPr/>
          <a:lstStyle/>
          <a:p>
            <a:r>
              <a:rPr lang="tr-TR" smtClean="0"/>
              <a:t>Duygusal Tükenme </a:t>
            </a:r>
          </a:p>
        </p:txBody>
      </p:sp>
      <p:sp>
        <p:nvSpPr>
          <p:cNvPr id="3" name="İçerik Yer Tutucusu 2"/>
          <p:cNvSpPr>
            <a:spLocks noGrp="1"/>
          </p:cNvSpPr>
          <p:nvPr>
            <p:ph idx="1"/>
          </p:nvPr>
        </p:nvSpPr>
        <p:spPr/>
        <p:txBody>
          <a:bodyPr>
            <a:normAutofit/>
          </a:bodyPr>
          <a:lstStyle/>
          <a:p>
            <a:pPr marL="420624" indent="-384048" fontAlgn="auto">
              <a:spcAft>
                <a:spcPts val="0"/>
              </a:spcAft>
              <a:buFont typeface="Wingdings 2"/>
              <a:buChar char=""/>
              <a:defRPr/>
            </a:pPr>
            <a:r>
              <a:rPr lang="tr-TR" dirty="0" smtClean="0"/>
              <a:t>Mesleki tükenmişliğin </a:t>
            </a:r>
            <a:r>
              <a:rPr lang="tr-TR" dirty="0"/>
              <a:t>bu boyutunda bireyde yorgunluk, enerji </a:t>
            </a:r>
            <a:r>
              <a:rPr lang="tr-TR" dirty="0" smtClean="0"/>
              <a:t>eksikliği, duygusal </a:t>
            </a:r>
            <a:r>
              <a:rPr lang="tr-TR" dirty="0"/>
              <a:t>yönden kendini </a:t>
            </a:r>
            <a:r>
              <a:rPr lang="tr-TR" dirty="0" smtClean="0"/>
              <a:t>yıpranmış </a:t>
            </a:r>
            <a:r>
              <a:rPr lang="tr-TR" dirty="0"/>
              <a:t>hissetme gibi belirtiler </a:t>
            </a:r>
            <a:r>
              <a:rPr lang="tr-TR" dirty="0" smtClean="0"/>
              <a:t>gözlenmektedir</a:t>
            </a:r>
          </a:p>
          <a:p>
            <a:pPr marL="420624" indent="-384048" fontAlgn="auto">
              <a:spcAft>
                <a:spcPts val="0"/>
              </a:spcAft>
              <a:buFont typeface="Wingdings 2"/>
              <a:buChar char=""/>
              <a:defRPr/>
            </a:pPr>
            <a:r>
              <a:rPr lang="tr-TR" dirty="0" smtClean="0"/>
              <a:t>Duygusal </a:t>
            </a:r>
            <a:r>
              <a:rPr lang="tr-TR" dirty="0"/>
              <a:t>tükenme </a:t>
            </a:r>
            <a:r>
              <a:rPr lang="tr-TR" dirty="0" smtClean="0"/>
              <a:t>tükenmişliğin </a:t>
            </a:r>
            <a:r>
              <a:rPr lang="tr-TR" dirty="0"/>
              <a:t>içsel boyutudur</a:t>
            </a:r>
          </a:p>
          <a:p>
            <a:pPr marL="0" indent="0" fontAlgn="auto">
              <a:spcAft>
                <a:spcPts val="0"/>
              </a:spcAft>
              <a:buFont typeface="Wingdings 2"/>
              <a:buNone/>
              <a:defRPr/>
            </a:pP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Başlık 1"/>
          <p:cNvSpPr>
            <a:spLocks noGrp="1"/>
          </p:cNvSpPr>
          <p:nvPr>
            <p:ph type="title"/>
          </p:nvPr>
        </p:nvSpPr>
        <p:spPr/>
        <p:txBody>
          <a:bodyPr/>
          <a:lstStyle/>
          <a:p>
            <a:r>
              <a:rPr lang="tr-TR" smtClean="0"/>
              <a:t>Duyarsızlaşma</a:t>
            </a:r>
          </a:p>
        </p:txBody>
      </p:sp>
      <p:sp>
        <p:nvSpPr>
          <p:cNvPr id="3" name="İçerik Yer Tutucusu 2"/>
          <p:cNvSpPr>
            <a:spLocks noGrp="1"/>
          </p:cNvSpPr>
          <p:nvPr>
            <p:ph idx="1"/>
          </p:nvPr>
        </p:nvSpPr>
        <p:spPr/>
        <p:txBody>
          <a:bodyPr>
            <a:normAutofit lnSpcReduction="10000"/>
          </a:bodyPr>
          <a:lstStyle/>
          <a:p>
            <a:pPr marL="420624" indent="-384048" fontAlgn="auto">
              <a:spcAft>
                <a:spcPts val="0"/>
              </a:spcAft>
              <a:buFont typeface="Wingdings 2"/>
              <a:buChar char=""/>
              <a:defRPr/>
            </a:pPr>
            <a:r>
              <a:rPr lang="tr-TR" dirty="0" smtClean="0"/>
              <a:t>Duyarsızlaşma, </a:t>
            </a:r>
            <a:r>
              <a:rPr lang="tr-TR" dirty="0"/>
              <a:t>bireyin hizmet </a:t>
            </a:r>
            <a:r>
              <a:rPr lang="tr-TR" dirty="0" smtClean="0"/>
              <a:t>sunduğu kişilere </a:t>
            </a:r>
            <a:r>
              <a:rPr lang="tr-TR" dirty="0"/>
              <a:t>karsı birer </a:t>
            </a:r>
            <a:r>
              <a:rPr lang="tr-TR" dirty="0" smtClean="0"/>
              <a:t>birey olduklarını </a:t>
            </a:r>
            <a:r>
              <a:rPr lang="tr-TR" dirty="0"/>
              <a:t>dikkate almaksızın duygudan yoksun tutum ve </a:t>
            </a:r>
            <a:r>
              <a:rPr lang="tr-TR" dirty="0" smtClean="0"/>
              <a:t>davranışlar sergilemesi ile </a:t>
            </a:r>
            <a:r>
              <a:rPr lang="tr-TR" dirty="0"/>
              <a:t>kendini </a:t>
            </a:r>
            <a:r>
              <a:rPr lang="tr-TR" dirty="0" smtClean="0"/>
              <a:t>gösterir</a:t>
            </a:r>
          </a:p>
          <a:p>
            <a:pPr marL="420624" indent="-384048" fontAlgn="auto">
              <a:spcAft>
                <a:spcPts val="0"/>
              </a:spcAft>
              <a:buFont typeface="Wingdings 2"/>
              <a:buChar char=""/>
              <a:defRPr/>
            </a:pPr>
            <a:r>
              <a:rPr lang="tr-TR" dirty="0" smtClean="0"/>
              <a:t>Birey </a:t>
            </a:r>
            <a:r>
              <a:rPr lang="tr-TR" dirty="0"/>
              <a:t>insancıllıktan </a:t>
            </a:r>
            <a:r>
              <a:rPr lang="tr-TR" dirty="0" smtClean="0"/>
              <a:t>uzaklaşmış, </a:t>
            </a:r>
            <a:r>
              <a:rPr lang="tr-TR" dirty="0"/>
              <a:t>alaycı, </a:t>
            </a:r>
            <a:r>
              <a:rPr lang="tr-TR" dirty="0" smtClean="0"/>
              <a:t>küçümseyen, katı, duygusuz </a:t>
            </a:r>
            <a:r>
              <a:rPr lang="tr-TR" dirty="0"/>
              <a:t>ve kayıtsız bir tutum içerisine </a:t>
            </a:r>
            <a:r>
              <a:rPr lang="tr-TR" dirty="0" smtClean="0"/>
              <a:t>girmiştir</a:t>
            </a:r>
          </a:p>
          <a:p>
            <a:pPr marL="420624" indent="-384048" fontAlgn="auto">
              <a:spcAft>
                <a:spcPts val="0"/>
              </a:spcAft>
              <a:buFont typeface="Wingdings 2"/>
              <a:buChar char=""/>
              <a:defRPr/>
            </a:pPr>
            <a:r>
              <a:rPr lang="tr-TR" dirty="0" smtClean="0"/>
              <a:t>Duyarsızlaşma, tükenmişliğin kişilerarası </a:t>
            </a:r>
            <a:r>
              <a:rPr lang="tr-TR" dirty="0"/>
              <a:t>boyutunu ifade etmektedir</a:t>
            </a:r>
          </a:p>
          <a:p>
            <a:pPr marL="420624" indent="-384048" fontAlgn="auto">
              <a:spcAft>
                <a:spcPts val="0"/>
              </a:spcAft>
              <a:buFont typeface="Wingdings 2"/>
              <a:buChar char=""/>
              <a:defRPr/>
            </a:pP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Başlık 1"/>
          <p:cNvSpPr>
            <a:spLocks noGrp="1"/>
          </p:cNvSpPr>
          <p:nvPr>
            <p:ph type="title"/>
          </p:nvPr>
        </p:nvSpPr>
        <p:spPr/>
        <p:txBody>
          <a:bodyPr/>
          <a:lstStyle/>
          <a:p>
            <a:r>
              <a:rPr lang="tr-TR" smtClean="0"/>
              <a:t>Kişisel Başarıda Düşme Hissi </a:t>
            </a:r>
          </a:p>
        </p:txBody>
      </p:sp>
      <p:sp>
        <p:nvSpPr>
          <p:cNvPr id="3" name="İçerik Yer Tutucusu 2"/>
          <p:cNvSpPr>
            <a:spLocks noGrp="1"/>
          </p:cNvSpPr>
          <p:nvPr>
            <p:ph idx="1"/>
          </p:nvPr>
        </p:nvSpPr>
        <p:spPr/>
        <p:txBody>
          <a:bodyPr>
            <a:normAutofit fontScale="92500" lnSpcReduction="20000"/>
          </a:bodyPr>
          <a:lstStyle/>
          <a:p>
            <a:pPr marL="420624" indent="-384048" fontAlgn="auto">
              <a:spcAft>
                <a:spcPts val="0"/>
              </a:spcAft>
              <a:buFont typeface="Wingdings 2"/>
              <a:buChar char=""/>
              <a:defRPr/>
            </a:pPr>
            <a:r>
              <a:rPr lang="tr-TR" dirty="0" smtClean="0"/>
              <a:t>Bu kavram “kişinin </a:t>
            </a:r>
            <a:r>
              <a:rPr lang="tr-TR" dirty="0"/>
              <a:t>kendisini olumsuz </a:t>
            </a:r>
            <a:r>
              <a:rPr lang="tr-TR" dirty="0" smtClean="0"/>
              <a:t>değerlendirme eğiliminde </a:t>
            </a:r>
            <a:r>
              <a:rPr lang="tr-TR" dirty="0" err="1" smtClean="0"/>
              <a:t>olması”nı</a:t>
            </a:r>
            <a:r>
              <a:rPr lang="tr-TR" dirty="0" smtClean="0"/>
              <a:t> ifade etmektedir</a:t>
            </a:r>
            <a:endParaRPr lang="tr-TR" dirty="0"/>
          </a:p>
          <a:p>
            <a:pPr marL="420624" indent="-384048" fontAlgn="auto">
              <a:spcAft>
                <a:spcPts val="0"/>
              </a:spcAft>
              <a:buFont typeface="Wingdings 2"/>
              <a:buChar char=""/>
              <a:defRPr/>
            </a:pPr>
            <a:r>
              <a:rPr lang="tr-TR" dirty="0" smtClean="0"/>
              <a:t>Kişisel başarıda düşme </a:t>
            </a:r>
            <a:r>
              <a:rPr lang="tr-TR" dirty="0"/>
              <a:t>hisseden birey </a:t>
            </a:r>
            <a:r>
              <a:rPr lang="tr-TR" dirty="0" smtClean="0"/>
              <a:t>kendisini yetersiz </a:t>
            </a:r>
            <a:r>
              <a:rPr lang="tr-TR" dirty="0"/>
              <a:t>hisseder, yetkin bir birey </a:t>
            </a:r>
            <a:r>
              <a:rPr lang="tr-TR" dirty="0" smtClean="0"/>
              <a:t>olmadığını düşünür </a:t>
            </a:r>
            <a:r>
              <a:rPr lang="tr-TR" dirty="0"/>
              <a:t>motivasyonunda da </a:t>
            </a:r>
            <a:r>
              <a:rPr lang="tr-TR" dirty="0" smtClean="0"/>
              <a:t>düşme yaşar</a:t>
            </a:r>
          </a:p>
          <a:p>
            <a:pPr marL="420624" indent="-384048" fontAlgn="auto">
              <a:spcAft>
                <a:spcPts val="0"/>
              </a:spcAft>
              <a:buFont typeface="Wingdings 2"/>
              <a:buChar char=""/>
              <a:defRPr/>
            </a:pPr>
            <a:r>
              <a:rPr lang="tr-TR" dirty="0" smtClean="0"/>
              <a:t>Birey </a:t>
            </a:r>
            <a:r>
              <a:rPr lang="tr-TR" dirty="0"/>
              <a:t>kendisine </a:t>
            </a:r>
            <a:r>
              <a:rPr lang="tr-TR" dirty="0" smtClean="0"/>
              <a:t>ilişkin değerlendirmelerinde </a:t>
            </a:r>
            <a:r>
              <a:rPr lang="tr-TR" dirty="0"/>
              <a:t>genel </a:t>
            </a:r>
            <a:r>
              <a:rPr lang="tr-TR" dirty="0" smtClean="0"/>
              <a:t>bir olumsuzluk </a:t>
            </a:r>
            <a:r>
              <a:rPr lang="tr-TR" dirty="0"/>
              <a:t>hisseder, </a:t>
            </a:r>
            <a:r>
              <a:rPr lang="tr-TR" dirty="0" smtClean="0"/>
              <a:t>işinde </a:t>
            </a:r>
            <a:r>
              <a:rPr lang="tr-TR" dirty="0"/>
              <a:t>ilerleme </a:t>
            </a:r>
            <a:r>
              <a:rPr lang="tr-TR" dirty="0" smtClean="0"/>
              <a:t>kaydetmediğini, </a:t>
            </a:r>
            <a:r>
              <a:rPr lang="tr-TR" dirty="0"/>
              <a:t>hatta </a:t>
            </a:r>
            <a:r>
              <a:rPr lang="tr-TR" dirty="0" smtClean="0"/>
              <a:t>gerilediğini, harcadığı çabanın </a:t>
            </a:r>
            <a:r>
              <a:rPr lang="tr-TR" dirty="0"/>
              <a:t>bir </a:t>
            </a:r>
            <a:r>
              <a:rPr lang="tr-TR" dirty="0" smtClean="0"/>
              <a:t>işe yaramadığını </a:t>
            </a:r>
            <a:r>
              <a:rPr lang="tr-TR" dirty="0"/>
              <a:t>ve çevresinde bir fark </a:t>
            </a:r>
            <a:r>
              <a:rPr lang="tr-TR" dirty="0" smtClean="0"/>
              <a:t>yaratmadığını </a:t>
            </a:r>
            <a:r>
              <a:rPr lang="tr-TR" dirty="0"/>
              <a:t>düşünür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pPr marL="420624" indent="-384048" fontAlgn="auto">
              <a:spcAft>
                <a:spcPts val="0"/>
              </a:spcAft>
              <a:buFont typeface="Wingdings 2"/>
              <a:buChar char=""/>
              <a:defRPr/>
            </a:pPr>
            <a:r>
              <a:rPr lang="tr-TR" dirty="0" smtClean="0"/>
              <a:t>Çalışan kişilerin </a:t>
            </a:r>
            <a:r>
              <a:rPr lang="tr-TR" dirty="0"/>
              <a:t>%</a:t>
            </a:r>
            <a:r>
              <a:rPr lang="tr-TR" dirty="0" smtClean="0"/>
              <a:t>80'i iş yaşamlarının </a:t>
            </a:r>
            <a:r>
              <a:rPr lang="tr-TR" dirty="0"/>
              <a:t>bir </a:t>
            </a:r>
            <a:r>
              <a:rPr lang="tr-TR" dirty="0" smtClean="0"/>
              <a:t>noktasında tükenmişlik sendromu </a:t>
            </a:r>
            <a:r>
              <a:rPr lang="tr-TR" dirty="0"/>
              <a:t>ile </a:t>
            </a:r>
            <a:r>
              <a:rPr lang="tr-TR" dirty="0" smtClean="0"/>
              <a:t>karşı </a:t>
            </a:r>
            <a:r>
              <a:rPr lang="tr-TR" dirty="0"/>
              <a:t>karşıya kalabilmektedirler. Ancak bu durum birdenbire </a:t>
            </a:r>
            <a:r>
              <a:rPr lang="tr-TR" dirty="0" smtClean="0"/>
              <a:t>gelişen </a:t>
            </a:r>
            <a:r>
              <a:rPr lang="tr-TR" dirty="0"/>
              <a:t>bir </a:t>
            </a:r>
            <a:r>
              <a:rPr lang="tr-TR" dirty="0" smtClean="0"/>
              <a:t>durum olmamakta</a:t>
            </a:r>
            <a:r>
              <a:rPr lang="tr-TR" dirty="0"/>
              <a:t>, </a:t>
            </a:r>
            <a:r>
              <a:rPr lang="tr-TR" dirty="0" smtClean="0"/>
              <a:t>yavaş gelişmekte</a:t>
            </a:r>
            <a:r>
              <a:rPr lang="tr-TR" dirty="0"/>
              <a:t>, </a:t>
            </a:r>
            <a:r>
              <a:rPr lang="tr-TR" dirty="0" smtClean="0"/>
              <a:t>bazı </a:t>
            </a:r>
            <a:r>
              <a:rPr lang="tr-TR" dirty="0"/>
              <a:t>etmenlerle beslenerek ortaya </a:t>
            </a:r>
            <a:r>
              <a:rPr lang="tr-TR" dirty="0" smtClean="0"/>
              <a:t>çıktıktan sonra da kişinin </a:t>
            </a:r>
            <a:r>
              <a:rPr lang="tr-TR" dirty="0"/>
              <a:t>ruhsal dengesini bozmakta, </a:t>
            </a:r>
            <a:r>
              <a:rPr lang="tr-TR" dirty="0" smtClean="0"/>
              <a:t>iş-aile-sosyal yaşantısında </a:t>
            </a:r>
            <a:r>
              <a:rPr lang="tr-TR" dirty="0"/>
              <a:t>önemli </a:t>
            </a:r>
            <a:r>
              <a:rPr lang="tr-TR" dirty="0" smtClean="0"/>
              <a:t>yoksunlukların yaşanmasına </a:t>
            </a:r>
            <a:r>
              <a:rPr lang="tr-TR" dirty="0"/>
              <a:t>neden </a:t>
            </a:r>
            <a:r>
              <a:rPr lang="tr-TR" dirty="0" smtClean="0"/>
              <a:t>olabilmektedir (Güdük ve ark., 2005)</a:t>
            </a:r>
            <a:endParaRPr lang="tr-TR" dirty="0"/>
          </a:p>
          <a:p>
            <a:pPr marL="420624" indent="-384048" fontAlgn="auto">
              <a:spcAft>
                <a:spcPts val="0"/>
              </a:spcAft>
              <a:buFont typeface="Wingdings 2"/>
              <a:buChar char=""/>
              <a:defRPr/>
            </a:pP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İçerik Yer Tutucusu 2"/>
          <p:cNvSpPr>
            <a:spLocks noGrp="1"/>
          </p:cNvSpPr>
          <p:nvPr>
            <p:ph idx="1"/>
          </p:nvPr>
        </p:nvSpPr>
        <p:spPr/>
        <p:txBody>
          <a:bodyPr/>
          <a:lstStyle/>
          <a:p>
            <a:r>
              <a:rPr lang="tr-TR" smtClean="0"/>
              <a:t>Araştırmalar tükenme riskinin doktorlar, hemşireler ve diş hekimleri gibi özellikle sağlık sektöründe çalışanlar, öğretmenler, psikologlar, çocuk bakıcıları gibi insanlarla yüz yüze çalışan mesleklerde diğer mesleklere göre daha yüksek olduğunu göstermektedir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fontAlgn="auto">
              <a:spcAft>
                <a:spcPts val="0"/>
              </a:spcAft>
              <a:defRPr/>
            </a:pPr>
            <a:r>
              <a:rPr lang="tr-TR" dirty="0" smtClean="0"/>
              <a:t>Tükenmişliği Etkileyen Faktörler</a:t>
            </a:r>
            <a:endParaRPr lang="tr-TR" dirty="0"/>
          </a:p>
        </p:txBody>
      </p:sp>
      <p:sp>
        <p:nvSpPr>
          <p:cNvPr id="29698" name="İçerik Yer Tutucusu 2"/>
          <p:cNvSpPr>
            <a:spLocks noGrp="1"/>
          </p:cNvSpPr>
          <p:nvPr>
            <p:ph idx="1"/>
          </p:nvPr>
        </p:nvSpPr>
        <p:spPr/>
        <p:txBody>
          <a:bodyPr/>
          <a:lstStyle/>
          <a:p>
            <a:r>
              <a:rPr lang="tr-TR" smtClean="0"/>
              <a:t>Mesleki tükenmişliği etkileyen faktörler bireysel ve sosyal faktörler ile iş ve örgütle ilgili faktörler olarak ayrılabilir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fontAlgn="auto">
              <a:spcAft>
                <a:spcPts val="0"/>
              </a:spcAft>
              <a:defRPr/>
            </a:pPr>
            <a:r>
              <a:rPr lang="tr-TR" dirty="0"/>
              <a:t>Tükenmişliği Etkileyen Faktörler</a:t>
            </a:r>
          </a:p>
        </p:txBody>
      </p:sp>
      <p:sp>
        <p:nvSpPr>
          <p:cNvPr id="3" name="İçerik Yer Tutucusu 2"/>
          <p:cNvSpPr>
            <a:spLocks noGrp="1"/>
          </p:cNvSpPr>
          <p:nvPr>
            <p:ph idx="1"/>
          </p:nvPr>
        </p:nvSpPr>
        <p:spPr/>
        <p:txBody>
          <a:bodyPr>
            <a:normAutofit/>
          </a:bodyPr>
          <a:lstStyle/>
          <a:p>
            <a:pPr marL="420624" indent="-384048" fontAlgn="auto">
              <a:spcAft>
                <a:spcPts val="0"/>
              </a:spcAft>
              <a:buFont typeface="Wingdings 2"/>
              <a:buChar char=""/>
              <a:defRPr/>
            </a:pPr>
            <a:r>
              <a:rPr lang="tr-TR" dirty="0"/>
              <a:t>Bireysel ve Sosyal </a:t>
            </a:r>
            <a:r>
              <a:rPr lang="tr-TR" dirty="0" smtClean="0"/>
              <a:t>Faktörler</a:t>
            </a:r>
          </a:p>
          <a:p>
            <a:pPr marL="0" indent="0" fontAlgn="auto">
              <a:spcAft>
                <a:spcPts val="0"/>
              </a:spcAft>
              <a:buFont typeface="Wingdings 2"/>
              <a:buNone/>
              <a:defRPr/>
            </a:pPr>
            <a:r>
              <a:rPr lang="tr-TR" dirty="0"/>
              <a:t>Bireysel özellikler, bireyin sahip </a:t>
            </a:r>
            <a:r>
              <a:rPr lang="tr-TR" dirty="0" smtClean="0"/>
              <a:t>olduğu, </a:t>
            </a:r>
            <a:r>
              <a:rPr lang="tr-TR" dirty="0"/>
              <a:t>bazı durumlarda </a:t>
            </a:r>
            <a:r>
              <a:rPr lang="tr-TR" dirty="0" smtClean="0"/>
              <a:t>tükenmişliğe zemin </a:t>
            </a:r>
            <a:r>
              <a:rPr lang="tr-TR" dirty="0"/>
              <a:t>hazırlayan ya da </a:t>
            </a:r>
            <a:r>
              <a:rPr lang="tr-TR" dirty="0" smtClean="0"/>
              <a:t>tükenmişliği </a:t>
            </a:r>
            <a:r>
              <a:rPr lang="tr-TR" dirty="0"/>
              <a:t>artıran, bazı durumlarda ise </a:t>
            </a:r>
            <a:r>
              <a:rPr lang="tr-TR" dirty="0" smtClean="0"/>
              <a:t>tükenmişliği </a:t>
            </a:r>
            <a:r>
              <a:rPr lang="tr-TR" dirty="0"/>
              <a:t>ve etkilerini azaltıcı bir rol oynayan özellikleri ifade </a:t>
            </a:r>
            <a:r>
              <a:rPr lang="tr-TR" dirty="0" smtClean="0"/>
              <a:t>etmektedir</a:t>
            </a:r>
          </a:p>
          <a:p>
            <a:pPr marL="420624" indent="-384048" fontAlgn="auto">
              <a:spcAft>
                <a:spcPts val="0"/>
              </a:spcAft>
              <a:buFont typeface="Wingdings 2"/>
              <a:buChar char=""/>
              <a:defRPr/>
            </a:pP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fontAlgn="auto">
              <a:spcAft>
                <a:spcPts val="0"/>
              </a:spcAft>
              <a:defRPr/>
            </a:pPr>
            <a:r>
              <a:rPr lang="tr-TR" dirty="0"/>
              <a:t>Tükenmişliği Etkileyen Faktörler</a:t>
            </a:r>
          </a:p>
        </p:txBody>
      </p:sp>
      <p:sp>
        <p:nvSpPr>
          <p:cNvPr id="31746" name="İçerik Yer Tutucusu 2"/>
          <p:cNvSpPr>
            <a:spLocks noGrp="1"/>
          </p:cNvSpPr>
          <p:nvPr>
            <p:ph idx="1"/>
          </p:nvPr>
        </p:nvSpPr>
        <p:spPr/>
        <p:txBody>
          <a:bodyPr/>
          <a:lstStyle/>
          <a:p>
            <a:pPr marL="0" indent="0">
              <a:buFont typeface="Wingdings 2" pitchFamily="18" charset="2"/>
              <a:buNone/>
            </a:pPr>
            <a:r>
              <a:rPr lang="tr-TR" smtClean="0"/>
              <a:t>Tükenmişliği etkileyen bireysel ve sosyal özellikler </a:t>
            </a:r>
          </a:p>
          <a:p>
            <a:pPr marL="0" indent="0">
              <a:buFont typeface="Wingdings 2" pitchFamily="18" charset="2"/>
              <a:buNone/>
            </a:pPr>
            <a:r>
              <a:rPr lang="tr-TR" smtClean="0"/>
              <a:t>- Cinsiyet				- Yaş</a:t>
            </a:r>
          </a:p>
          <a:p>
            <a:pPr marL="0" indent="0">
              <a:buFont typeface="Wingdings 2" pitchFamily="18" charset="2"/>
              <a:buNone/>
            </a:pPr>
            <a:r>
              <a:rPr lang="tr-TR" smtClean="0"/>
              <a:t>- Eğitim				- Medeni durum</a:t>
            </a:r>
          </a:p>
          <a:p>
            <a:pPr marL="0" indent="0">
              <a:buFont typeface="Wingdings 2" pitchFamily="18" charset="2"/>
              <a:buNone/>
            </a:pPr>
            <a:r>
              <a:rPr lang="tr-TR" smtClean="0"/>
              <a:t>- işte çalışma süresi		- Sosyal destek </a:t>
            </a:r>
          </a:p>
          <a:p>
            <a:pPr marL="0" indent="0">
              <a:buFont typeface="Wingdings 2" pitchFamily="18" charset="2"/>
              <a:buNone/>
            </a:pPr>
            <a:r>
              <a:rPr lang="tr-TR" smtClean="0"/>
              <a:t>- Kişilik				- Beklentiler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29064" y="3243114"/>
            <a:ext cx="6480048" cy="2395686"/>
          </a:xfrm>
        </p:spPr>
        <p:txBody>
          <a:bodyPr>
            <a:normAutofit/>
          </a:bodyPr>
          <a:lstStyle/>
          <a:p>
            <a:pPr fontAlgn="auto">
              <a:spcAft>
                <a:spcPts val="0"/>
              </a:spcAft>
              <a:defRPr/>
            </a:pPr>
            <a:r>
              <a:rPr lang="tr-TR" smtClean="0"/>
              <a:t/>
            </a:r>
            <a:br>
              <a:rPr lang="tr-TR" smtClean="0"/>
            </a:br>
            <a:r>
              <a:rPr lang="tr-TR" smtClean="0"/>
              <a:t>TÜKENMİŞLİK</a:t>
            </a:r>
            <a:endParaRPr lang="tr-TR"/>
          </a:p>
        </p:txBody>
      </p:sp>
      <p:pic>
        <p:nvPicPr>
          <p:cNvPr id="14338" name="Picture 2"/>
          <p:cNvPicPr>
            <a:picLocks noChangeAspect="1" noChangeArrowheads="1"/>
          </p:cNvPicPr>
          <p:nvPr/>
        </p:nvPicPr>
        <p:blipFill>
          <a:blip r:embed="rId2"/>
          <a:srcRect/>
          <a:stretch>
            <a:fillRect/>
          </a:stretch>
        </p:blipFill>
        <p:spPr bwMode="auto">
          <a:xfrm>
            <a:off x="611188" y="404813"/>
            <a:ext cx="2857500" cy="2838450"/>
          </a:xfrm>
          <a:prstGeom prst="rect">
            <a:avLst/>
          </a:prstGeom>
          <a:noFill/>
          <a:ln w="9525">
            <a:noFill/>
            <a:miter lim="800000"/>
            <a:headEnd/>
            <a:tailEnd/>
          </a:ln>
        </p:spPr>
      </p:pic>
      <p:sp>
        <p:nvSpPr>
          <p:cNvPr id="14339" name="Dikdörtgen 3"/>
          <p:cNvSpPr>
            <a:spLocks noChangeArrowheads="1"/>
          </p:cNvSpPr>
          <p:nvPr/>
        </p:nvSpPr>
        <p:spPr bwMode="auto">
          <a:xfrm>
            <a:off x="2286000" y="3105150"/>
            <a:ext cx="4572000" cy="1139825"/>
          </a:xfrm>
          <a:prstGeom prst="rect">
            <a:avLst/>
          </a:prstGeom>
          <a:noFill/>
          <a:ln w="9525">
            <a:noFill/>
            <a:miter lim="800000"/>
            <a:headEnd/>
            <a:tailEnd/>
          </a:ln>
        </p:spPr>
        <p:txBody>
          <a:bodyPr>
            <a:spAutoFit/>
          </a:bodyPr>
          <a:lstStyle/>
          <a:p>
            <a:r>
              <a:rPr lang="tr-TR" sz="1400"/>
              <a:t>     </a:t>
            </a:r>
            <a:r>
              <a:rPr lang="tr-TR"/>
              <a:t/>
            </a:r>
            <a:br>
              <a:rPr lang="tr-TR"/>
            </a:br>
            <a:r>
              <a:rPr lang="tr-TR" sz="1600"/>
              <a:t>Mckean</a:t>
            </a:r>
            <a:endParaRPr lang="tr-TR"/>
          </a:p>
          <a:p>
            <a:endParaRPr lang="tr-TR"/>
          </a:p>
          <a:p>
            <a:endParaRPr 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fontAlgn="auto">
              <a:spcAft>
                <a:spcPts val="0"/>
              </a:spcAft>
              <a:defRPr/>
            </a:pPr>
            <a:r>
              <a:rPr lang="tr-TR" dirty="0"/>
              <a:t>Tükenmişliği Etkileyen Faktörler</a:t>
            </a:r>
          </a:p>
        </p:txBody>
      </p:sp>
      <p:sp>
        <p:nvSpPr>
          <p:cNvPr id="3" name="İçerik Yer Tutucusu 2"/>
          <p:cNvSpPr>
            <a:spLocks noGrp="1"/>
          </p:cNvSpPr>
          <p:nvPr>
            <p:ph idx="1"/>
          </p:nvPr>
        </p:nvSpPr>
        <p:spPr/>
        <p:txBody>
          <a:bodyPr>
            <a:normAutofit/>
          </a:bodyPr>
          <a:lstStyle/>
          <a:p>
            <a:pPr marL="0" indent="0" fontAlgn="auto">
              <a:spcAft>
                <a:spcPts val="0"/>
              </a:spcAft>
              <a:buFont typeface="Wingdings 2"/>
              <a:buNone/>
              <a:defRPr/>
            </a:pPr>
            <a:r>
              <a:rPr lang="tr-TR" dirty="0"/>
              <a:t>Yapılan </a:t>
            </a:r>
            <a:r>
              <a:rPr lang="tr-TR" dirty="0" smtClean="0"/>
              <a:t>çalışmalara </a:t>
            </a:r>
            <a:r>
              <a:rPr lang="tr-TR" dirty="0"/>
              <a:t>göre kadınlar </a:t>
            </a:r>
            <a:r>
              <a:rPr lang="tr-TR" dirty="0" smtClean="0"/>
              <a:t>erkeklere göre </a:t>
            </a:r>
            <a:r>
              <a:rPr lang="tr-TR" dirty="0"/>
              <a:t>daha fazla duygusal </a:t>
            </a:r>
            <a:r>
              <a:rPr lang="tr-TR" dirty="0" smtClean="0"/>
              <a:t>tükenmişlik yaşamaktadır</a:t>
            </a:r>
          </a:p>
          <a:p>
            <a:pPr marL="0" indent="0" fontAlgn="auto">
              <a:spcAft>
                <a:spcPts val="0"/>
              </a:spcAft>
              <a:buFont typeface="Wingdings 2"/>
              <a:buNone/>
              <a:defRPr/>
            </a:pPr>
            <a:r>
              <a:rPr lang="tr-TR" dirty="0" smtClean="0"/>
              <a:t>Duyarsızlaşma </a:t>
            </a:r>
            <a:r>
              <a:rPr lang="tr-TR" dirty="0"/>
              <a:t>ve </a:t>
            </a:r>
            <a:r>
              <a:rPr lang="tr-TR" dirty="0" smtClean="0"/>
              <a:t>kişisel başarıda düşme hissi ise erkeklerde daha fazla ortaya çıkmaktadır</a:t>
            </a:r>
          </a:p>
          <a:p>
            <a:pPr marL="0" indent="0" fontAlgn="auto">
              <a:spcAft>
                <a:spcPts val="0"/>
              </a:spcAft>
              <a:buFont typeface="Wingdings 2"/>
              <a:buNone/>
              <a:defRPr/>
            </a:pPr>
            <a:r>
              <a:rPr lang="tr-TR" dirty="0" smtClean="0"/>
              <a:t>Genç çalışanlar, mesleğin </a:t>
            </a:r>
            <a:r>
              <a:rPr lang="tr-TR" dirty="0"/>
              <a:t>ilk yıllarında beklentilerinin de yüksek olması nedeniyle</a:t>
            </a:r>
          </a:p>
          <a:p>
            <a:pPr marL="0" indent="0" fontAlgn="auto">
              <a:spcAft>
                <a:spcPts val="0"/>
              </a:spcAft>
              <a:buFont typeface="Wingdings 2"/>
              <a:buNone/>
              <a:defRPr/>
            </a:pPr>
            <a:r>
              <a:rPr lang="tr-TR" dirty="0"/>
              <a:t>daha fazla </a:t>
            </a:r>
            <a:r>
              <a:rPr lang="tr-TR" dirty="0" smtClean="0"/>
              <a:t>tükenmişlik hissetmektedir</a:t>
            </a:r>
            <a:endParaRPr lang="tr-TR" dirty="0"/>
          </a:p>
          <a:p>
            <a:pPr marL="420624" indent="-384048" fontAlgn="auto">
              <a:spcAft>
                <a:spcPts val="0"/>
              </a:spcAft>
              <a:buFont typeface="Wingdings 2"/>
              <a:buChar char=""/>
              <a:defRPr/>
            </a:pP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fontAlgn="auto">
              <a:spcAft>
                <a:spcPts val="0"/>
              </a:spcAft>
              <a:defRPr/>
            </a:pPr>
            <a:r>
              <a:rPr lang="tr-TR" dirty="0"/>
              <a:t>Tükenmişliği Etkileyen Faktörler</a:t>
            </a:r>
          </a:p>
        </p:txBody>
      </p:sp>
      <p:sp>
        <p:nvSpPr>
          <p:cNvPr id="3" name="İçerik Yer Tutucusu 2"/>
          <p:cNvSpPr>
            <a:spLocks noGrp="1"/>
          </p:cNvSpPr>
          <p:nvPr>
            <p:ph idx="1"/>
          </p:nvPr>
        </p:nvSpPr>
        <p:spPr/>
        <p:txBody>
          <a:bodyPr>
            <a:normAutofit fontScale="92500" lnSpcReduction="10000"/>
          </a:bodyPr>
          <a:lstStyle/>
          <a:p>
            <a:pPr marL="0" indent="0" fontAlgn="auto">
              <a:spcAft>
                <a:spcPts val="0"/>
              </a:spcAft>
              <a:buFont typeface="Wingdings 2"/>
              <a:buNone/>
              <a:defRPr/>
            </a:pPr>
            <a:r>
              <a:rPr lang="tr-TR" dirty="0"/>
              <a:t>Eğitim düzeyi arttıkça, tükenmişlik duygusunun arttığı da yapılan çalışmalarda ortaya </a:t>
            </a:r>
            <a:r>
              <a:rPr lang="tr-TR" dirty="0" smtClean="0"/>
              <a:t>konmuştur</a:t>
            </a:r>
          </a:p>
          <a:p>
            <a:pPr marL="0" indent="0" fontAlgn="auto">
              <a:spcAft>
                <a:spcPts val="0"/>
              </a:spcAft>
              <a:buFont typeface="Wingdings 2"/>
              <a:buNone/>
              <a:defRPr/>
            </a:pPr>
            <a:r>
              <a:rPr lang="tr-TR" dirty="0" smtClean="0"/>
              <a:t>Tükenmişliği </a:t>
            </a:r>
            <a:r>
              <a:rPr lang="tr-TR" dirty="0"/>
              <a:t>etkileyen sosyal faktörlere </a:t>
            </a:r>
            <a:r>
              <a:rPr lang="tr-TR" dirty="0" smtClean="0"/>
              <a:t>bakıldığında </a:t>
            </a:r>
            <a:r>
              <a:rPr lang="tr-TR" dirty="0"/>
              <a:t>en </a:t>
            </a:r>
            <a:r>
              <a:rPr lang="tr-TR" dirty="0" smtClean="0"/>
              <a:t>önemli belirleyicilerin </a:t>
            </a:r>
            <a:r>
              <a:rPr lang="tr-TR" dirty="0"/>
              <a:t>aile yapısı ve sosyal destek </a:t>
            </a:r>
            <a:r>
              <a:rPr lang="tr-TR" dirty="0" smtClean="0"/>
              <a:t>olduğu görülmektedir </a:t>
            </a:r>
          </a:p>
          <a:p>
            <a:pPr marL="0" indent="0" fontAlgn="auto">
              <a:spcAft>
                <a:spcPts val="0"/>
              </a:spcAft>
              <a:buFont typeface="Wingdings 2"/>
              <a:buNone/>
              <a:defRPr/>
            </a:pPr>
            <a:r>
              <a:rPr lang="tr-TR" dirty="0" smtClean="0"/>
              <a:t>Doyumlu bir aile yaşamına </a:t>
            </a:r>
            <a:r>
              <a:rPr lang="tr-TR" dirty="0"/>
              <a:t>sahip olmak, </a:t>
            </a:r>
            <a:r>
              <a:rPr lang="tr-TR" dirty="0" smtClean="0"/>
              <a:t>iş arkadaşları </a:t>
            </a:r>
            <a:r>
              <a:rPr lang="tr-TR" dirty="0"/>
              <a:t>ve dostları ile sorunları </a:t>
            </a:r>
            <a:r>
              <a:rPr lang="tr-TR" dirty="0" smtClean="0"/>
              <a:t>paylaşarak çözüme </a:t>
            </a:r>
            <a:r>
              <a:rPr lang="tr-TR" dirty="0"/>
              <a:t>yönelik </a:t>
            </a:r>
            <a:r>
              <a:rPr lang="tr-TR" dirty="0" smtClean="0"/>
              <a:t>iletişimde bulunmak tükenmişliği </a:t>
            </a:r>
            <a:r>
              <a:rPr lang="tr-TR" dirty="0"/>
              <a:t>azaltmada etkili olmaktadır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fontAlgn="auto">
              <a:spcAft>
                <a:spcPts val="0"/>
              </a:spcAft>
              <a:defRPr/>
            </a:pPr>
            <a:r>
              <a:rPr lang="tr-TR" dirty="0"/>
              <a:t>Tükenmişliği Etkileyen Faktörler</a:t>
            </a:r>
          </a:p>
        </p:txBody>
      </p:sp>
      <p:sp>
        <p:nvSpPr>
          <p:cNvPr id="34818" name="İçerik Yer Tutucusu 2"/>
          <p:cNvSpPr>
            <a:spLocks noGrp="1"/>
          </p:cNvSpPr>
          <p:nvPr>
            <p:ph idx="1"/>
          </p:nvPr>
        </p:nvSpPr>
        <p:spPr/>
        <p:txBody>
          <a:bodyPr/>
          <a:lstStyle/>
          <a:p>
            <a:pPr marL="0" indent="0">
              <a:buFont typeface="Wingdings 2" pitchFamily="18" charset="2"/>
              <a:buNone/>
            </a:pPr>
            <a:r>
              <a:rPr lang="tr-TR" smtClean="0"/>
              <a:t>Çalışanların çalıştıkları kurum ve meslekleri ile ilgili beklentileri tükenmişliği artırıcı veya azaltıcı bir role sahiptir</a:t>
            </a:r>
          </a:p>
          <a:p>
            <a:pPr marL="0" indent="0">
              <a:buFont typeface="Wingdings 2" pitchFamily="18" charset="2"/>
              <a:buNone/>
            </a:pPr>
            <a:r>
              <a:rPr lang="tr-TR" smtClean="0"/>
              <a:t>Çalıştıkları kurum ve meslekleri açısından kişisel yeterlilikleri ile ilgili gerçekçi olmayan, karşılanması güç beklentiler geliştirenlerde daha fazla tükenmişliğe rastlanmaktadır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fontAlgn="auto">
              <a:spcAft>
                <a:spcPts val="0"/>
              </a:spcAft>
              <a:defRPr/>
            </a:pPr>
            <a:r>
              <a:rPr lang="tr-TR" dirty="0"/>
              <a:t>Tükenmişliği Etkileyen Faktörler</a:t>
            </a:r>
          </a:p>
        </p:txBody>
      </p:sp>
      <p:sp>
        <p:nvSpPr>
          <p:cNvPr id="35842" name="İçerik Yer Tutucusu 2"/>
          <p:cNvSpPr>
            <a:spLocks noGrp="1"/>
          </p:cNvSpPr>
          <p:nvPr>
            <p:ph idx="1"/>
          </p:nvPr>
        </p:nvSpPr>
        <p:spPr/>
        <p:txBody>
          <a:bodyPr/>
          <a:lstStyle/>
          <a:p>
            <a:pPr marL="0" indent="0">
              <a:buFont typeface="Wingdings 2" pitchFamily="18" charset="2"/>
              <a:buNone/>
            </a:pPr>
            <a:r>
              <a:rPr lang="tr-TR" smtClean="0"/>
              <a:t>İçedönük bireyler daha fazla tükenmişlik yaşamaktadır</a:t>
            </a:r>
          </a:p>
          <a:p>
            <a:pPr marL="0" indent="0">
              <a:buFont typeface="Wingdings 2" pitchFamily="18" charset="2"/>
              <a:buNone/>
            </a:pPr>
            <a:r>
              <a:rPr lang="tr-TR" smtClean="0"/>
              <a:t>Olumsuz benlik imajına sahip bireylerin tükenmişlik düzeylerinin daha yüksek olduğu belirlenmiştir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fontAlgn="auto">
              <a:spcAft>
                <a:spcPts val="0"/>
              </a:spcAft>
              <a:defRPr/>
            </a:pPr>
            <a:r>
              <a:rPr lang="tr-TR" dirty="0"/>
              <a:t>Tükenmişliği Etkileyen Faktörler</a:t>
            </a:r>
          </a:p>
        </p:txBody>
      </p:sp>
      <p:sp>
        <p:nvSpPr>
          <p:cNvPr id="3" name="İçerik Yer Tutucusu 2"/>
          <p:cNvSpPr>
            <a:spLocks noGrp="1"/>
          </p:cNvSpPr>
          <p:nvPr>
            <p:ph idx="1"/>
          </p:nvPr>
        </p:nvSpPr>
        <p:spPr/>
        <p:txBody>
          <a:bodyPr>
            <a:normAutofit/>
          </a:bodyPr>
          <a:lstStyle/>
          <a:p>
            <a:pPr marL="420624" indent="-384048" fontAlgn="auto">
              <a:spcAft>
                <a:spcPts val="0"/>
              </a:spcAft>
              <a:buFont typeface="Wingdings 2"/>
              <a:buChar char=""/>
              <a:defRPr/>
            </a:pPr>
            <a:r>
              <a:rPr lang="tr-TR" dirty="0" smtClean="0"/>
              <a:t>İş ve Örgütle </a:t>
            </a:r>
            <a:r>
              <a:rPr lang="tr-TR" dirty="0"/>
              <a:t>İ</a:t>
            </a:r>
            <a:r>
              <a:rPr lang="tr-TR" dirty="0" smtClean="0"/>
              <a:t>lgili Faktörler</a:t>
            </a:r>
          </a:p>
          <a:p>
            <a:pPr marL="0" indent="0" fontAlgn="auto">
              <a:spcAft>
                <a:spcPts val="0"/>
              </a:spcAft>
              <a:buFont typeface="Wingdings 2"/>
              <a:buNone/>
              <a:defRPr/>
            </a:pPr>
            <a:r>
              <a:rPr lang="tr-TR" dirty="0" smtClean="0"/>
              <a:t>Tükenmişlik çalışma </a:t>
            </a:r>
            <a:r>
              <a:rPr lang="tr-TR" dirty="0"/>
              <a:t>ortamı ile bireyin </a:t>
            </a:r>
            <a:r>
              <a:rPr lang="tr-TR" dirty="0" smtClean="0"/>
              <a:t>etkileşiminin </a:t>
            </a:r>
            <a:r>
              <a:rPr lang="tr-TR" dirty="0"/>
              <a:t>bir </a:t>
            </a:r>
            <a:r>
              <a:rPr lang="tr-TR" dirty="0" smtClean="0"/>
              <a:t>sonucudur</a:t>
            </a:r>
            <a:endParaRPr lang="tr-TR" dirty="0"/>
          </a:p>
          <a:p>
            <a:pPr marL="0" indent="0" fontAlgn="auto">
              <a:spcAft>
                <a:spcPts val="0"/>
              </a:spcAft>
              <a:buFont typeface="Wingdings 2"/>
              <a:buNone/>
              <a:defRPr/>
            </a:pPr>
            <a:r>
              <a:rPr lang="tr-TR" dirty="0" smtClean="0"/>
              <a:t>Yapılan çalışmalarda tükenmişliğin </a:t>
            </a:r>
            <a:r>
              <a:rPr lang="tr-TR" dirty="0"/>
              <a:t>kaynakları </a:t>
            </a:r>
            <a:r>
              <a:rPr lang="tr-TR" dirty="0" smtClean="0"/>
              <a:t>çoğunlukla bireysel olmaktan </a:t>
            </a:r>
            <a:r>
              <a:rPr lang="tr-TR" dirty="0"/>
              <a:t>çok durumsal olarak nitelendirilmekte, </a:t>
            </a:r>
            <a:r>
              <a:rPr lang="tr-TR" dirty="0" smtClean="0"/>
              <a:t>tükenmişliğe </a:t>
            </a:r>
            <a:r>
              <a:rPr lang="tr-TR" dirty="0"/>
              <a:t>yönelik </a:t>
            </a:r>
            <a:r>
              <a:rPr lang="tr-TR" dirty="0" smtClean="0"/>
              <a:t>çözümlerin de işin </a:t>
            </a:r>
            <a:r>
              <a:rPr lang="tr-TR" dirty="0"/>
              <a:t>sosyal ortamında aranması </a:t>
            </a:r>
            <a:r>
              <a:rPr lang="tr-TR" dirty="0" smtClean="0"/>
              <a:t>gerektiği </a:t>
            </a:r>
            <a:r>
              <a:rPr lang="tr-TR" dirty="0"/>
              <a:t>savunulmaktadır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fontAlgn="auto">
              <a:spcAft>
                <a:spcPts val="0"/>
              </a:spcAft>
              <a:defRPr/>
            </a:pPr>
            <a:r>
              <a:rPr lang="tr-TR" dirty="0"/>
              <a:t>Tükenmişliği Etkileyen Faktörler</a:t>
            </a:r>
          </a:p>
        </p:txBody>
      </p:sp>
      <p:sp>
        <p:nvSpPr>
          <p:cNvPr id="37890" name="İçerik Yer Tutucusu 2"/>
          <p:cNvSpPr>
            <a:spLocks noGrp="1"/>
          </p:cNvSpPr>
          <p:nvPr>
            <p:ph idx="1"/>
          </p:nvPr>
        </p:nvSpPr>
        <p:spPr/>
        <p:txBody>
          <a:bodyPr/>
          <a:lstStyle/>
          <a:p>
            <a:pPr marL="0" indent="0">
              <a:buFont typeface="Wingdings 2" pitchFamily="18" charset="2"/>
              <a:buNone/>
            </a:pPr>
            <a:r>
              <a:rPr lang="tr-TR" smtClean="0"/>
              <a:t>Bireylerde tükenmişliği etkileyen iş ve örgütle ilgili faktörler;</a:t>
            </a:r>
          </a:p>
          <a:p>
            <a:pPr marL="0" indent="0">
              <a:buFont typeface="Wingdings 2" pitchFamily="18" charset="2"/>
              <a:buNone/>
            </a:pPr>
            <a:endParaRPr lang="tr-TR" smtClean="0"/>
          </a:p>
          <a:p>
            <a:pPr marL="0" indent="0">
              <a:buFont typeface="Wingdings 2" pitchFamily="18" charset="2"/>
              <a:buNone/>
            </a:pPr>
            <a:r>
              <a:rPr lang="tr-TR" smtClean="0"/>
              <a:t>- İş yükü			- Kontrol </a:t>
            </a:r>
          </a:p>
          <a:p>
            <a:pPr marL="0" indent="0">
              <a:buFont typeface="Wingdings 2" pitchFamily="18" charset="2"/>
              <a:buNone/>
            </a:pPr>
            <a:r>
              <a:rPr lang="tr-TR" smtClean="0"/>
              <a:t>- Ödüller			- Aidiyet </a:t>
            </a:r>
          </a:p>
          <a:p>
            <a:pPr marL="0" indent="0">
              <a:buFont typeface="Wingdings 2" pitchFamily="18" charset="2"/>
              <a:buNone/>
            </a:pPr>
            <a:r>
              <a:rPr lang="tr-TR" smtClean="0"/>
              <a:t>- Adalet			- Değerler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fontAlgn="auto">
              <a:spcAft>
                <a:spcPts val="0"/>
              </a:spcAft>
              <a:defRPr/>
            </a:pPr>
            <a:r>
              <a:rPr lang="tr-TR" dirty="0"/>
              <a:t>Tükenmişliği Etkileyen Faktörler</a:t>
            </a:r>
          </a:p>
        </p:txBody>
      </p:sp>
      <p:sp>
        <p:nvSpPr>
          <p:cNvPr id="3" name="İçerik Yer Tutucusu 2"/>
          <p:cNvSpPr>
            <a:spLocks noGrp="1"/>
          </p:cNvSpPr>
          <p:nvPr>
            <p:ph idx="1"/>
          </p:nvPr>
        </p:nvSpPr>
        <p:spPr/>
        <p:txBody>
          <a:bodyPr>
            <a:normAutofit/>
          </a:bodyPr>
          <a:lstStyle/>
          <a:p>
            <a:pPr marL="0" indent="0" fontAlgn="auto">
              <a:spcAft>
                <a:spcPts val="0"/>
              </a:spcAft>
              <a:buFont typeface="Wingdings 2"/>
              <a:buNone/>
              <a:defRPr/>
            </a:pPr>
            <a:r>
              <a:rPr lang="tr-TR" dirty="0"/>
              <a:t>Tükenmişliğin boyutları açısından değerlendirildiğinde iş yükünün fazla olması duygusal tükenmişlikte önemli bir </a:t>
            </a:r>
            <a:r>
              <a:rPr lang="tr-TR" dirty="0" smtClean="0"/>
              <a:t>nedendir</a:t>
            </a:r>
          </a:p>
          <a:p>
            <a:pPr marL="0" indent="0" fontAlgn="auto">
              <a:spcAft>
                <a:spcPts val="0"/>
              </a:spcAft>
              <a:buFont typeface="Wingdings 2"/>
              <a:buNone/>
              <a:defRPr/>
            </a:pPr>
            <a:r>
              <a:rPr lang="tr-TR" dirty="0" smtClean="0"/>
              <a:t>İş </a:t>
            </a:r>
            <a:r>
              <a:rPr lang="tr-TR" dirty="0"/>
              <a:t>-yetenek </a:t>
            </a:r>
            <a:r>
              <a:rPr lang="tr-TR" dirty="0" smtClean="0"/>
              <a:t>uyuşmazlığı, iş-aile çatışması, </a:t>
            </a:r>
            <a:r>
              <a:rPr lang="tr-TR" dirty="0"/>
              <a:t>meslekten ve </a:t>
            </a:r>
            <a:r>
              <a:rPr lang="tr-TR" dirty="0" smtClean="0"/>
              <a:t>iş ortamından duyulan </a:t>
            </a:r>
            <a:r>
              <a:rPr lang="tr-TR" dirty="0"/>
              <a:t>memnuniyet bireylerin </a:t>
            </a:r>
            <a:r>
              <a:rPr lang="tr-TR" dirty="0" smtClean="0"/>
              <a:t>tükenmişlik </a:t>
            </a:r>
            <a:r>
              <a:rPr lang="tr-TR" dirty="0"/>
              <a:t>düzeylerini etkileyebilen </a:t>
            </a:r>
            <a:r>
              <a:rPr lang="tr-TR" dirty="0" smtClean="0"/>
              <a:t>faktörler arasında </a:t>
            </a:r>
            <a:r>
              <a:rPr lang="tr-TR" dirty="0"/>
              <a:t>yer </a:t>
            </a:r>
            <a:r>
              <a:rPr lang="tr-TR" dirty="0" smtClean="0"/>
              <a:t>almaktadır</a:t>
            </a:r>
          </a:p>
          <a:p>
            <a:pPr marL="0" indent="0" fontAlgn="auto">
              <a:spcAft>
                <a:spcPts val="0"/>
              </a:spcAft>
              <a:buFont typeface="Wingdings 2"/>
              <a:buNone/>
              <a:defRPr/>
            </a:pPr>
            <a:endParaRPr lang="tr-TR" dirty="0"/>
          </a:p>
          <a:p>
            <a:pPr marL="420624" indent="-384048" fontAlgn="auto">
              <a:spcAft>
                <a:spcPts val="0"/>
              </a:spcAft>
              <a:buFont typeface="Wingdings 2"/>
              <a:buChar char=""/>
              <a:defRPr/>
            </a:pPr>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fontAlgn="auto">
              <a:spcAft>
                <a:spcPts val="0"/>
              </a:spcAft>
              <a:defRPr/>
            </a:pPr>
            <a:r>
              <a:rPr lang="tr-TR" dirty="0"/>
              <a:t>Tükenmişliği Etkileyen Faktörler</a:t>
            </a:r>
          </a:p>
        </p:txBody>
      </p:sp>
      <p:sp>
        <p:nvSpPr>
          <p:cNvPr id="39938" name="İçerik Yer Tutucusu 2"/>
          <p:cNvSpPr>
            <a:spLocks noGrp="1"/>
          </p:cNvSpPr>
          <p:nvPr>
            <p:ph idx="1"/>
          </p:nvPr>
        </p:nvSpPr>
        <p:spPr/>
        <p:txBody>
          <a:bodyPr/>
          <a:lstStyle/>
          <a:p>
            <a:pPr marL="0" indent="0">
              <a:buFont typeface="Wingdings 2" pitchFamily="18" charset="2"/>
              <a:buNone/>
            </a:pPr>
            <a:r>
              <a:rPr lang="tr-TR" smtClean="0"/>
              <a:t>İşte çalışma süresi tükenmişlik düzeyini etkileyen bir başka değişkendir</a:t>
            </a:r>
          </a:p>
          <a:p>
            <a:pPr marL="0" indent="0">
              <a:buFont typeface="Wingdings 2" pitchFamily="18" charset="2"/>
              <a:buNone/>
            </a:pPr>
            <a:r>
              <a:rPr lang="tr-TR" smtClean="0"/>
              <a:t>Yapılan bir çalışmaya göre, 1-5 yıl arası çalışanlar, 1 yıldan az ve 5 yıldan uzun süredir çalışanlara göre daha yüksek tükenmişlik sergilemektedirler</a:t>
            </a:r>
          </a:p>
          <a:p>
            <a:pPr marL="0" indent="0">
              <a:buFont typeface="Wingdings 2" pitchFamily="18" charset="2"/>
              <a:buNone/>
            </a:pPr>
            <a:endParaRPr lang="tr-TR"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fontAlgn="auto">
              <a:spcAft>
                <a:spcPts val="0"/>
              </a:spcAft>
              <a:defRPr/>
            </a:pPr>
            <a:r>
              <a:rPr lang="tr-TR" dirty="0"/>
              <a:t>Tükenmişliği Etkileyen Faktörler</a:t>
            </a:r>
          </a:p>
        </p:txBody>
      </p:sp>
      <p:sp>
        <p:nvSpPr>
          <p:cNvPr id="40962" name="İçerik Yer Tutucusu 2"/>
          <p:cNvSpPr>
            <a:spLocks noGrp="1"/>
          </p:cNvSpPr>
          <p:nvPr>
            <p:ph idx="1"/>
          </p:nvPr>
        </p:nvSpPr>
        <p:spPr/>
        <p:txBody>
          <a:bodyPr/>
          <a:lstStyle/>
          <a:p>
            <a:pPr marL="0" indent="0">
              <a:buFont typeface="Wingdings 2" pitchFamily="18" charset="2"/>
              <a:buNone/>
            </a:pPr>
            <a:r>
              <a:rPr lang="tr-TR" smtClean="0"/>
              <a:t>Akademik kadrolar açısından bakıldığında araştırma görevlisi, öğretim görevlisi, araştırma görevlisi doktor, yardımcı doçent doktor, doçent ve profesörler arasında yapılan çalışmada her boyutta en az tükenmenin yaşandığı grup doçent ve profesörler olarak belirlenmiştir (Arı ve Bal, 2008)</a:t>
            </a:r>
          </a:p>
          <a:p>
            <a:pPr marL="0" indent="0">
              <a:buFont typeface="Wingdings 2" pitchFamily="18" charset="2"/>
              <a:buNone/>
            </a:pPr>
            <a:endParaRPr lang="tr-TR"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Başlık 1"/>
          <p:cNvSpPr>
            <a:spLocks noGrp="1"/>
          </p:cNvSpPr>
          <p:nvPr>
            <p:ph type="title"/>
          </p:nvPr>
        </p:nvSpPr>
        <p:spPr/>
        <p:txBody>
          <a:bodyPr/>
          <a:lstStyle/>
          <a:p>
            <a:r>
              <a:rPr lang="tr-TR" smtClean="0"/>
              <a:t>Tükenmişliğin Belirtileri</a:t>
            </a:r>
          </a:p>
        </p:txBody>
      </p:sp>
      <p:sp>
        <p:nvSpPr>
          <p:cNvPr id="3" name="İçerik Yer Tutucusu 2"/>
          <p:cNvSpPr>
            <a:spLocks noGrp="1"/>
          </p:cNvSpPr>
          <p:nvPr>
            <p:ph idx="1"/>
          </p:nvPr>
        </p:nvSpPr>
        <p:spPr/>
        <p:txBody>
          <a:bodyPr>
            <a:normAutofit/>
          </a:bodyPr>
          <a:lstStyle/>
          <a:p>
            <a:pPr marL="420624" indent="-384048" fontAlgn="auto">
              <a:spcAft>
                <a:spcPts val="0"/>
              </a:spcAft>
              <a:buFont typeface="Wingdings 2"/>
              <a:buChar char=""/>
              <a:defRPr/>
            </a:pPr>
            <a:r>
              <a:rPr lang="tr-TR" dirty="0"/>
              <a:t>Duygusal </a:t>
            </a:r>
            <a:r>
              <a:rPr lang="tr-TR" dirty="0" smtClean="0"/>
              <a:t>Belirtiler</a:t>
            </a:r>
          </a:p>
          <a:p>
            <a:pPr marL="0" indent="0" fontAlgn="auto">
              <a:spcAft>
                <a:spcPts val="0"/>
              </a:spcAft>
              <a:buFont typeface="Wingdings 2"/>
              <a:buNone/>
              <a:defRPr/>
            </a:pPr>
            <a:r>
              <a:rPr lang="tr-TR" dirty="0"/>
              <a:t>Motivasyon </a:t>
            </a:r>
            <a:r>
              <a:rPr lang="tr-TR" dirty="0" smtClean="0"/>
              <a:t>eksikliği, kişisel </a:t>
            </a:r>
            <a:r>
              <a:rPr lang="tr-TR" dirty="0"/>
              <a:t>güvende </a:t>
            </a:r>
            <a:r>
              <a:rPr lang="tr-TR" dirty="0" smtClean="0"/>
              <a:t>azalma, değersizlik </a:t>
            </a:r>
            <a:r>
              <a:rPr lang="tr-TR" dirty="0"/>
              <a:t>hissi, </a:t>
            </a:r>
            <a:r>
              <a:rPr lang="tr-TR" dirty="0" smtClean="0"/>
              <a:t>aşırı şüphecilik, </a:t>
            </a:r>
            <a:r>
              <a:rPr lang="tr-TR" dirty="0"/>
              <a:t>kaygı, huzursuzluk, kendini </a:t>
            </a:r>
            <a:r>
              <a:rPr lang="tr-TR" dirty="0" smtClean="0"/>
              <a:t>soyutlanmış hissetme</a:t>
            </a:r>
            <a:r>
              <a:rPr lang="tr-TR" dirty="0"/>
              <a:t>, çabuk öfkelenme, tatminsizlik, konsantrasyon bozuklukları, </a:t>
            </a:r>
            <a:r>
              <a:rPr lang="tr-TR" dirty="0" smtClean="0"/>
              <a:t>çaresizlik, zihin karışıklığı </a:t>
            </a:r>
            <a:r>
              <a:rPr lang="tr-TR" dirty="0"/>
              <a:t>ve düzensizlik, </a:t>
            </a:r>
            <a:r>
              <a:rPr lang="tr-TR" dirty="0" smtClean="0"/>
              <a:t>bilişsel </a:t>
            </a:r>
            <a:r>
              <a:rPr lang="tr-TR" dirty="0"/>
              <a:t>becerilerde güçlükler </a:t>
            </a:r>
            <a:r>
              <a:rPr lang="tr-TR" dirty="0" smtClean="0"/>
              <a:t>yaşama</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Başlık 1"/>
          <p:cNvSpPr>
            <a:spLocks noGrp="1"/>
          </p:cNvSpPr>
          <p:nvPr>
            <p:ph type="title"/>
          </p:nvPr>
        </p:nvSpPr>
        <p:spPr/>
        <p:txBody>
          <a:bodyPr/>
          <a:lstStyle/>
          <a:p>
            <a:r>
              <a:rPr lang="tr-TR" smtClean="0"/>
              <a:t>Tükenmişlik</a:t>
            </a:r>
          </a:p>
        </p:txBody>
      </p:sp>
      <p:sp>
        <p:nvSpPr>
          <p:cNvPr id="15362" name="İçerik Yer Tutucusu 2"/>
          <p:cNvSpPr>
            <a:spLocks noGrp="1"/>
          </p:cNvSpPr>
          <p:nvPr>
            <p:ph idx="1"/>
          </p:nvPr>
        </p:nvSpPr>
        <p:spPr/>
        <p:txBody>
          <a:bodyPr/>
          <a:lstStyle/>
          <a:p>
            <a:r>
              <a:rPr lang="tr-TR" smtClean="0"/>
              <a:t>Farklı alanlarda çalışan profesyoneller işlerinde yaşadıkları zorluklara karşı tepkiler verebilirler ve bu tepkilerin genellikle "işe ilişkin stres", "işe ilişkin bıkkınlık" ve "tükenme" olarak kendini göstermesi beklenir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Başlık 1"/>
          <p:cNvSpPr>
            <a:spLocks noGrp="1"/>
          </p:cNvSpPr>
          <p:nvPr>
            <p:ph type="title"/>
          </p:nvPr>
        </p:nvSpPr>
        <p:spPr/>
        <p:txBody>
          <a:bodyPr/>
          <a:lstStyle/>
          <a:p>
            <a:r>
              <a:rPr lang="tr-TR" smtClean="0"/>
              <a:t>Tükenmişliğin Belirtileri</a:t>
            </a:r>
          </a:p>
        </p:txBody>
      </p:sp>
      <p:sp>
        <p:nvSpPr>
          <p:cNvPr id="3" name="İçerik Yer Tutucusu 2"/>
          <p:cNvSpPr>
            <a:spLocks noGrp="1"/>
          </p:cNvSpPr>
          <p:nvPr>
            <p:ph idx="1"/>
          </p:nvPr>
        </p:nvSpPr>
        <p:spPr/>
        <p:txBody>
          <a:bodyPr>
            <a:normAutofit/>
          </a:bodyPr>
          <a:lstStyle/>
          <a:p>
            <a:pPr marL="420624" indent="-384048" fontAlgn="auto">
              <a:spcAft>
                <a:spcPts val="0"/>
              </a:spcAft>
              <a:buFont typeface="Wingdings 2"/>
              <a:buChar char=""/>
              <a:defRPr/>
            </a:pPr>
            <a:r>
              <a:rPr lang="tr-TR" dirty="0" smtClean="0"/>
              <a:t>Davranışsal Belirtiler</a:t>
            </a:r>
          </a:p>
          <a:p>
            <a:pPr marL="0" indent="0" fontAlgn="auto">
              <a:spcAft>
                <a:spcPts val="0"/>
              </a:spcAft>
              <a:buFont typeface="Wingdings 2"/>
              <a:buNone/>
              <a:defRPr/>
            </a:pPr>
            <a:r>
              <a:rPr lang="tr-TR" dirty="0"/>
              <a:t>Ani tepkisellik ve </a:t>
            </a:r>
            <a:r>
              <a:rPr lang="tr-TR" dirty="0" smtClean="0"/>
              <a:t>eleştiriye aşırı duyarlılık, sinirlilik</a:t>
            </a:r>
            <a:r>
              <a:rPr lang="tr-TR" dirty="0"/>
              <a:t>, sabırsızlık, kurallar konusunda katılık, alınganlık, </a:t>
            </a:r>
            <a:r>
              <a:rPr lang="tr-TR" dirty="0" smtClean="0"/>
              <a:t>işle </a:t>
            </a:r>
            <a:r>
              <a:rPr lang="tr-TR" dirty="0"/>
              <a:t>ilgilenmek </a:t>
            </a:r>
            <a:r>
              <a:rPr lang="tr-TR" dirty="0" smtClean="0"/>
              <a:t>yerine başka şeylerle </a:t>
            </a:r>
            <a:r>
              <a:rPr lang="tr-TR" dirty="0"/>
              <a:t>vakit geçirme, sürekli bir savunma ve suçlama hali, inkâr </a:t>
            </a:r>
            <a:r>
              <a:rPr lang="tr-TR" dirty="0" smtClean="0"/>
              <a:t>etme, rasyonelleştirme, </a:t>
            </a:r>
            <a:r>
              <a:rPr lang="tr-TR" dirty="0"/>
              <a:t>çevre ile </a:t>
            </a:r>
            <a:r>
              <a:rPr lang="tr-TR" dirty="0" smtClean="0"/>
              <a:t>ilişkilerde bozulmalar</a:t>
            </a:r>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Başlık 1"/>
          <p:cNvSpPr>
            <a:spLocks noGrp="1"/>
          </p:cNvSpPr>
          <p:nvPr>
            <p:ph type="title"/>
          </p:nvPr>
        </p:nvSpPr>
        <p:spPr/>
        <p:txBody>
          <a:bodyPr/>
          <a:lstStyle/>
          <a:p>
            <a:r>
              <a:rPr lang="tr-TR" smtClean="0"/>
              <a:t>Tükenmişliğin Belirtileri</a:t>
            </a:r>
          </a:p>
        </p:txBody>
      </p:sp>
      <p:sp>
        <p:nvSpPr>
          <p:cNvPr id="3" name="İçerik Yer Tutucusu 2"/>
          <p:cNvSpPr>
            <a:spLocks noGrp="1"/>
          </p:cNvSpPr>
          <p:nvPr>
            <p:ph idx="1"/>
          </p:nvPr>
        </p:nvSpPr>
        <p:spPr/>
        <p:txBody>
          <a:bodyPr>
            <a:normAutofit/>
          </a:bodyPr>
          <a:lstStyle/>
          <a:p>
            <a:pPr marL="420624" indent="-384048" fontAlgn="auto">
              <a:spcAft>
                <a:spcPts val="0"/>
              </a:spcAft>
              <a:buFont typeface="Wingdings 2"/>
              <a:buChar char=""/>
              <a:defRPr/>
            </a:pPr>
            <a:r>
              <a:rPr lang="tr-TR" dirty="0"/>
              <a:t>Bedensel </a:t>
            </a:r>
            <a:r>
              <a:rPr lang="tr-TR" dirty="0" smtClean="0"/>
              <a:t>Belirtiler</a:t>
            </a:r>
          </a:p>
          <a:p>
            <a:pPr marL="0" indent="0" fontAlgn="auto">
              <a:spcAft>
                <a:spcPts val="0"/>
              </a:spcAft>
              <a:buFont typeface="Wingdings 2"/>
              <a:buNone/>
              <a:defRPr/>
            </a:pPr>
            <a:r>
              <a:rPr lang="tr-TR" dirty="0"/>
              <a:t>Kronik yorgunluk, enerji kaybı, </a:t>
            </a:r>
            <a:r>
              <a:rPr lang="tr-TR" dirty="0" smtClean="0"/>
              <a:t>uyku bozuklukları</a:t>
            </a:r>
            <a:r>
              <a:rPr lang="tr-TR" dirty="0"/>
              <a:t>, nefes </a:t>
            </a:r>
            <a:r>
              <a:rPr lang="tr-TR" dirty="0" smtClean="0"/>
              <a:t>darlığı, </a:t>
            </a:r>
            <a:r>
              <a:rPr lang="tr-TR" dirty="0"/>
              <a:t>mide </a:t>
            </a:r>
            <a:r>
              <a:rPr lang="tr-TR" dirty="0" smtClean="0"/>
              <a:t>problemleri</a:t>
            </a:r>
            <a:endParaRPr lang="tr-TR" dirty="0"/>
          </a:p>
        </p:txBody>
      </p:sp>
      <p:pic>
        <p:nvPicPr>
          <p:cNvPr id="44035" name="Picture 2"/>
          <p:cNvPicPr>
            <a:picLocks noChangeAspect="1" noChangeArrowheads="1"/>
          </p:cNvPicPr>
          <p:nvPr/>
        </p:nvPicPr>
        <p:blipFill>
          <a:blip r:embed="rId2"/>
          <a:srcRect/>
          <a:stretch>
            <a:fillRect/>
          </a:stretch>
        </p:blipFill>
        <p:spPr bwMode="auto">
          <a:xfrm>
            <a:off x="6259513" y="3144838"/>
            <a:ext cx="2884487" cy="3713162"/>
          </a:xfrm>
          <a:prstGeom prst="rect">
            <a:avLst/>
          </a:prstGeom>
          <a:noFill/>
          <a:ln w="9525">
            <a:noFill/>
            <a:miter lim="800000"/>
            <a:headEnd/>
            <a:tailEnd/>
          </a:ln>
        </p:spPr>
      </p:pic>
      <p:sp>
        <p:nvSpPr>
          <p:cNvPr id="44036" name="Dikdörtgen 3"/>
          <p:cNvSpPr>
            <a:spLocks noChangeArrowheads="1"/>
          </p:cNvSpPr>
          <p:nvPr/>
        </p:nvSpPr>
        <p:spPr bwMode="auto">
          <a:xfrm>
            <a:off x="5308600" y="6483350"/>
            <a:ext cx="927100" cy="338138"/>
          </a:xfrm>
          <a:prstGeom prst="rect">
            <a:avLst/>
          </a:prstGeom>
          <a:noFill/>
          <a:ln w="9525">
            <a:noFill/>
            <a:miter lim="800000"/>
            <a:headEnd/>
            <a:tailEnd/>
          </a:ln>
        </p:spPr>
        <p:txBody>
          <a:bodyPr wrap="none">
            <a:spAutoFit/>
          </a:bodyPr>
          <a:lstStyle/>
          <a:p>
            <a:pPr>
              <a:spcBef>
                <a:spcPct val="20000"/>
              </a:spcBef>
              <a:buClr>
                <a:srgbClr val="6EA0B0"/>
              </a:buClr>
              <a:buSzPct val="80000"/>
            </a:pPr>
            <a:r>
              <a:rPr lang="tr-TR" sz="1600">
                <a:solidFill>
                  <a:srgbClr val="FFFFFF"/>
                </a:solidFill>
              </a:rPr>
              <a:t>Otto Dix</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Başlık 1"/>
          <p:cNvSpPr>
            <a:spLocks noGrp="1"/>
          </p:cNvSpPr>
          <p:nvPr>
            <p:ph type="title"/>
          </p:nvPr>
        </p:nvSpPr>
        <p:spPr/>
        <p:txBody>
          <a:bodyPr/>
          <a:lstStyle/>
          <a:p>
            <a:r>
              <a:rPr lang="tr-TR" smtClean="0"/>
              <a:t> Tükenmişlikle Mücadele</a:t>
            </a:r>
          </a:p>
        </p:txBody>
      </p:sp>
      <p:sp>
        <p:nvSpPr>
          <p:cNvPr id="45058" name="İçerik Yer Tutucusu 2"/>
          <p:cNvSpPr>
            <a:spLocks noGrp="1"/>
          </p:cNvSpPr>
          <p:nvPr>
            <p:ph idx="1"/>
          </p:nvPr>
        </p:nvSpPr>
        <p:spPr/>
        <p:txBody>
          <a:bodyPr/>
          <a:lstStyle/>
          <a:p>
            <a:r>
              <a:rPr lang="tr-TR" smtClean="0"/>
              <a:t>Genellikle bireysel, kurumsal ve hatta sistemden kaynaklanan etmenlerin bir arada rol oynaması ile ortaya çıkan tükenmişlik, bir sendrom ve sistem sorunu olarak ele alınmalıdır</a:t>
            </a:r>
          </a:p>
          <a:p>
            <a:r>
              <a:rPr lang="tr-TR" smtClean="0"/>
              <a:t>Etkili müdahale, hem bireysel hem de örgütsel zeminde olmalıdır</a:t>
            </a:r>
          </a:p>
          <a:p>
            <a:endParaRPr lang="tr-TR"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Başlık 1"/>
          <p:cNvSpPr>
            <a:spLocks noGrp="1"/>
          </p:cNvSpPr>
          <p:nvPr>
            <p:ph type="title"/>
          </p:nvPr>
        </p:nvSpPr>
        <p:spPr/>
        <p:txBody>
          <a:bodyPr/>
          <a:lstStyle/>
          <a:p>
            <a:r>
              <a:rPr lang="tr-TR" smtClean="0"/>
              <a:t>Tükenmişlikle Mücadele</a:t>
            </a:r>
          </a:p>
        </p:txBody>
      </p:sp>
      <p:sp>
        <p:nvSpPr>
          <p:cNvPr id="3" name="İçerik Yer Tutucusu 2"/>
          <p:cNvSpPr>
            <a:spLocks noGrp="1"/>
          </p:cNvSpPr>
          <p:nvPr>
            <p:ph idx="1"/>
          </p:nvPr>
        </p:nvSpPr>
        <p:spPr/>
        <p:txBody>
          <a:bodyPr>
            <a:normAutofit fontScale="92500" lnSpcReduction="10000"/>
          </a:bodyPr>
          <a:lstStyle/>
          <a:p>
            <a:pPr marL="420624" indent="-384048" fontAlgn="auto">
              <a:spcAft>
                <a:spcPts val="0"/>
              </a:spcAft>
              <a:buFont typeface="Wingdings 2"/>
              <a:buChar char=""/>
              <a:defRPr/>
            </a:pPr>
            <a:r>
              <a:rPr lang="tr-TR" dirty="0" smtClean="0"/>
              <a:t>Organizasyon Düzeyinde</a:t>
            </a:r>
          </a:p>
          <a:p>
            <a:pPr marL="0" indent="0" fontAlgn="auto">
              <a:spcAft>
                <a:spcPts val="0"/>
              </a:spcAft>
              <a:buFont typeface="Wingdings 2"/>
              <a:buNone/>
              <a:defRPr/>
            </a:pPr>
            <a:r>
              <a:rPr lang="tr-TR" u="sng" dirty="0"/>
              <a:t>Devlet yönetimi düzeyinde </a:t>
            </a:r>
            <a:r>
              <a:rPr lang="tr-TR" u="sng" dirty="0" smtClean="0"/>
              <a:t>yapılması gerekenler</a:t>
            </a:r>
          </a:p>
          <a:p>
            <a:pPr marL="0" indent="0" fontAlgn="auto">
              <a:spcAft>
                <a:spcPts val="0"/>
              </a:spcAft>
              <a:buFont typeface="Wingdings 2"/>
              <a:buNone/>
              <a:defRPr/>
            </a:pPr>
            <a:r>
              <a:rPr lang="tr-TR" dirty="0"/>
              <a:t>Demokratik, yatay sorumluluk ve </a:t>
            </a:r>
            <a:r>
              <a:rPr lang="tr-TR" dirty="0" smtClean="0"/>
              <a:t>yetkileri paylaştıran </a:t>
            </a:r>
            <a:r>
              <a:rPr lang="tr-TR" dirty="0"/>
              <a:t>yönetim </a:t>
            </a:r>
            <a:r>
              <a:rPr lang="tr-TR" dirty="0" smtClean="0"/>
              <a:t>yaklaşımının benimsenmesi, sistemdeki </a:t>
            </a:r>
            <a:r>
              <a:rPr lang="tr-TR" dirty="0"/>
              <a:t>ödül </a:t>
            </a:r>
            <a:r>
              <a:rPr lang="tr-TR" dirty="0" smtClean="0"/>
              <a:t>kaynaklarının arttırılması, </a:t>
            </a:r>
            <a:r>
              <a:rPr lang="tr-TR" dirty="0"/>
              <a:t>uzun </a:t>
            </a:r>
            <a:r>
              <a:rPr lang="tr-TR" dirty="0" smtClean="0"/>
              <a:t>çalışma saatlerinin azaltılması, düşük </a:t>
            </a:r>
            <a:r>
              <a:rPr lang="tr-TR" dirty="0"/>
              <a:t>ücret sorunun </a:t>
            </a:r>
            <a:r>
              <a:rPr lang="tr-TR" dirty="0" smtClean="0"/>
              <a:t>giderilmesi, tatil </a:t>
            </a:r>
            <a:r>
              <a:rPr lang="tr-TR" dirty="0"/>
              <a:t>ve sosyal aktivite </a:t>
            </a:r>
            <a:r>
              <a:rPr lang="tr-TR" dirty="0" smtClean="0"/>
              <a:t>olanaklarının arttırılması, personel yetersizliği </a:t>
            </a:r>
            <a:r>
              <a:rPr lang="tr-TR" dirty="0"/>
              <a:t>sorununun </a:t>
            </a:r>
            <a:r>
              <a:rPr lang="tr-TR" dirty="0" smtClean="0"/>
              <a:t>giderilmesi</a:t>
            </a:r>
            <a:endParaRPr lang="tr-T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Başlık 1"/>
          <p:cNvSpPr>
            <a:spLocks noGrp="1"/>
          </p:cNvSpPr>
          <p:nvPr>
            <p:ph type="title"/>
          </p:nvPr>
        </p:nvSpPr>
        <p:spPr/>
        <p:txBody>
          <a:bodyPr/>
          <a:lstStyle/>
          <a:p>
            <a:r>
              <a:rPr lang="tr-TR" smtClean="0"/>
              <a:t>Tükenmişlikle Mücadele</a:t>
            </a:r>
          </a:p>
        </p:txBody>
      </p:sp>
      <p:sp>
        <p:nvSpPr>
          <p:cNvPr id="3" name="İçerik Yer Tutucusu 2"/>
          <p:cNvSpPr>
            <a:spLocks noGrp="1"/>
          </p:cNvSpPr>
          <p:nvPr>
            <p:ph idx="1"/>
          </p:nvPr>
        </p:nvSpPr>
        <p:spPr>
          <a:xfrm>
            <a:off x="457200" y="1600200"/>
            <a:ext cx="8229600" cy="4637088"/>
          </a:xfrm>
        </p:spPr>
        <p:txBody>
          <a:bodyPr>
            <a:normAutofit fontScale="92500"/>
          </a:bodyPr>
          <a:lstStyle/>
          <a:p>
            <a:pPr marL="0" indent="0" fontAlgn="auto">
              <a:spcAft>
                <a:spcPts val="0"/>
              </a:spcAft>
              <a:buFont typeface="Wingdings 2"/>
              <a:buNone/>
              <a:defRPr/>
            </a:pPr>
            <a:r>
              <a:rPr lang="tr-TR" u="sng" dirty="0"/>
              <a:t>İ</a:t>
            </a:r>
            <a:r>
              <a:rPr lang="tr-TR" u="sng" dirty="0" smtClean="0"/>
              <a:t>şyeri </a:t>
            </a:r>
            <a:r>
              <a:rPr lang="tr-TR" u="sng" dirty="0"/>
              <a:t>yöneticileri düzeyinde </a:t>
            </a:r>
            <a:r>
              <a:rPr lang="tr-TR" u="sng" dirty="0" smtClean="0"/>
              <a:t>yapılması </a:t>
            </a:r>
            <a:r>
              <a:rPr lang="tr-TR" u="sng" dirty="0"/>
              <a:t>gerekenler: </a:t>
            </a:r>
          </a:p>
          <a:p>
            <a:pPr marL="0" indent="0" fontAlgn="auto">
              <a:spcAft>
                <a:spcPts val="0"/>
              </a:spcAft>
              <a:buFont typeface="Wingdings 2"/>
              <a:buNone/>
              <a:defRPr/>
            </a:pPr>
            <a:r>
              <a:rPr lang="tr-TR" dirty="0"/>
              <a:t>Görev </a:t>
            </a:r>
            <a:r>
              <a:rPr lang="tr-TR" dirty="0" smtClean="0"/>
              <a:t>tanımlarının açık </a:t>
            </a:r>
            <a:r>
              <a:rPr lang="tr-TR" dirty="0"/>
              <a:t>ve net </a:t>
            </a:r>
            <a:r>
              <a:rPr lang="tr-TR" dirty="0" smtClean="0"/>
              <a:t>olması, işe </a:t>
            </a:r>
            <a:r>
              <a:rPr lang="tr-TR" dirty="0"/>
              <a:t>yeni </a:t>
            </a:r>
            <a:r>
              <a:rPr lang="tr-TR" dirty="0" smtClean="0"/>
              <a:t>başlayan kişinin oryantasyon programına katılımı </a:t>
            </a:r>
            <a:r>
              <a:rPr lang="tr-TR" dirty="0"/>
              <a:t>ve </a:t>
            </a:r>
            <a:r>
              <a:rPr lang="tr-TR" dirty="0" err="1"/>
              <a:t>süpervizyon</a:t>
            </a:r>
            <a:r>
              <a:rPr lang="tr-TR" dirty="0"/>
              <a:t> </a:t>
            </a:r>
            <a:r>
              <a:rPr lang="tr-TR" dirty="0" smtClean="0"/>
              <a:t>sağlanması, iş </a:t>
            </a:r>
            <a:r>
              <a:rPr lang="tr-TR" dirty="0"/>
              <a:t>ile </a:t>
            </a:r>
            <a:r>
              <a:rPr lang="tr-TR" dirty="0" smtClean="0"/>
              <a:t>çalışan arasında </a:t>
            </a:r>
            <a:r>
              <a:rPr lang="tr-TR" dirty="0"/>
              <a:t>uyumu </a:t>
            </a:r>
            <a:r>
              <a:rPr lang="tr-TR" dirty="0" smtClean="0"/>
              <a:t>sağlamak </a:t>
            </a:r>
            <a:r>
              <a:rPr lang="tr-TR" dirty="0"/>
              <a:t>için </a:t>
            </a:r>
            <a:r>
              <a:rPr lang="tr-TR" dirty="0" smtClean="0"/>
              <a:t>işin </a:t>
            </a:r>
            <a:r>
              <a:rPr lang="tr-TR" dirty="0" err="1" smtClean="0"/>
              <a:t>modifiye</a:t>
            </a:r>
            <a:r>
              <a:rPr lang="tr-TR" dirty="0" smtClean="0"/>
              <a:t> </a:t>
            </a:r>
            <a:r>
              <a:rPr lang="tr-TR" dirty="0"/>
              <a:t>edilmesi, bölümlerin özelliklerine göre </a:t>
            </a:r>
            <a:r>
              <a:rPr lang="tr-TR" dirty="0" smtClean="0"/>
              <a:t>etkin personel planının yapılması, </a:t>
            </a:r>
            <a:r>
              <a:rPr lang="tr-TR" dirty="0"/>
              <a:t>düzenli ekip içi </a:t>
            </a:r>
            <a:r>
              <a:rPr lang="tr-TR" dirty="0" smtClean="0"/>
              <a:t>toplantıları ile </a:t>
            </a:r>
            <a:r>
              <a:rPr lang="tr-TR" dirty="0"/>
              <a:t>öneri ve </a:t>
            </a:r>
            <a:r>
              <a:rPr lang="tr-TR" dirty="0" smtClean="0"/>
              <a:t>eleştirilerin </a:t>
            </a:r>
            <a:r>
              <a:rPr lang="tr-TR" dirty="0"/>
              <a:t>alınması, sorun çözmede kalıcı mekanizmaların oluşturulması,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Başlık 1"/>
          <p:cNvSpPr>
            <a:spLocks noGrp="1"/>
          </p:cNvSpPr>
          <p:nvPr>
            <p:ph type="title"/>
          </p:nvPr>
        </p:nvSpPr>
        <p:spPr/>
        <p:txBody>
          <a:bodyPr/>
          <a:lstStyle/>
          <a:p>
            <a:r>
              <a:rPr lang="tr-TR" smtClean="0"/>
              <a:t>Tükenmişlikle Mücadele</a:t>
            </a:r>
          </a:p>
        </p:txBody>
      </p:sp>
      <p:sp>
        <p:nvSpPr>
          <p:cNvPr id="3" name="İçerik Yer Tutucusu 2"/>
          <p:cNvSpPr>
            <a:spLocks noGrp="1"/>
          </p:cNvSpPr>
          <p:nvPr>
            <p:ph idx="1"/>
          </p:nvPr>
        </p:nvSpPr>
        <p:spPr/>
        <p:txBody>
          <a:bodyPr>
            <a:normAutofit fontScale="92500"/>
          </a:bodyPr>
          <a:lstStyle/>
          <a:p>
            <a:pPr marL="0" indent="0" fontAlgn="auto">
              <a:spcAft>
                <a:spcPts val="0"/>
              </a:spcAft>
              <a:buFont typeface="Wingdings 2"/>
              <a:buNone/>
              <a:defRPr/>
            </a:pPr>
            <a:r>
              <a:rPr lang="tr-TR" dirty="0" smtClean="0"/>
              <a:t>sorunların </a:t>
            </a:r>
            <a:r>
              <a:rPr lang="tr-TR" dirty="0"/>
              <a:t>ilk ortaya </a:t>
            </a:r>
            <a:r>
              <a:rPr lang="tr-TR" dirty="0" smtClean="0"/>
              <a:t>çıkış anında </a:t>
            </a:r>
            <a:r>
              <a:rPr lang="tr-TR" dirty="0"/>
              <a:t>ele </a:t>
            </a:r>
            <a:r>
              <a:rPr lang="tr-TR" dirty="0" smtClean="0"/>
              <a:t>alınması, </a:t>
            </a:r>
            <a:r>
              <a:rPr lang="tr-TR" dirty="0"/>
              <a:t>yöneticilerin </a:t>
            </a:r>
            <a:r>
              <a:rPr lang="tr-TR" dirty="0" smtClean="0"/>
              <a:t>çalışanı destekledikleri, sıkıntılı </a:t>
            </a:r>
            <a:r>
              <a:rPr lang="tr-TR" dirty="0"/>
              <a:t>bir durumda kendilerinden </a:t>
            </a:r>
            <a:r>
              <a:rPr lang="tr-TR" dirty="0" smtClean="0"/>
              <a:t>yardım alabilecekleri, elemanların </a:t>
            </a:r>
            <a:r>
              <a:rPr lang="tr-TR" dirty="0"/>
              <a:t>gereksinim </a:t>
            </a:r>
            <a:r>
              <a:rPr lang="tr-TR" dirty="0" smtClean="0"/>
              <a:t>duyduğu </a:t>
            </a:r>
            <a:r>
              <a:rPr lang="tr-TR" dirty="0"/>
              <a:t>sürekli </a:t>
            </a:r>
            <a:r>
              <a:rPr lang="tr-TR" dirty="0" smtClean="0"/>
              <a:t>eğitim olanaklarının sağlanması, </a:t>
            </a:r>
            <a:r>
              <a:rPr lang="tr-TR" dirty="0"/>
              <a:t>sistemdeki ödül </a:t>
            </a:r>
            <a:r>
              <a:rPr lang="tr-TR" dirty="0" smtClean="0"/>
              <a:t>kaynaklarının çoğaltılması, çalışanların </a:t>
            </a:r>
            <a:r>
              <a:rPr lang="tr-TR" dirty="0"/>
              <a:t>bireysel </a:t>
            </a:r>
            <a:r>
              <a:rPr lang="tr-TR" dirty="0" smtClean="0"/>
              <a:t>ihtiyaçlarının karşılanmasına </a:t>
            </a:r>
            <a:r>
              <a:rPr lang="tr-TR" dirty="0"/>
              <a:t>önem verilmesi ve </a:t>
            </a:r>
            <a:r>
              <a:rPr lang="tr-TR" dirty="0" smtClean="0"/>
              <a:t>kolaylaştırılması, alınan </a:t>
            </a:r>
            <a:r>
              <a:rPr lang="tr-TR" dirty="0"/>
              <a:t>kararlara </a:t>
            </a:r>
            <a:r>
              <a:rPr lang="tr-TR" dirty="0" smtClean="0"/>
              <a:t>katılımın sağlanması gereklidir</a:t>
            </a:r>
            <a:endParaRPr lang="tr-TR" dirty="0"/>
          </a:p>
          <a:p>
            <a:pPr marL="0" indent="0" fontAlgn="auto">
              <a:spcAft>
                <a:spcPts val="0"/>
              </a:spcAft>
              <a:buFont typeface="Wingdings 2"/>
              <a:buNone/>
              <a:defRPr/>
            </a:pPr>
            <a:endParaRPr lang="tr-T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Başlık 1"/>
          <p:cNvSpPr>
            <a:spLocks noGrp="1"/>
          </p:cNvSpPr>
          <p:nvPr>
            <p:ph type="title"/>
          </p:nvPr>
        </p:nvSpPr>
        <p:spPr/>
        <p:txBody>
          <a:bodyPr/>
          <a:lstStyle/>
          <a:p>
            <a:r>
              <a:rPr lang="tr-TR" smtClean="0"/>
              <a:t>Tükenmişlikle Mücadele</a:t>
            </a:r>
          </a:p>
        </p:txBody>
      </p:sp>
      <p:sp>
        <p:nvSpPr>
          <p:cNvPr id="3" name="İçerik Yer Tutucusu 2"/>
          <p:cNvSpPr>
            <a:spLocks noGrp="1"/>
          </p:cNvSpPr>
          <p:nvPr>
            <p:ph idx="1"/>
          </p:nvPr>
        </p:nvSpPr>
        <p:spPr/>
        <p:txBody>
          <a:bodyPr>
            <a:normAutofit/>
          </a:bodyPr>
          <a:lstStyle/>
          <a:p>
            <a:pPr marL="420624" indent="-384048" fontAlgn="auto">
              <a:spcAft>
                <a:spcPts val="0"/>
              </a:spcAft>
              <a:buFont typeface="Wingdings 2"/>
              <a:buChar char=""/>
              <a:defRPr/>
            </a:pPr>
            <a:r>
              <a:rPr lang="tr-TR" dirty="0" smtClean="0"/>
              <a:t>Bireysel Düzeyde</a:t>
            </a:r>
          </a:p>
          <a:p>
            <a:pPr marL="0" indent="0" fontAlgn="auto">
              <a:spcAft>
                <a:spcPts val="0"/>
              </a:spcAft>
              <a:buFont typeface="Wingdings 2"/>
              <a:buNone/>
              <a:defRPr/>
            </a:pPr>
            <a:r>
              <a:rPr lang="tr-TR" u="sng" dirty="0"/>
              <a:t>Bireysel düzeyde </a:t>
            </a:r>
            <a:r>
              <a:rPr lang="tr-TR" u="sng" dirty="0" smtClean="0"/>
              <a:t>yapılması </a:t>
            </a:r>
            <a:r>
              <a:rPr lang="tr-TR" u="sng" dirty="0"/>
              <a:t>gerekenler</a:t>
            </a:r>
            <a:r>
              <a:rPr lang="tr-TR" u="sng" dirty="0" smtClean="0"/>
              <a:t>:</a:t>
            </a:r>
          </a:p>
          <a:p>
            <a:pPr marL="0" indent="0" fontAlgn="auto">
              <a:spcAft>
                <a:spcPts val="0"/>
              </a:spcAft>
              <a:buFont typeface="Wingdings 2"/>
              <a:buNone/>
              <a:defRPr/>
            </a:pPr>
            <a:r>
              <a:rPr lang="tr-TR" dirty="0" smtClean="0"/>
              <a:t>Tükenmişlik </a:t>
            </a:r>
            <a:r>
              <a:rPr lang="tr-TR" dirty="0"/>
              <a:t>seviyesine </a:t>
            </a:r>
            <a:r>
              <a:rPr lang="tr-TR" dirty="0" smtClean="0"/>
              <a:t>gelmiş olan </a:t>
            </a:r>
            <a:r>
              <a:rPr lang="tr-TR" dirty="0"/>
              <a:t>bireyin </a:t>
            </a:r>
            <a:r>
              <a:rPr lang="tr-TR" dirty="0" smtClean="0"/>
              <a:t>en önemli ihtiyacı </a:t>
            </a:r>
            <a:r>
              <a:rPr lang="tr-TR" dirty="0"/>
              <a:t>güç ve </a:t>
            </a:r>
            <a:r>
              <a:rPr lang="tr-TR" dirty="0" smtClean="0"/>
              <a:t>inançtır </a:t>
            </a:r>
          </a:p>
          <a:p>
            <a:pPr marL="0" indent="0" fontAlgn="auto">
              <a:spcAft>
                <a:spcPts val="0"/>
              </a:spcAft>
              <a:buFont typeface="Wingdings 2"/>
              <a:buNone/>
              <a:defRPr/>
            </a:pPr>
            <a:r>
              <a:rPr lang="tr-TR" dirty="0" smtClean="0"/>
              <a:t>Mantıksız inançların</a:t>
            </a:r>
            <a:r>
              <a:rPr lang="tr-TR" dirty="0"/>
              <a:t>, otomatik </a:t>
            </a:r>
            <a:r>
              <a:rPr lang="tr-TR" dirty="0" smtClean="0"/>
              <a:t>düşüncelerin</a:t>
            </a:r>
            <a:r>
              <a:rPr lang="tr-TR" dirty="0"/>
              <a:t>, olumsuz </a:t>
            </a:r>
            <a:r>
              <a:rPr lang="tr-TR" dirty="0" smtClean="0"/>
              <a:t>algıların fark edilmesi ve düşüncelerin </a:t>
            </a:r>
            <a:r>
              <a:rPr lang="tr-TR" dirty="0"/>
              <a:t>yeniden </a:t>
            </a:r>
            <a:r>
              <a:rPr lang="tr-TR" dirty="0" smtClean="0"/>
              <a:t>yapılandırılması gerekir</a:t>
            </a:r>
            <a:endParaRPr lang="tr-T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Başlık 1"/>
          <p:cNvSpPr>
            <a:spLocks noGrp="1"/>
          </p:cNvSpPr>
          <p:nvPr>
            <p:ph type="title"/>
          </p:nvPr>
        </p:nvSpPr>
        <p:spPr/>
        <p:txBody>
          <a:bodyPr/>
          <a:lstStyle/>
          <a:p>
            <a:r>
              <a:rPr lang="tr-TR" smtClean="0"/>
              <a:t>Tükenmişlikle Mücadele</a:t>
            </a:r>
          </a:p>
        </p:txBody>
      </p:sp>
      <p:sp>
        <p:nvSpPr>
          <p:cNvPr id="3" name="İçerik Yer Tutucusu 2"/>
          <p:cNvSpPr>
            <a:spLocks noGrp="1"/>
          </p:cNvSpPr>
          <p:nvPr>
            <p:ph idx="1"/>
          </p:nvPr>
        </p:nvSpPr>
        <p:spPr/>
        <p:txBody>
          <a:bodyPr>
            <a:normAutofit fontScale="92500" lnSpcReduction="10000"/>
          </a:bodyPr>
          <a:lstStyle/>
          <a:p>
            <a:pPr marL="0" indent="0" fontAlgn="auto">
              <a:spcAft>
                <a:spcPts val="0"/>
              </a:spcAft>
              <a:buFont typeface="Wingdings 2"/>
              <a:buNone/>
              <a:defRPr/>
            </a:pPr>
            <a:r>
              <a:rPr lang="tr-TR" dirty="0" smtClean="0"/>
              <a:t>İşe başlamadan </a:t>
            </a:r>
            <a:r>
              <a:rPr lang="tr-TR" dirty="0"/>
              <a:t>önce </a:t>
            </a:r>
            <a:r>
              <a:rPr lang="tr-TR" dirty="0" smtClean="0"/>
              <a:t>kişi yaptığı işin zorluklarını ve risklerini öğrenmelidir</a:t>
            </a:r>
          </a:p>
          <a:p>
            <a:pPr marL="0" indent="0" fontAlgn="auto">
              <a:spcAft>
                <a:spcPts val="0"/>
              </a:spcAft>
              <a:buFont typeface="Wingdings 2"/>
              <a:buNone/>
              <a:defRPr/>
            </a:pPr>
            <a:r>
              <a:rPr lang="tr-TR" dirty="0"/>
              <a:t>Tükenmenin ne </a:t>
            </a:r>
            <a:r>
              <a:rPr lang="tr-TR" dirty="0" smtClean="0"/>
              <a:t>olduğunun </a:t>
            </a:r>
            <a:r>
              <a:rPr lang="tr-TR" dirty="0"/>
              <a:t>ve belirtilerinin </a:t>
            </a:r>
            <a:r>
              <a:rPr lang="tr-TR" dirty="0" smtClean="0"/>
              <a:t>bilinmesi kişinin </a:t>
            </a:r>
            <a:r>
              <a:rPr lang="tr-TR" dirty="0"/>
              <a:t>kendindeki </a:t>
            </a:r>
            <a:r>
              <a:rPr lang="tr-TR" dirty="0" smtClean="0"/>
              <a:t>durumu tanımasını ve </a:t>
            </a:r>
            <a:r>
              <a:rPr lang="tr-TR" dirty="0"/>
              <a:t>çözüm aramaya yönelmesini </a:t>
            </a:r>
            <a:r>
              <a:rPr lang="tr-TR" dirty="0" smtClean="0"/>
              <a:t>sağlayacaktır</a:t>
            </a:r>
            <a:endParaRPr lang="tr-TR" dirty="0"/>
          </a:p>
          <a:p>
            <a:pPr marL="0" indent="0" fontAlgn="auto">
              <a:spcAft>
                <a:spcPts val="0"/>
              </a:spcAft>
              <a:buFont typeface="Wingdings 2"/>
              <a:buNone/>
              <a:defRPr/>
            </a:pPr>
            <a:r>
              <a:rPr lang="tr-TR" dirty="0" smtClean="0"/>
              <a:t>Kişinin </a:t>
            </a:r>
            <a:r>
              <a:rPr lang="tr-TR" dirty="0"/>
              <a:t>insan olarak </a:t>
            </a:r>
            <a:r>
              <a:rPr lang="tr-TR" dirty="0" smtClean="0"/>
              <a:t>sınırlılıkları olduğunu </a:t>
            </a:r>
            <a:r>
              <a:rPr lang="tr-TR" dirty="0"/>
              <a:t>ve </a:t>
            </a:r>
            <a:r>
              <a:rPr lang="tr-TR" dirty="0" smtClean="0"/>
              <a:t>sorumluluklarının sınırlarını </a:t>
            </a:r>
            <a:r>
              <a:rPr lang="tr-TR" dirty="0"/>
              <a:t>bilmesi, </a:t>
            </a:r>
            <a:r>
              <a:rPr lang="tr-TR" dirty="0" smtClean="0"/>
              <a:t>gereksiz ve kaldıramayacağı </a:t>
            </a:r>
            <a:r>
              <a:rPr lang="tr-TR" dirty="0"/>
              <a:t>yüklerin </a:t>
            </a:r>
            <a:r>
              <a:rPr lang="tr-TR" dirty="0" smtClean="0"/>
              <a:t>altına girmesini önleyebilir</a:t>
            </a:r>
            <a:endParaRPr lang="tr-TR" dirty="0"/>
          </a:p>
          <a:p>
            <a:pPr marL="0" indent="0" fontAlgn="auto">
              <a:spcAft>
                <a:spcPts val="0"/>
              </a:spcAft>
              <a:buFont typeface="Wingdings 2"/>
              <a:buNone/>
              <a:defRPr/>
            </a:pPr>
            <a:endParaRPr lang="tr-T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Başlık 1"/>
          <p:cNvSpPr>
            <a:spLocks noGrp="1"/>
          </p:cNvSpPr>
          <p:nvPr>
            <p:ph type="title"/>
          </p:nvPr>
        </p:nvSpPr>
        <p:spPr/>
        <p:txBody>
          <a:bodyPr/>
          <a:lstStyle/>
          <a:p>
            <a:r>
              <a:rPr lang="tr-TR" smtClean="0"/>
              <a:t>Tükenmişlikle Mücadele</a:t>
            </a:r>
          </a:p>
        </p:txBody>
      </p:sp>
      <p:sp>
        <p:nvSpPr>
          <p:cNvPr id="51202" name="İçerik Yer Tutucusu 2"/>
          <p:cNvSpPr>
            <a:spLocks noGrp="1"/>
          </p:cNvSpPr>
          <p:nvPr>
            <p:ph idx="1"/>
          </p:nvPr>
        </p:nvSpPr>
        <p:spPr/>
        <p:txBody>
          <a:bodyPr/>
          <a:lstStyle/>
          <a:p>
            <a:pPr marL="0" indent="0">
              <a:buFont typeface="Wingdings 2" pitchFamily="18" charset="2"/>
              <a:buNone/>
            </a:pPr>
            <a:r>
              <a:rPr lang="tr-TR" smtClean="0"/>
              <a:t>Kişi yaşamının iş dışındaki alanlarını geliştirmesi için teşvik edilmelidir</a:t>
            </a:r>
          </a:p>
          <a:p>
            <a:pPr marL="0" indent="0">
              <a:buFont typeface="Wingdings 2" pitchFamily="18" charset="2"/>
              <a:buNone/>
            </a:pPr>
            <a:r>
              <a:rPr lang="tr-TR" smtClean="0"/>
              <a:t>Hobileri olan, sosyal ilişkileri zengin kişiler tükenmeye karşı daha donanımlıdırlar</a:t>
            </a:r>
          </a:p>
          <a:p>
            <a:pPr marL="0" indent="0">
              <a:buFont typeface="Wingdings 2" pitchFamily="18" charset="2"/>
              <a:buNone/>
            </a:pPr>
            <a:r>
              <a:rPr lang="tr-TR" smtClean="0"/>
              <a:t>Kişi tatil ve dinlenme olanaklarını mutlaka kullanmalıdır</a:t>
            </a:r>
          </a:p>
          <a:p>
            <a:pPr marL="0" indent="0">
              <a:buFont typeface="Wingdings 2" pitchFamily="18" charset="2"/>
              <a:buNone/>
            </a:pPr>
            <a:r>
              <a:rPr lang="tr-TR" smtClean="0"/>
              <a:t>Nefes alma, gevşeme teknikleri, meditasyon uygulanabilir</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Başlık 1"/>
          <p:cNvSpPr>
            <a:spLocks noGrp="1"/>
          </p:cNvSpPr>
          <p:nvPr>
            <p:ph type="title"/>
          </p:nvPr>
        </p:nvSpPr>
        <p:spPr/>
        <p:txBody>
          <a:bodyPr/>
          <a:lstStyle/>
          <a:p>
            <a:r>
              <a:rPr lang="tr-TR" smtClean="0"/>
              <a:t>Tükenmişlikle Mücadele</a:t>
            </a:r>
          </a:p>
        </p:txBody>
      </p:sp>
      <p:sp>
        <p:nvSpPr>
          <p:cNvPr id="3" name="İçerik Yer Tutucusu 2"/>
          <p:cNvSpPr>
            <a:spLocks noGrp="1"/>
          </p:cNvSpPr>
          <p:nvPr>
            <p:ph idx="1"/>
          </p:nvPr>
        </p:nvSpPr>
        <p:spPr/>
        <p:txBody>
          <a:bodyPr>
            <a:normAutofit lnSpcReduction="10000"/>
          </a:bodyPr>
          <a:lstStyle/>
          <a:p>
            <a:pPr marL="0" indent="0" fontAlgn="auto">
              <a:spcAft>
                <a:spcPts val="0"/>
              </a:spcAft>
              <a:buFont typeface="Wingdings 2"/>
              <a:buNone/>
              <a:defRPr/>
            </a:pPr>
            <a:r>
              <a:rPr lang="tr-TR" u="sng" dirty="0"/>
              <a:t>İş </a:t>
            </a:r>
            <a:r>
              <a:rPr lang="tr-TR" u="sng" dirty="0" smtClean="0"/>
              <a:t>arkadaşları düzeyinde yapılması </a:t>
            </a:r>
            <a:r>
              <a:rPr lang="tr-TR" u="sng" dirty="0"/>
              <a:t>gerekenler</a:t>
            </a:r>
            <a:r>
              <a:rPr lang="tr-TR" u="sng" dirty="0" smtClean="0"/>
              <a:t>:</a:t>
            </a:r>
          </a:p>
          <a:p>
            <a:pPr marL="0" indent="0" fontAlgn="auto">
              <a:spcAft>
                <a:spcPts val="0"/>
              </a:spcAft>
              <a:buFont typeface="Wingdings 2"/>
              <a:buNone/>
              <a:defRPr/>
            </a:pPr>
            <a:r>
              <a:rPr lang="tr-TR" dirty="0"/>
              <a:t>Birlikte </a:t>
            </a:r>
            <a:r>
              <a:rPr lang="tr-TR" dirty="0" smtClean="0"/>
              <a:t>çalışanların </a:t>
            </a:r>
            <a:r>
              <a:rPr lang="tr-TR" dirty="0"/>
              <a:t>uyumlu bir ekip </a:t>
            </a:r>
            <a:r>
              <a:rPr lang="tr-TR" dirty="0" smtClean="0"/>
              <a:t>çalışması içinde olmaları, aralarında </a:t>
            </a:r>
            <a:r>
              <a:rPr lang="tr-TR" dirty="0"/>
              <a:t>adil bir görev </a:t>
            </a:r>
            <a:r>
              <a:rPr lang="tr-TR" dirty="0" smtClean="0"/>
              <a:t>paylaşımının olması, </a:t>
            </a:r>
            <a:r>
              <a:rPr lang="tr-TR" dirty="0"/>
              <a:t>hem hizmetin kalitesini </a:t>
            </a:r>
            <a:r>
              <a:rPr lang="tr-TR" dirty="0" smtClean="0"/>
              <a:t>arttırır</a:t>
            </a:r>
            <a:r>
              <a:rPr lang="tr-TR" dirty="0"/>
              <a:t>, hem de </a:t>
            </a:r>
            <a:r>
              <a:rPr lang="tr-TR" dirty="0" smtClean="0"/>
              <a:t>ilişki sorunlarını önler</a:t>
            </a:r>
            <a:endParaRPr lang="tr-TR" dirty="0"/>
          </a:p>
          <a:p>
            <a:pPr marL="0" indent="0" fontAlgn="auto">
              <a:spcAft>
                <a:spcPts val="0"/>
              </a:spcAft>
              <a:buFont typeface="Wingdings 2"/>
              <a:buNone/>
              <a:defRPr/>
            </a:pPr>
            <a:r>
              <a:rPr lang="tr-TR" dirty="0" smtClean="0"/>
              <a:t>Birlikte çalışmadan doğan sorunların zamanında, sorun kronikleşmeden </a:t>
            </a:r>
            <a:r>
              <a:rPr lang="tr-TR" dirty="0"/>
              <a:t>çözülmesi gereklidir</a:t>
            </a:r>
          </a:p>
          <a:p>
            <a:pPr marL="0" indent="0" fontAlgn="auto">
              <a:spcAft>
                <a:spcPts val="0"/>
              </a:spcAft>
              <a:buFont typeface="Wingdings 2"/>
              <a:buNone/>
              <a:defRPr/>
            </a:pPr>
            <a:endParaRPr lang="tr-TR"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Başlık 1"/>
          <p:cNvSpPr>
            <a:spLocks noGrp="1"/>
          </p:cNvSpPr>
          <p:nvPr>
            <p:ph type="title"/>
          </p:nvPr>
        </p:nvSpPr>
        <p:spPr/>
        <p:txBody>
          <a:bodyPr/>
          <a:lstStyle/>
          <a:p>
            <a:r>
              <a:rPr lang="tr-TR" smtClean="0"/>
              <a:t>Tükenmişlik</a:t>
            </a:r>
          </a:p>
        </p:txBody>
      </p:sp>
      <p:sp>
        <p:nvSpPr>
          <p:cNvPr id="3" name="İçerik Yer Tutucusu 2"/>
          <p:cNvSpPr>
            <a:spLocks noGrp="1"/>
          </p:cNvSpPr>
          <p:nvPr>
            <p:ph idx="1"/>
          </p:nvPr>
        </p:nvSpPr>
        <p:spPr/>
        <p:txBody>
          <a:bodyPr>
            <a:normAutofit/>
          </a:bodyPr>
          <a:lstStyle/>
          <a:p>
            <a:pPr marL="420624" indent="-384048" fontAlgn="auto">
              <a:spcAft>
                <a:spcPts val="0"/>
              </a:spcAft>
              <a:buFont typeface="Wingdings 2"/>
              <a:buChar char=""/>
              <a:defRPr/>
            </a:pPr>
            <a:r>
              <a:rPr lang="tr-TR" dirty="0" smtClean="0"/>
              <a:t>Tükenmişlik sendromu, 1974 yılında New </a:t>
            </a:r>
            <a:r>
              <a:rPr lang="tr-TR" dirty="0" err="1" smtClean="0"/>
              <a:t>York’lu</a:t>
            </a:r>
            <a:r>
              <a:rPr lang="tr-TR" dirty="0" smtClean="0"/>
              <a:t> psikanalist </a:t>
            </a:r>
            <a:r>
              <a:rPr lang="tr-TR" dirty="0" err="1" smtClean="0"/>
              <a:t>Freudenberger</a:t>
            </a:r>
            <a:r>
              <a:rPr lang="tr-TR" dirty="0" smtClean="0"/>
              <a:t> tarafından tanımlanmıştır</a:t>
            </a:r>
          </a:p>
          <a:p>
            <a:pPr marL="0" indent="0" fontAlgn="auto">
              <a:spcAft>
                <a:spcPts val="0"/>
              </a:spcAft>
              <a:buFont typeface="Wingdings 2"/>
              <a:buNone/>
              <a:defRPr/>
            </a:pPr>
            <a:endParaRPr lang="tr-TR" dirty="0"/>
          </a:p>
        </p:txBody>
      </p:sp>
      <p:pic>
        <p:nvPicPr>
          <p:cNvPr id="16387" name="Picture 2"/>
          <p:cNvPicPr>
            <a:picLocks noChangeAspect="1" noChangeArrowheads="1"/>
          </p:cNvPicPr>
          <p:nvPr/>
        </p:nvPicPr>
        <p:blipFill>
          <a:blip r:embed="rId2"/>
          <a:srcRect/>
          <a:stretch>
            <a:fillRect/>
          </a:stretch>
        </p:blipFill>
        <p:spPr bwMode="auto">
          <a:xfrm>
            <a:off x="1116013" y="3860800"/>
            <a:ext cx="2095500" cy="2028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Başlık 1"/>
          <p:cNvSpPr>
            <a:spLocks noGrp="1"/>
          </p:cNvSpPr>
          <p:nvPr>
            <p:ph type="title"/>
          </p:nvPr>
        </p:nvSpPr>
        <p:spPr/>
        <p:txBody>
          <a:bodyPr/>
          <a:lstStyle/>
          <a:p>
            <a:r>
              <a:rPr lang="tr-TR" smtClean="0"/>
              <a:t>Tükenmişlikle Mücadele</a:t>
            </a:r>
          </a:p>
        </p:txBody>
      </p:sp>
      <p:sp>
        <p:nvSpPr>
          <p:cNvPr id="53250" name="İçerik Yer Tutucusu 2"/>
          <p:cNvSpPr>
            <a:spLocks noGrp="1"/>
          </p:cNvSpPr>
          <p:nvPr>
            <p:ph idx="1"/>
          </p:nvPr>
        </p:nvSpPr>
        <p:spPr/>
        <p:txBody>
          <a:bodyPr/>
          <a:lstStyle/>
          <a:p>
            <a:pPr marL="0" indent="0">
              <a:buFont typeface="Wingdings 2" pitchFamily="18" charset="2"/>
              <a:buNone/>
            </a:pPr>
            <a:r>
              <a:rPr lang="tr-TR" smtClean="0"/>
              <a:t>İşte karşılaşılan sorunların ve duygusal zorlukların paylaşılabileceği destekleyici grupların oluşturulması da yararlıdır</a:t>
            </a:r>
          </a:p>
          <a:p>
            <a:pPr marL="0" indent="0">
              <a:buFont typeface="Wingdings 2" pitchFamily="18" charset="2"/>
              <a:buNone/>
            </a:pPr>
            <a:r>
              <a:rPr lang="tr-TR" smtClean="0"/>
              <a:t>Daha kıdemli iş arkadaşları, işe yeni başlayan kişilere gerçekçi rol modelleri olabilmelidirler</a:t>
            </a:r>
          </a:p>
          <a:p>
            <a:pPr marL="0" indent="0">
              <a:buFont typeface="Wingdings 2" pitchFamily="18" charset="2"/>
              <a:buNone/>
            </a:pPr>
            <a:r>
              <a:rPr lang="tr-TR" smtClean="0"/>
              <a:t>İşyerinde destekleyici bir ortam içinde olmak kritik bir öneme sahiptir</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Başlık 1"/>
          <p:cNvSpPr>
            <a:spLocks noGrp="1"/>
          </p:cNvSpPr>
          <p:nvPr>
            <p:ph type="title"/>
          </p:nvPr>
        </p:nvSpPr>
        <p:spPr/>
        <p:txBody>
          <a:bodyPr/>
          <a:lstStyle/>
          <a:p>
            <a:r>
              <a:rPr lang="tr-TR" smtClean="0"/>
              <a:t>Tükenmişlikle Mücadele</a:t>
            </a:r>
          </a:p>
        </p:txBody>
      </p:sp>
      <p:sp>
        <p:nvSpPr>
          <p:cNvPr id="3" name="İçerik Yer Tutucusu 2"/>
          <p:cNvSpPr>
            <a:spLocks noGrp="1"/>
          </p:cNvSpPr>
          <p:nvPr>
            <p:ph idx="1"/>
          </p:nvPr>
        </p:nvSpPr>
        <p:spPr>
          <a:xfrm>
            <a:off x="468313" y="1557338"/>
            <a:ext cx="8229600" cy="4525962"/>
          </a:xfrm>
        </p:spPr>
        <p:txBody>
          <a:bodyPr>
            <a:normAutofit lnSpcReduction="10000"/>
          </a:bodyPr>
          <a:lstStyle/>
          <a:p>
            <a:pPr marL="0" indent="0" fontAlgn="auto">
              <a:spcAft>
                <a:spcPts val="0"/>
              </a:spcAft>
              <a:buFont typeface="Wingdings 2"/>
              <a:buNone/>
              <a:defRPr/>
            </a:pPr>
            <a:r>
              <a:rPr lang="tr-TR" u="sng" dirty="0"/>
              <a:t>Aile düzeyinde </a:t>
            </a:r>
            <a:r>
              <a:rPr lang="tr-TR" u="sng" dirty="0" smtClean="0"/>
              <a:t>yapılması </a:t>
            </a:r>
            <a:r>
              <a:rPr lang="tr-TR" u="sng" dirty="0"/>
              <a:t>gerekenler</a:t>
            </a:r>
            <a:r>
              <a:rPr lang="tr-TR" u="sng" dirty="0" smtClean="0"/>
              <a:t>:</a:t>
            </a:r>
          </a:p>
          <a:p>
            <a:pPr marL="0" indent="0" fontAlgn="auto">
              <a:spcAft>
                <a:spcPts val="0"/>
              </a:spcAft>
              <a:buFont typeface="Wingdings 2"/>
              <a:buNone/>
              <a:defRPr/>
            </a:pPr>
            <a:r>
              <a:rPr lang="tr-TR" dirty="0" smtClean="0"/>
              <a:t>İş dışındaki yaşamda </a:t>
            </a:r>
            <a:r>
              <a:rPr lang="tr-TR" dirty="0"/>
              <a:t>ailenin ve </a:t>
            </a:r>
            <a:r>
              <a:rPr lang="tr-TR" dirty="0" smtClean="0"/>
              <a:t>diğer yakın kişilerin desteği </a:t>
            </a:r>
            <a:r>
              <a:rPr lang="tr-TR" dirty="0"/>
              <a:t>vazgeçilmezdir, </a:t>
            </a:r>
            <a:r>
              <a:rPr lang="tr-TR" dirty="0" smtClean="0"/>
              <a:t>ayrıca </a:t>
            </a:r>
            <a:r>
              <a:rPr lang="tr-TR" dirty="0"/>
              <a:t>bu yolla </a:t>
            </a:r>
            <a:r>
              <a:rPr lang="tr-TR" dirty="0" smtClean="0"/>
              <a:t>kişi</a:t>
            </a:r>
            <a:r>
              <a:rPr lang="tr-TR" dirty="0"/>
              <a:t>, </a:t>
            </a:r>
            <a:r>
              <a:rPr lang="tr-TR" dirty="0" smtClean="0"/>
              <a:t>işi dışında </a:t>
            </a:r>
            <a:r>
              <a:rPr lang="tr-TR" dirty="0"/>
              <a:t>var </a:t>
            </a:r>
            <a:r>
              <a:rPr lang="tr-TR" dirty="0" smtClean="0"/>
              <a:t>olduğu </a:t>
            </a:r>
            <a:r>
              <a:rPr lang="tr-TR" dirty="0"/>
              <a:t>ve takdir </a:t>
            </a:r>
            <a:r>
              <a:rPr lang="tr-TR" dirty="0" smtClean="0"/>
              <a:t>edildiği </a:t>
            </a:r>
            <a:r>
              <a:rPr lang="tr-TR" dirty="0"/>
              <a:t>bir alan bulmuş olacaktır (</a:t>
            </a:r>
            <a:r>
              <a:rPr lang="tr-TR" dirty="0" smtClean="0"/>
              <a:t>Kaçmaz</a:t>
            </a:r>
            <a:r>
              <a:rPr lang="tr-TR" dirty="0"/>
              <a:t>, 2005</a:t>
            </a:r>
            <a:r>
              <a:rPr lang="tr-TR" dirty="0" smtClean="0"/>
              <a:t>)</a:t>
            </a:r>
          </a:p>
          <a:p>
            <a:pPr marL="0" indent="0" fontAlgn="auto">
              <a:spcAft>
                <a:spcPts val="0"/>
              </a:spcAft>
              <a:buFont typeface="Wingdings 2"/>
              <a:buNone/>
              <a:defRPr/>
            </a:pPr>
            <a:endParaRPr lang="tr-TR" dirty="0"/>
          </a:p>
          <a:p>
            <a:pPr marL="0" indent="0" fontAlgn="auto">
              <a:spcAft>
                <a:spcPts val="0"/>
              </a:spcAft>
              <a:buFont typeface="Wingdings 2"/>
              <a:buNone/>
              <a:defRPr/>
            </a:pPr>
            <a:endParaRPr lang="tr-TR" dirty="0" smtClean="0"/>
          </a:p>
          <a:p>
            <a:pPr marL="0" indent="0" fontAlgn="auto">
              <a:spcAft>
                <a:spcPts val="0"/>
              </a:spcAft>
              <a:buFont typeface="Wingdings 2"/>
              <a:buNone/>
              <a:defRPr/>
            </a:pPr>
            <a:endParaRPr lang="tr-TR" dirty="0"/>
          </a:p>
          <a:p>
            <a:pPr marL="0" indent="0" fontAlgn="auto">
              <a:spcAft>
                <a:spcPts val="0"/>
              </a:spcAft>
              <a:buClr>
                <a:srgbClr val="6EA0B0"/>
              </a:buClr>
              <a:buFont typeface="Wingdings 2"/>
              <a:buNone/>
              <a:defRPr/>
            </a:pPr>
            <a:r>
              <a:rPr lang="tr-TR" sz="1600" dirty="0" smtClean="0">
                <a:solidFill>
                  <a:prstClr val="white"/>
                </a:solidFill>
              </a:rPr>
              <a:t>                                     </a:t>
            </a:r>
          </a:p>
          <a:p>
            <a:pPr marL="0" indent="0" fontAlgn="auto">
              <a:spcAft>
                <a:spcPts val="0"/>
              </a:spcAft>
              <a:buClr>
                <a:srgbClr val="6EA0B0"/>
              </a:buClr>
              <a:buFont typeface="Wingdings 2"/>
              <a:buNone/>
              <a:defRPr/>
            </a:pPr>
            <a:r>
              <a:rPr lang="tr-TR" sz="1600" dirty="0" smtClean="0">
                <a:solidFill>
                  <a:prstClr val="white"/>
                </a:solidFill>
              </a:rPr>
              <a:t>Gülten </a:t>
            </a:r>
            <a:r>
              <a:rPr lang="tr-TR" sz="1600" dirty="0">
                <a:solidFill>
                  <a:prstClr val="white"/>
                </a:solidFill>
              </a:rPr>
              <a:t>İmamoğlu</a:t>
            </a:r>
          </a:p>
        </p:txBody>
      </p:sp>
      <p:pic>
        <p:nvPicPr>
          <p:cNvPr id="54275" name="Picture 2"/>
          <p:cNvPicPr>
            <a:picLocks noChangeAspect="1" noChangeArrowheads="1"/>
          </p:cNvPicPr>
          <p:nvPr/>
        </p:nvPicPr>
        <p:blipFill>
          <a:blip r:embed="rId2"/>
          <a:srcRect/>
          <a:stretch>
            <a:fillRect/>
          </a:stretch>
        </p:blipFill>
        <p:spPr bwMode="auto">
          <a:xfrm>
            <a:off x="2195513" y="3933825"/>
            <a:ext cx="1895475" cy="2409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Başlık 1"/>
          <p:cNvSpPr>
            <a:spLocks noGrp="1"/>
          </p:cNvSpPr>
          <p:nvPr>
            <p:ph type="title"/>
          </p:nvPr>
        </p:nvSpPr>
        <p:spPr/>
        <p:txBody>
          <a:bodyPr/>
          <a:lstStyle/>
          <a:p>
            <a:r>
              <a:rPr lang="tr-TR" smtClean="0"/>
              <a:t>Kaynaklar:</a:t>
            </a:r>
          </a:p>
        </p:txBody>
      </p:sp>
      <p:sp>
        <p:nvSpPr>
          <p:cNvPr id="3" name="İçerik Yer Tutucusu 2"/>
          <p:cNvSpPr>
            <a:spLocks noGrp="1"/>
          </p:cNvSpPr>
          <p:nvPr>
            <p:ph idx="1"/>
          </p:nvPr>
        </p:nvSpPr>
        <p:spPr/>
        <p:txBody>
          <a:bodyPr>
            <a:normAutofit fontScale="77500" lnSpcReduction="20000"/>
          </a:bodyPr>
          <a:lstStyle/>
          <a:p>
            <a:pPr marL="420624" indent="-384048" fontAlgn="auto">
              <a:spcAft>
                <a:spcPts val="0"/>
              </a:spcAft>
              <a:buFont typeface="Wingdings 2"/>
              <a:buChar char=""/>
              <a:defRPr/>
            </a:pPr>
            <a:r>
              <a:rPr lang="tr-TR" dirty="0" smtClean="0"/>
              <a:t>Arı </a:t>
            </a:r>
            <a:r>
              <a:rPr lang="tr-TR" dirty="0"/>
              <a:t>G. S. ve </a:t>
            </a:r>
            <a:r>
              <a:rPr lang="tr-TR" dirty="0" smtClean="0"/>
              <a:t>Bal </a:t>
            </a:r>
            <a:r>
              <a:rPr lang="tr-TR" dirty="0"/>
              <a:t>E. Ç. (2008</a:t>
            </a:r>
            <a:r>
              <a:rPr lang="tr-TR" dirty="0" smtClean="0"/>
              <a:t>). </a:t>
            </a:r>
            <a:r>
              <a:rPr lang="tr-TR" dirty="0"/>
              <a:t>“Tükenmişlik Kavramı: Bireyler ve Örgütler  Açısından Önemi</a:t>
            </a:r>
            <a:r>
              <a:rPr lang="tr-TR" dirty="0" smtClean="0"/>
              <a:t>”. </a:t>
            </a:r>
            <a:r>
              <a:rPr lang="tr-TR" dirty="0"/>
              <a:t>Yönetim ve </a:t>
            </a:r>
            <a:r>
              <a:rPr lang="tr-TR" dirty="0" smtClean="0"/>
              <a:t>Ekonomi, </a:t>
            </a:r>
            <a:r>
              <a:rPr lang="tr-TR" dirty="0"/>
              <a:t>15(1), 131-148</a:t>
            </a:r>
            <a:r>
              <a:rPr lang="tr-TR" dirty="0" smtClean="0"/>
              <a:t>.</a:t>
            </a:r>
          </a:p>
          <a:p>
            <a:pPr marL="420624" indent="-384048" fontAlgn="auto">
              <a:spcAft>
                <a:spcPts val="0"/>
              </a:spcAft>
              <a:buFont typeface="Wingdings 2"/>
              <a:buChar char=""/>
              <a:defRPr/>
            </a:pPr>
            <a:r>
              <a:rPr lang="tr-TR" dirty="0" smtClean="0"/>
              <a:t>Erol A., Sarıçiçek A., Gülseren Ş. (2007).  </a:t>
            </a:r>
            <a:r>
              <a:rPr lang="tr-TR" dirty="0"/>
              <a:t>Asistan hekimlerde tükenmişlik: İş doyumu ve depresyonla </a:t>
            </a:r>
            <a:r>
              <a:rPr lang="tr-TR" dirty="0" smtClean="0"/>
              <a:t>ilişkisi. </a:t>
            </a:r>
            <a:r>
              <a:rPr lang="tr-TR" dirty="0"/>
              <a:t>Anadolu Psikiyatri Dergisi, </a:t>
            </a:r>
            <a:r>
              <a:rPr lang="tr-TR" dirty="0" smtClean="0"/>
              <a:t>8(4), 241-247.</a:t>
            </a:r>
          </a:p>
          <a:p>
            <a:pPr marL="420624" indent="-384048" fontAlgn="auto">
              <a:spcAft>
                <a:spcPts val="0"/>
              </a:spcAft>
              <a:buFont typeface="Wingdings 2"/>
              <a:buChar char=""/>
              <a:defRPr/>
            </a:pPr>
            <a:r>
              <a:rPr lang="tr-TR" dirty="0" smtClean="0"/>
              <a:t>Güdük M., Erol Ş., </a:t>
            </a:r>
            <a:r>
              <a:rPr lang="tr-TR" dirty="0" err="1" smtClean="0"/>
              <a:t>Yağcıbulut</a:t>
            </a:r>
            <a:r>
              <a:rPr lang="tr-TR" dirty="0" smtClean="0"/>
              <a:t> Ö., Uğur Z., </a:t>
            </a:r>
            <a:r>
              <a:rPr lang="tr-TR" dirty="0" err="1" smtClean="0"/>
              <a:t>Özvarış</a:t>
            </a:r>
            <a:r>
              <a:rPr lang="tr-TR" dirty="0" smtClean="0"/>
              <a:t> Ş.B., Aslan D. (2005).  Ankara’da bir tıp fakültesinde okuyan son sınıf öğrencilerde tükenmişlik sendromu. Sürekli Tıp Eğitimi Dergisi, 14,169-73.</a:t>
            </a:r>
          </a:p>
          <a:p>
            <a:pPr marL="420624" indent="-384048" fontAlgn="auto">
              <a:spcAft>
                <a:spcPts val="0"/>
              </a:spcAft>
              <a:buFont typeface="Wingdings 2"/>
              <a:buChar char=""/>
              <a:defRPr/>
            </a:pPr>
            <a:r>
              <a:rPr lang="tr-TR" dirty="0" smtClean="0"/>
              <a:t>Kaçmaz N. </a:t>
            </a:r>
            <a:r>
              <a:rPr lang="tr-TR" dirty="0"/>
              <a:t>(2005</a:t>
            </a:r>
            <a:r>
              <a:rPr lang="tr-TR" dirty="0" smtClean="0"/>
              <a:t>). </a:t>
            </a:r>
            <a:r>
              <a:rPr lang="tr-TR" dirty="0"/>
              <a:t>Tükenmişlik (</a:t>
            </a:r>
            <a:r>
              <a:rPr lang="tr-TR" dirty="0" err="1"/>
              <a:t>Burnout</a:t>
            </a:r>
            <a:r>
              <a:rPr lang="tr-TR" dirty="0"/>
              <a:t>) sendromu.  </a:t>
            </a:r>
            <a:r>
              <a:rPr lang="tr-TR" dirty="0" err="1"/>
              <a:t>İst</a:t>
            </a:r>
            <a:r>
              <a:rPr lang="tr-TR" dirty="0"/>
              <a:t> Tıp Fak </a:t>
            </a:r>
            <a:r>
              <a:rPr lang="tr-TR" dirty="0" err="1" smtClean="0"/>
              <a:t>Derg</a:t>
            </a:r>
            <a:r>
              <a:rPr lang="tr-TR" dirty="0"/>
              <a:t>, </a:t>
            </a:r>
            <a:r>
              <a:rPr lang="tr-TR" dirty="0" smtClean="0"/>
              <a:t>68, 29-32.</a:t>
            </a:r>
          </a:p>
          <a:p>
            <a:pPr marL="420624" indent="-384048" fontAlgn="auto">
              <a:spcAft>
                <a:spcPts val="0"/>
              </a:spcAft>
              <a:buFont typeface="Wingdings 2"/>
              <a:buChar char=""/>
              <a:defRPr/>
            </a:pPr>
            <a:r>
              <a:rPr lang="tr-TR" dirty="0" err="1" smtClean="0"/>
              <a:t>Psikeart</a:t>
            </a:r>
            <a:r>
              <a:rPr lang="tr-TR" dirty="0" smtClean="0"/>
              <a:t> Dergisi, 2011(15).</a:t>
            </a:r>
            <a:endParaRPr lang="tr-T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Başlık 1"/>
          <p:cNvSpPr>
            <a:spLocks noGrp="1"/>
          </p:cNvSpPr>
          <p:nvPr>
            <p:ph type="title"/>
          </p:nvPr>
        </p:nvSpPr>
        <p:spPr>
          <a:xfrm>
            <a:off x="2700338" y="1196975"/>
            <a:ext cx="6192837" cy="1152525"/>
          </a:xfrm>
        </p:spPr>
        <p:txBody>
          <a:bodyPr/>
          <a:lstStyle/>
          <a:p>
            <a:pPr algn="ctr"/>
            <a:r>
              <a:rPr lang="tr-TR" smtClean="0"/>
              <a:t>TEŞEKKÜRLER</a:t>
            </a:r>
          </a:p>
        </p:txBody>
      </p:sp>
      <p:pic>
        <p:nvPicPr>
          <p:cNvPr id="56322" name="Picture 2"/>
          <p:cNvPicPr>
            <a:picLocks noChangeAspect="1" noChangeArrowheads="1"/>
          </p:cNvPicPr>
          <p:nvPr/>
        </p:nvPicPr>
        <p:blipFill>
          <a:blip r:embed="rId2"/>
          <a:srcRect/>
          <a:stretch>
            <a:fillRect/>
          </a:stretch>
        </p:blipFill>
        <p:spPr bwMode="auto">
          <a:xfrm>
            <a:off x="539750" y="3068638"/>
            <a:ext cx="3810000" cy="3009900"/>
          </a:xfrm>
          <a:prstGeom prst="rect">
            <a:avLst/>
          </a:prstGeom>
          <a:noFill/>
          <a:ln w="9525">
            <a:noFill/>
            <a:miter lim="800000"/>
            <a:headEnd/>
            <a:tailEnd/>
          </a:ln>
        </p:spPr>
      </p:pic>
      <p:sp>
        <p:nvSpPr>
          <p:cNvPr id="56323" name="Dikdörtgen 2"/>
          <p:cNvSpPr>
            <a:spLocks noChangeArrowheads="1"/>
          </p:cNvSpPr>
          <p:nvPr/>
        </p:nvSpPr>
        <p:spPr bwMode="auto">
          <a:xfrm>
            <a:off x="4349750" y="5710238"/>
            <a:ext cx="992188" cy="368300"/>
          </a:xfrm>
          <a:prstGeom prst="rect">
            <a:avLst/>
          </a:prstGeom>
          <a:noFill/>
          <a:ln w="9525">
            <a:noFill/>
            <a:miter lim="800000"/>
            <a:headEnd/>
            <a:tailEnd/>
          </a:ln>
        </p:spPr>
        <p:txBody>
          <a:bodyPr wrap="none">
            <a:spAutoFit/>
          </a:bodyPr>
          <a:lstStyle/>
          <a:p>
            <a:r>
              <a:rPr lang="tr-TR"/>
              <a:t>Mckean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Başlık 1"/>
          <p:cNvSpPr>
            <a:spLocks noGrp="1"/>
          </p:cNvSpPr>
          <p:nvPr>
            <p:ph type="title"/>
          </p:nvPr>
        </p:nvSpPr>
        <p:spPr/>
        <p:txBody>
          <a:bodyPr/>
          <a:lstStyle/>
          <a:p>
            <a:r>
              <a:rPr lang="tr-TR" smtClean="0"/>
              <a:t>Tükenmişlik</a:t>
            </a:r>
          </a:p>
        </p:txBody>
      </p:sp>
      <p:sp>
        <p:nvSpPr>
          <p:cNvPr id="17410" name="İçerik Yer Tutucusu 2"/>
          <p:cNvSpPr>
            <a:spLocks noGrp="1"/>
          </p:cNvSpPr>
          <p:nvPr>
            <p:ph idx="1"/>
          </p:nvPr>
        </p:nvSpPr>
        <p:spPr/>
        <p:txBody>
          <a:bodyPr/>
          <a:lstStyle/>
          <a:p>
            <a:r>
              <a:rPr lang="tr-TR" smtClean="0"/>
              <a:t>Freudenberger, bir zamanlar çok keyifli olan işinin onu yorgun ve bitkin hissettirmeye başladığını ve çevresindeki hekimlerin de zamanla çökmüş bir hale geldiklerini gözlemlemiştir</a:t>
            </a:r>
          </a:p>
          <a:p>
            <a:r>
              <a:rPr lang="tr-TR" smtClean="0"/>
              <a:t>Freudenberger, zamanla diğer meslek gruplarında da benzer olgular saptamıştır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Başlık 1"/>
          <p:cNvSpPr>
            <a:spLocks noGrp="1"/>
          </p:cNvSpPr>
          <p:nvPr>
            <p:ph type="title"/>
          </p:nvPr>
        </p:nvSpPr>
        <p:spPr/>
        <p:txBody>
          <a:bodyPr/>
          <a:lstStyle/>
          <a:p>
            <a:r>
              <a:rPr lang="tr-TR" smtClean="0"/>
              <a:t>Tükenmişlik</a:t>
            </a:r>
          </a:p>
        </p:txBody>
      </p:sp>
      <p:sp>
        <p:nvSpPr>
          <p:cNvPr id="18434" name="İçerik Yer Tutucusu 2"/>
          <p:cNvSpPr>
            <a:spLocks noGrp="1"/>
          </p:cNvSpPr>
          <p:nvPr>
            <p:ph idx="1"/>
          </p:nvPr>
        </p:nvSpPr>
        <p:spPr/>
        <p:txBody>
          <a:bodyPr/>
          <a:lstStyle/>
          <a:p>
            <a:r>
              <a:rPr lang="tr-TR" smtClean="0"/>
              <a:t>Freudenberger tükenmişlik kavramını, "uzun dönemli karşılanmamış iş stresi sonucu oluşan duygusal ve fiziksel enerji tükenmesiyle karakterize patolojik durum" olarak tanımlamaktadır</a:t>
            </a:r>
          </a:p>
          <a:p>
            <a:endParaRPr lang="tr-TR"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Başlık 1"/>
          <p:cNvSpPr>
            <a:spLocks noGrp="1"/>
          </p:cNvSpPr>
          <p:nvPr>
            <p:ph type="title"/>
          </p:nvPr>
        </p:nvSpPr>
        <p:spPr/>
        <p:txBody>
          <a:bodyPr/>
          <a:lstStyle/>
          <a:p>
            <a:r>
              <a:rPr lang="tr-TR" smtClean="0"/>
              <a:t>Tükenmişlik</a:t>
            </a:r>
          </a:p>
        </p:txBody>
      </p:sp>
      <p:sp>
        <p:nvSpPr>
          <p:cNvPr id="19458" name="İçerik Yer Tutucusu 2"/>
          <p:cNvSpPr>
            <a:spLocks noGrp="1"/>
          </p:cNvSpPr>
          <p:nvPr>
            <p:ph idx="1"/>
          </p:nvPr>
        </p:nvSpPr>
        <p:spPr/>
        <p:txBody>
          <a:bodyPr/>
          <a:lstStyle/>
          <a:p>
            <a:r>
              <a:rPr lang="tr-TR" smtClean="0"/>
              <a:t>Tükenmişlik sendromu için en ayrıntılı tanımlamayı ise Maslach yapmıştır </a:t>
            </a:r>
          </a:p>
          <a:p>
            <a:r>
              <a:rPr lang="tr-TR" smtClean="0"/>
              <a:t>Maslach, sendromun aniden ortaya çıkmadığını, uzun süre ve stresli çalışma sonucunda özellikle insana hizmet veren mesleklerin üyeleri tarafından yaşandığını ve hem ruhsal, hem de bedensel açıdan tükenmenin söz konusu olduğunu vurgulamıştır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Başlık 1"/>
          <p:cNvSpPr>
            <a:spLocks noGrp="1"/>
          </p:cNvSpPr>
          <p:nvPr>
            <p:ph type="title"/>
          </p:nvPr>
        </p:nvSpPr>
        <p:spPr/>
        <p:txBody>
          <a:bodyPr/>
          <a:lstStyle/>
          <a:p>
            <a:r>
              <a:rPr lang="tr-TR" smtClean="0"/>
              <a:t>Tükenmişlik</a:t>
            </a:r>
          </a:p>
        </p:txBody>
      </p:sp>
      <p:sp>
        <p:nvSpPr>
          <p:cNvPr id="20482" name="İçerik Yer Tutucusu 2"/>
          <p:cNvSpPr>
            <a:spLocks noGrp="1"/>
          </p:cNvSpPr>
          <p:nvPr>
            <p:ph idx="1"/>
          </p:nvPr>
        </p:nvSpPr>
        <p:spPr/>
        <p:txBody>
          <a:bodyPr/>
          <a:lstStyle/>
          <a:p>
            <a:r>
              <a:rPr lang="tr-TR" smtClean="0"/>
              <a:t>Maslach ve Jackson, tükenmişliği kronik fiziksel yorgunluk, çaresizlik ve ümitsizlik duyguları, olumsuz bir benlik kavramının gelişmesi, mesleğe, genel olarak yaşama ve diğer insanlara yönelik olumsuz tutumlar ile belirginleşen fiziksel, emosyonel ve zihinsel bir tükenme sendromu olarak tanımlamıştır (Erol ve ark., 2007)</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Başlık 1"/>
          <p:cNvSpPr>
            <a:spLocks noGrp="1"/>
          </p:cNvSpPr>
          <p:nvPr>
            <p:ph type="title"/>
          </p:nvPr>
        </p:nvSpPr>
        <p:spPr/>
        <p:txBody>
          <a:bodyPr/>
          <a:lstStyle/>
          <a:p>
            <a:r>
              <a:rPr lang="tr-TR" smtClean="0"/>
              <a:t>Tükenmişlik</a:t>
            </a:r>
          </a:p>
        </p:txBody>
      </p:sp>
      <p:sp>
        <p:nvSpPr>
          <p:cNvPr id="21506" name="İçerik Yer Tutucusu 2"/>
          <p:cNvSpPr>
            <a:spLocks noGrp="1"/>
          </p:cNvSpPr>
          <p:nvPr>
            <p:ph idx="1"/>
          </p:nvPr>
        </p:nvSpPr>
        <p:spPr/>
        <p:txBody>
          <a:bodyPr/>
          <a:lstStyle/>
          <a:p>
            <a:r>
              <a:rPr lang="tr-TR" smtClean="0"/>
              <a:t>Hans Selye, stres ve tükenmişlikle ilgili Genel Adaptasyon Sendromundan bahsetmektedir</a:t>
            </a:r>
          </a:p>
          <a:p>
            <a:r>
              <a:rPr lang="tr-TR" smtClean="0"/>
              <a:t>Stresöre maruz kalan kişide şu safhalar görülür: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knik">
  <a:themeElements>
    <a:clrScheme name="Teknik">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knik">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knik">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493</TotalTime>
  <Words>1416</Words>
  <Application>Microsoft Office PowerPoint</Application>
  <PresentationFormat>On-screen Show (4:3)</PresentationFormat>
  <Paragraphs>144</Paragraphs>
  <Slides>43</Slides>
  <Notes>0</Notes>
  <HiddenSlides>0</HiddenSlides>
  <MMClips>0</MMClips>
  <ScaleCrop>false</ScaleCrop>
  <HeadingPairs>
    <vt:vector size="6" baseType="variant">
      <vt:variant>
        <vt:lpstr>Kullanılan Yazı Tipleri</vt:lpstr>
      </vt:variant>
      <vt:variant>
        <vt:i4>4</vt:i4>
      </vt:variant>
      <vt:variant>
        <vt:lpstr>Tasarım Şablonu</vt:lpstr>
      </vt:variant>
      <vt:variant>
        <vt:i4>6</vt:i4>
      </vt:variant>
      <vt:variant>
        <vt:lpstr>Slayt Başlıkları</vt:lpstr>
      </vt:variant>
      <vt:variant>
        <vt:i4>43</vt:i4>
      </vt:variant>
    </vt:vector>
  </HeadingPairs>
  <TitlesOfParts>
    <vt:vector size="53" baseType="lpstr">
      <vt:lpstr>Arial</vt:lpstr>
      <vt:lpstr>Franklin Gothic Book</vt:lpstr>
      <vt:lpstr>Wingdings 2</vt:lpstr>
      <vt:lpstr>Calibri</vt:lpstr>
      <vt:lpstr>Teknik</vt:lpstr>
      <vt:lpstr>Teknik</vt:lpstr>
      <vt:lpstr>Teknik</vt:lpstr>
      <vt:lpstr>Teknik</vt:lpstr>
      <vt:lpstr>Teknik</vt:lpstr>
      <vt:lpstr>Teknik</vt:lpstr>
      <vt:lpstr>Slayt 1</vt:lpstr>
      <vt:lpstr>Slayt 2</vt:lpstr>
      <vt:lpstr>Tükenmişlik</vt:lpstr>
      <vt:lpstr>Tükenmişlik</vt:lpstr>
      <vt:lpstr>Tükenmişlik</vt:lpstr>
      <vt:lpstr>Tükenmişlik</vt:lpstr>
      <vt:lpstr>Tükenmişlik</vt:lpstr>
      <vt:lpstr>Tükenmişlik</vt:lpstr>
      <vt:lpstr>Tükenmişlik</vt:lpstr>
      <vt:lpstr>Tükenmişlik</vt:lpstr>
      <vt:lpstr>Tükenmişlik</vt:lpstr>
      <vt:lpstr>Duygusal Tükenme </vt:lpstr>
      <vt:lpstr>Duyarsızlaşma</vt:lpstr>
      <vt:lpstr>Kişisel Başarıda Düşme Hissi </vt:lpstr>
      <vt:lpstr>Slayt 15</vt:lpstr>
      <vt:lpstr>Slayt 16</vt:lpstr>
      <vt:lpstr>Tükenmişliği Etkileyen Faktörler</vt:lpstr>
      <vt:lpstr>Tükenmişliği Etkileyen Faktörler</vt:lpstr>
      <vt:lpstr>Tükenmişliği Etkileyen Faktörler</vt:lpstr>
      <vt:lpstr>Tükenmişliği Etkileyen Faktörler</vt:lpstr>
      <vt:lpstr>Tükenmişliği Etkileyen Faktörler</vt:lpstr>
      <vt:lpstr>Tükenmişliği Etkileyen Faktörler</vt:lpstr>
      <vt:lpstr>Tükenmişliği Etkileyen Faktörler</vt:lpstr>
      <vt:lpstr>Tükenmişliği Etkileyen Faktörler</vt:lpstr>
      <vt:lpstr>Tükenmişliği Etkileyen Faktörler</vt:lpstr>
      <vt:lpstr>Tükenmişliği Etkileyen Faktörler</vt:lpstr>
      <vt:lpstr>Tükenmişliği Etkileyen Faktörler</vt:lpstr>
      <vt:lpstr>Tükenmişliği Etkileyen Faktörler</vt:lpstr>
      <vt:lpstr>Tükenmişliğin Belirtileri</vt:lpstr>
      <vt:lpstr>Tükenmişliğin Belirtileri</vt:lpstr>
      <vt:lpstr>Tükenmişliğin Belirtileri</vt:lpstr>
      <vt:lpstr> Tükenmişlikle Mücadele</vt:lpstr>
      <vt:lpstr>Tükenmişlikle Mücadele</vt:lpstr>
      <vt:lpstr>Tükenmişlikle Mücadele</vt:lpstr>
      <vt:lpstr>Tükenmişlikle Mücadele</vt:lpstr>
      <vt:lpstr>Tükenmişlikle Mücadele</vt:lpstr>
      <vt:lpstr>Tükenmişlikle Mücadele</vt:lpstr>
      <vt:lpstr>Tükenmişlikle Mücadele</vt:lpstr>
      <vt:lpstr>Tükenmişlikle Mücadele</vt:lpstr>
      <vt:lpstr>Tükenmişlikle Mücadele</vt:lpstr>
      <vt:lpstr>Tükenmişlikle Mücadele</vt:lpstr>
      <vt:lpstr>Kaynaklar:</vt:lpstr>
      <vt:lpstr>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gizemyilmaz</dc:creator>
  <cp:lastModifiedBy>FATMA</cp:lastModifiedBy>
  <cp:revision>58</cp:revision>
  <dcterms:created xsi:type="dcterms:W3CDTF">2012-02-15T07:37:57Z</dcterms:created>
  <dcterms:modified xsi:type="dcterms:W3CDTF">2013-09-25T10:40:45Z</dcterms:modified>
</cp:coreProperties>
</file>