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65" r:id="rId13"/>
    <p:sldId id="268" r:id="rId14"/>
    <p:sldId id="269" r:id="rId15"/>
    <p:sldId id="270" r:id="rId16"/>
    <p:sldId id="266" r:id="rId17"/>
    <p:sldId id="272" r:id="rId18"/>
    <p:sldId id="281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79" r:id="rId2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71" d="100"/>
          <a:sy n="71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0A28CF-DE44-4556-8B7B-7266B37DC7AF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7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E35294-39F6-486E-A61B-9F9435C71B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FA7E8-739D-41F1-A0F8-8D481B4B32CF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5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7D134-6349-4E5C-B29B-28B3FDA81B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6E0DA-1110-46D1-8178-843F11D3560E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5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56B8-7740-429F-98CD-8D78D937E8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8B9E6-F9A9-4071-8E1A-ED4877EDC244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5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E4DE-D6FE-40F9-8BB1-87669D3600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34760-96B8-4C9B-989B-971B7EC2BEA1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9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3F1480-1548-4789-8F7B-D2E1D3CE15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C69CD-D009-4A10-8530-A2F691B21EA9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6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7B333-4334-44D2-8951-DE15267771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F2C208-E0A3-4B08-A973-D085F4DC2E1D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2DF45C-5984-4362-B46E-0AA0ED63C4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2C63-6D64-443D-9685-94C4DDF1D8AA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4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8E886-A54C-403B-9912-B0BE04832D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ikdörtgen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0BE04D-DE31-4F0E-A6D6-165D6C6FD42F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D0D3B8-8665-4849-BC40-49FB931761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0BA4FD-774C-4EF9-9FE3-4CBC29697101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6D7F5D-0ACC-435F-9760-CBFEDA6DCC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Akış Çizelgesi: İşlem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kış Çizelgesi: İşlem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A9B55F-1265-4781-8F81-22B622159A28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9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979FBE-3ABE-4AF3-8D56-B6196F8F12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Dikdörtgen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Metin Yer Tutucus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ACDB1D2-00D2-43E1-87DB-D4E839CFEF15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6328D5B-3DD0-4EDD-8238-F3D9BB0A85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413625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İZMİR YÜKSEK TEKNOLOJİ ENSTİTÜSÜ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3034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Sağlık Kültür ve Spor Daire Başkanlığı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Psikolojik Danışmanlık ve Rehberlik Hizmetleri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Etkileri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Televizyon</a:t>
            </a:r>
            <a:r>
              <a:rPr lang="tr-TR" dirty="0"/>
              <a:t>, zamanla izlemeyi ve izlenmeyi arzu nesnesi </a:t>
            </a:r>
            <a:r>
              <a:rPr lang="tr-TR" dirty="0" smtClean="0"/>
              <a:t>haline getirmiş </a:t>
            </a:r>
            <a:r>
              <a:rPr lang="tr-TR" dirty="0"/>
              <a:t>ve </a:t>
            </a:r>
            <a:r>
              <a:rPr lang="tr-TR" dirty="0" smtClean="0"/>
              <a:t>bireyler televizyonun teşvikiyle kendilerini ortaya koymaktan </a:t>
            </a:r>
            <a:r>
              <a:rPr lang="tr-TR" dirty="0"/>
              <a:t>ve gözetlemekten </a:t>
            </a:r>
            <a:r>
              <a:rPr lang="tr-TR" dirty="0" smtClean="0"/>
              <a:t>rahatsızlık duymaz hale gelmiştir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Toplumumuzda da bağımlılık haline gelen televizyonu izlememek neredeyse imkansız görünmektedir</a:t>
            </a:r>
            <a:endParaRPr lang="tr-TR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Etkileri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Televizyonun etkisiyle bireyler, kendi doğasına yabancılaşarak ciddi bir yanılsama yaşamaktadır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Uzun süreli televizyon izleyen </a:t>
            </a:r>
            <a:r>
              <a:rPr lang="tr-TR" dirty="0" smtClean="0"/>
              <a:t>yetişkinlerle yapılan bir çalışmada </a:t>
            </a:r>
            <a:r>
              <a:rPr lang="tr-TR" dirty="0"/>
              <a:t>"dünyanın anlamı sendromu" </a:t>
            </a:r>
            <a:r>
              <a:rPr lang="tr-TR" dirty="0" smtClean="0"/>
              <a:t>tespit edilmiştir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Bu yetişkinlerin </a:t>
            </a:r>
            <a:r>
              <a:rPr lang="tr-TR" dirty="0"/>
              <a:t>gerçek dünya </a:t>
            </a:r>
            <a:r>
              <a:rPr lang="tr-TR" dirty="0" smtClean="0"/>
              <a:t>görüşleri  şöyle </a:t>
            </a:r>
            <a:r>
              <a:rPr lang="tr-TR" dirty="0"/>
              <a:t>tarif </a:t>
            </a:r>
            <a:r>
              <a:rPr lang="tr-TR" dirty="0" smtClean="0"/>
              <a:t>edilmiştir</a:t>
            </a:r>
            <a:r>
              <a:rPr lang="tr-TR" dirty="0"/>
              <a:t>; tehlike, güvensizlik, </a:t>
            </a:r>
            <a:r>
              <a:rPr lang="tr-TR" dirty="0" smtClean="0"/>
              <a:t>toleransın olmadığı </a:t>
            </a:r>
            <a:r>
              <a:rPr lang="tr-TR" dirty="0"/>
              <a:t>, net olmayan, ümitsizlik </a:t>
            </a:r>
            <a:r>
              <a:rPr lang="tr-TR" dirty="0" smtClean="0"/>
              <a:t>(Tüzün, 2002)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Televizyon ve Çocuk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Çocuklar gözleyerek, taklit ederek, içselleştirerek öğrenirler</a:t>
            </a:r>
          </a:p>
          <a:p>
            <a:r>
              <a:rPr lang="tr-TR" smtClean="0"/>
              <a:t>Televizyon, öncelikle çocuğun kavrama yeteneği ve sosyal gelişimini etkilemektedir</a:t>
            </a:r>
          </a:p>
          <a:p>
            <a:r>
              <a:rPr lang="tr-TR" smtClean="0"/>
              <a:t>Televizyon izlemenin bazı sosyal kazançları olabilir. Bunlar arasında paylaşma, bazı olumlu tavırları öğrenme söylenebilir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Çocuk</a:t>
            </a:r>
          </a:p>
        </p:txBody>
      </p:sp>
      <p:sp>
        <p:nvSpPr>
          <p:cNvPr id="2560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Televizyonun eğitimde kullanılması ile çocuklar daha kolay öğrenmekte, dil gelişimleri hızlanmakta, sözcük hazineleri genişlemektedir (Aksaçlıoğlu ve Yılmaz, 2007)</a:t>
            </a:r>
          </a:p>
          <a:p>
            <a:r>
              <a:rPr lang="tr-TR" smtClean="0"/>
              <a:t>Fakat sürekli meşgul olan ebeveynler genellikle televizyonu bir kaçış aracı veya bebek bakıcısı gibi kullanmaktadır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Çocuk</a:t>
            </a:r>
          </a:p>
        </p:txBody>
      </p:sp>
      <p:sp>
        <p:nvSpPr>
          <p:cNvPr id="2662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Çocuklar yetişkinlere göre izlediklerinden daha fazla etkilenirler</a:t>
            </a:r>
          </a:p>
          <a:p>
            <a:r>
              <a:rPr lang="tr-TR" smtClean="0"/>
              <a:t>Çocukların aile bireyleri ile ilişki kurmaya ihtiyaçları olduğu dönemlerde televizyon bu ihtiyacı engelleyerek bağımlılığı güçlendirebilmektedir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221163"/>
            <a:ext cx="2181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Çocuk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2988" y="1628775"/>
            <a:ext cx="7643812" cy="4752975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Televizyon, </a:t>
            </a: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Çocukların duyarsızlaşmasına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Şiddet </a:t>
            </a:r>
            <a:r>
              <a:rPr lang="tr-TR" dirty="0"/>
              <a:t>içeren </a:t>
            </a:r>
            <a:r>
              <a:rPr lang="tr-TR" dirty="0" smtClean="0"/>
              <a:t>saldırgan davranışlarda bulunmalarına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Konsantrasyon sorunları yaşamalarına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Sağlıksız beslenme </a:t>
            </a:r>
            <a:r>
              <a:rPr lang="tr-TR" dirty="0"/>
              <a:t>alışkanlıkları </a:t>
            </a:r>
            <a:r>
              <a:rPr lang="tr-TR" dirty="0" smtClean="0"/>
              <a:t>edinmelerine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Dünya </a:t>
            </a:r>
            <a:r>
              <a:rPr lang="tr-TR" dirty="0"/>
              <a:t>ile ilgili gerçek dışı </a:t>
            </a:r>
            <a:r>
              <a:rPr lang="tr-TR" dirty="0" smtClean="0"/>
              <a:t>düşüncelere sahip olmalarına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Bilinçsiz </a:t>
            </a:r>
            <a:r>
              <a:rPr lang="tr-TR" dirty="0"/>
              <a:t>bir tüketici </a:t>
            </a:r>
            <a:r>
              <a:rPr lang="tr-TR" dirty="0" smtClean="0"/>
              <a:t>olmalarına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Yanlış </a:t>
            </a:r>
            <a:r>
              <a:rPr lang="tr-TR" dirty="0"/>
              <a:t>kişilerle özdeşim </a:t>
            </a:r>
            <a:r>
              <a:rPr lang="tr-TR" dirty="0" smtClean="0"/>
              <a:t>kurmalarına</a:t>
            </a:r>
            <a:endParaRPr lang="tr-TR" dirty="0"/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dirty="0" smtClean="0"/>
              <a:t>Hayal </a:t>
            </a:r>
            <a:r>
              <a:rPr lang="tr-TR" dirty="0"/>
              <a:t>güçlerinin, okuma ve yazma becerilerinin zayıflamasına </a:t>
            </a:r>
            <a:r>
              <a:rPr lang="tr-TR" dirty="0" smtClean="0"/>
              <a:t>neden olabilir</a:t>
            </a:r>
            <a:endParaRPr lang="tr-TR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Çocuk</a:t>
            </a:r>
          </a:p>
        </p:txBody>
      </p:sp>
      <p:sp>
        <p:nvSpPr>
          <p:cNvPr id="2867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Televizyondaki şiddet;</a:t>
            </a:r>
          </a:p>
          <a:p>
            <a:pPr>
              <a:buFont typeface="Wingdings" pitchFamily="2" charset="2"/>
              <a:buChar char="ü"/>
            </a:pPr>
            <a:r>
              <a:rPr lang="tr-TR" smtClean="0"/>
              <a:t>Sıktır </a:t>
            </a:r>
          </a:p>
          <a:p>
            <a:pPr>
              <a:buFont typeface="Wingdings" pitchFamily="2" charset="2"/>
              <a:buChar char="ü"/>
            </a:pPr>
            <a:r>
              <a:rPr lang="tr-TR" smtClean="0"/>
              <a:t>Etkilidir</a:t>
            </a:r>
          </a:p>
          <a:p>
            <a:pPr>
              <a:buFont typeface="Wingdings" pitchFamily="2" charset="2"/>
              <a:buChar char="ü"/>
            </a:pPr>
            <a:r>
              <a:rPr lang="tr-TR" smtClean="0"/>
              <a:t>Ödüllendirilir</a:t>
            </a:r>
          </a:p>
          <a:p>
            <a:pPr>
              <a:buFont typeface="Wingdings" pitchFamily="2" charset="2"/>
              <a:buChar char="ü"/>
            </a:pPr>
            <a:r>
              <a:rPr lang="tr-TR" smtClean="0"/>
              <a:t>Gerçek acı vurgulanmaz </a:t>
            </a:r>
          </a:p>
          <a:p>
            <a:pPr>
              <a:buFont typeface="Wingdings" pitchFamily="2" charset="2"/>
              <a:buChar char="ü"/>
            </a:pPr>
            <a:r>
              <a:rPr lang="tr-TR" smtClean="0"/>
              <a:t>Kısa sürede sorun çözme şeklidir </a:t>
            </a:r>
          </a:p>
          <a:p>
            <a:pPr>
              <a:buFont typeface="Wingdings" pitchFamily="2" charset="2"/>
              <a:buChar char="ü"/>
            </a:pPr>
            <a:r>
              <a:rPr lang="tr-TR" smtClean="0"/>
              <a:t>Kahramanları şiddet gösterileri için ödüllendirilir</a:t>
            </a:r>
          </a:p>
          <a:p>
            <a:endParaRPr lang="tr-TR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1557338"/>
            <a:ext cx="23812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Çocuk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Televizyon </a:t>
            </a:r>
            <a:r>
              <a:rPr lang="tr-TR" dirty="0"/>
              <a:t>izleyen çocukların sinemaya daha az </a:t>
            </a:r>
            <a:r>
              <a:rPr lang="tr-TR" dirty="0" smtClean="0"/>
              <a:t>gittikleri, daha </a:t>
            </a:r>
            <a:r>
              <a:rPr lang="tr-TR" dirty="0"/>
              <a:t>az kitap okudukları ve daha az </a:t>
            </a:r>
            <a:r>
              <a:rPr lang="tr-TR" dirty="0" smtClean="0"/>
              <a:t>radyo dinledikleri </a:t>
            </a:r>
            <a:r>
              <a:rPr lang="tr-TR" dirty="0"/>
              <a:t>ileri sürülmektedir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Okulöncesi dönemdeki </a:t>
            </a:r>
            <a:r>
              <a:rPr lang="tr-TR" dirty="0" smtClean="0"/>
              <a:t>çocukların günde </a:t>
            </a:r>
            <a:r>
              <a:rPr lang="tr-TR" dirty="0"/>
              <a:t>ortalama iki-dört saat, ilkokul çağındaki </a:t>
            </a:r>
            <a:r>
              <a:rPr lang="tr-TR" dirty="0" smtClean="0"/>
              <a:t>çocukların ise </a:t>
            </a:r>
            <a:r>
              <a:rPr lang="tr-TR" dirty="0"/>
              <a:t>üç-altı saat gibi bir zamanı televizyon </a:t>
            </a:r>
            <a:r>
              <a:rPr lang="tr-TR" dirty="0" smtClean="0"/>
              <a:t>ekranı karşısında </a:t>
            </a:r>
            <a:r>
              <a:rPr lang="tr-TR" dirty="0"/>
              <a:t>geçirdikleri, bu sürenin ergenlik </a:t>
            </a:r>
            <a:r>
              <a:rPr lang="tr-TR" dirty="0" smtClean="0"/>
              <a:t>döneminde azaldığı görülmektedir (Aral ve Aktaş, 1997)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Çocuk</a:t>
            </a:r>
          </a:p>
        </p:txBody>
      </p:sp>
      <p:sp>
        <p:nvSpPr>
          <p:cNvPr id="3072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 izleme süresi arttıkça okul başarısı azalmaktadır</a:t>
            </a:r>
          </a:p>
          <a:p>
            <a:r>
              <a:rPr lang="tr-TR" smtClean="0"/>
              <a:t>Hareketsizlik ve televizyon karşısında atıştırma şişmanlık ve ilgili pek çok sağlık sorununa yol açmaktadır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Televizyon ve Genç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Televizyonun güçlü bir biçimde etkilediği diğer kesim ise, gençlerdir</a:t>
            </a:r>
          </a:p>
          <a:p>
            <a:r>
              <a:rPr lang="tr-TR" smtClean="0"/>
              <a:t>Yapılan araştırmalara göre televizyon, gençlerin sigara içme davranışını edinmelerinde, cinsellik konusunda olumlu ve olumsuz bilgilenmelerinde, suç ve şiddete yönelmelerinde etkilidir (Erjem ve Çağlayandereli, 2006)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400" dirty="0" smtClean="0">
                <a:solidFill>
                  <a:schemeClr val="tx2">
                    <a:satMod val="130000"/>
                  </a:schemeClr>
                </a:solidFill>
              </a:rPr>
              <a:t>TELEVİZYON ve ETKİLERİ</a:t>
            </a:r>
            <a:endParaRPr lang="tr-TR" sz="4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81300"/>
            <a:ext cx="4572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Genç</a:t>
            </a:r>
          </a:p>
        </p:txBody>
      </p:sp>
      <p:sp>
        <p:nvSpPr>
          <p:cNvPr id="32770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Ülkemizde gençlerin televizyona yoğun ilgi gösterdikleri ve televizyonda gördükleri kişileri rol model aldıkları bilinen bir gerçektir</a:t>
            </a:r>
          </a:p>
          <a:p>
            <a:r>
              <a:rPr lang="tr-TR" smtClean="0"/>
              <a:t>Gençler tarafından çok sıklıkta izlenen programlar; yabancı film, müzik eğlence, spor, haber ve komedi türü programlardır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Televizyon ve Genç</a:t>
            </a:r>
          </a:p>
        </p:txBody>
      </p:sp>
      <p:sp>
        <p:nvSpPr>
          <p:cNvPr id="3379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 dizilerindeki tiplemeleri model alan gençlerin bu davranış kalıbı cinsiyete, aile büyüklüğüne, ailenin gelir ve eğitim düzeyine, gencin bulunduğu okul çevresine göre farklılaşmaktadır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Sosyo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-demografik Özellikler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Erkek öğrenciler kız öğrencilere,</a:t>
            </a:r>
          </a:p>
          <a:p>
            <a:r>
              <a:rPr lang="tr-TR" smtClean="0"/>
              <a:t>Ailede üye sayısı fazla olanlar az olanlara, </a:t>
            </a:r>
          </a:p>
          <a:p>
            <a:r>
              <a:rPr lang="tr-TR" smtClean="0"/>
              <a:t>Aile gelir düzeyi düşük olan yüksek olanlara, </a:t>
            </a:r>
          </a:p>
          <a:p>
            <a:r>
              <a:rPr lang="tr-TR" smtClean="0"/>
              <a:t>Anne babanın eğitimi düşük olanlar yüksek olanlara,</a:t>
            </a:r>
          </a:p>
          <a:p>
            <a:r>
              <a:rPr lang="tr-TR" smtClean="0"/>
              <a:t>Kent çevresi okullarında yer alanlar kent merkezindekilere oranla daha fazla model alma davranışında bulunmaktadırlar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Ne Yapılabilir?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Televizyonun olumsuz etkilerinin çoğu, televizyon izleme süresi ve içeriğinin denetlenmesi ile azaltılabilir</a:t>
            </a:r>
          </a:p>
          <a:p>
            <a:r>
              <a:rPr lang="tr-TR" smtClean="0"/>
              <a:t>Anne-baba çocuğun yetişkinlere yönelik programları izlemesini engelleyebilir</a:t>
            </a:r>
          </a:p>
          <a:p>
            <a:r>
              <a:rPr lang="tr-TR" smtClean="0"/>
              <a:t>Televizyon kapatılarak müzik dinlemek ya da kitap okumak gibi farklı uğraşlarla anne-babalar çocuklarına model olabilirler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Ne Yapılabilir?</a:t>
            </a:r>
          </a:p>
        </p:txBody>
      </p:sp>
      <p:sp>
        <p:nvSpPr>
          <p:cNvPr id="3686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Başka bir işle uğraşırken fonda televizyon yerine müzik dinlemek tercih edilebilir</a:t>
            </a:r>
          </a:p>
          <a:p>
            <a:r>
              <a:rPr lang="tr-TR" smtClean="0"/>
              <a:t>Çocuklara uygun olan programlar ebeveynle birlikte izlenerek program hakkında sohbetler yapılabilir</a:t>
            </a:r>
          </a:p>
          <a:p>
            <a:r>
              <a:rPr lang="tr-TR" smtClean="0"/>
              <a:t>Haftada bir gün televizyonsuz geçirilebilir</a:t>
            </a:r>
          </a:p>
          <a:p>
            <a:r>
              <a:rPr lang="tr-TR" smtClean="0"/>
              <a:t>Televizyon çocuk bakıcısı olarak kullanılmamalıdır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Kaynaklar: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Aksaçlıoğlu</a:t>
            </a:r>
            <a:r>
              <a:rPr lang="tr-TR" dirty="0" smtClean="0"/>
              <a:t> </a:t>
            </a:r>
            <a:r>
              <a:rPr lang="tr-TR" dirty="0"/>
              <a:t>A.G. ve </a:t>
            </a:r>
            <a:r>
              <a:rPr lang="tr-TR" dirty="0" smtClean="0"/>
              <a:t>Yılmaz </a:t>
            </a:r>
            <a:r>
              <a:rPr lang="tr-TR" dirty="0"/>
              <a:t>B. (2007). Öğrencilerin </a:t>
            </a:r>
            <a:r>
              <a:rPr lang="tr-TR" dirty="0" smtClean="0"/>
              <a:t>Televizyon İzlemeleri </a:t>
            </a:r>
            <a:r>
              <a:rPr lang="tr-TR" dirty="0"/>
              <a:t>ve </a:t>
            </a:r>
            <a:r>
              <a:rPr lang="tr-TR" dirty="0" smtClean="0"/>
              <a:t>Bilgisayar Kullanmalarının Okuma Alışkanlıkları Üzerine Etkisi</a:t>
            </a:r>
            <a:r>
              <a:rPr lang="tr-TR" dirty="0"/>
              <a:t>. Türk Kütüphaneciliği, 21(1), 3-28</a:t>
            </a:r>
            <a:r>
              <a:rPr lang="tr-TR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Aral </a:t>
            </a:r>
            <a:r>
              <a:rPr lang="tr-TR" dirty="0"/>
              <a:t>N</a:t>
            </a:r>
            <a:r>
              <a:rPr lang="tr-TR" dirty="0" smtClean="0"/>
              <a:t>., Aktaş </a:t>
            </a:r>
            <a:r>
              <a:rPr lang="tr-TR" dirty="0"/>
              <a:t>Y</a:t>
            </a:r>
            <a:r>
              <a:rPr lang="tr-TR" dirty="0" smtClean="0"/>
              <a:t>. (1997). </a:t>
            </a:r>
            <a:r>
              <a:rPr lang="tr-TR" dirty="0"/>
              <a:t>Çocukların Televizyon ve Diğer Etkinliklere Harcadıkları Sürelerin İncelenmesi. H.Ü. Eğitim Fakültesi </a:t>
            </a:r>
            <a:r>
              <a:rPr lang="tr-TR" dirty="0" smtClean="0"/>
              <a:t>Dergisi, 13:99-107</a:t>
            </a:r>
            <a:r>
              <a:rPr lang="tr-TR" dirty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 smtClean="0"/>
              <a:t>Erjem</a:t>
            </a:r>
            <a:r>
              <a:rPr lang="tr-TR" dirty="0" smtClean="0"/>
              <a:t> </a:t>
            </a:r>
            <a:r>
              <a:rPr lang="tr-TR" dirty="0"/>
              <a:t>Y</a:t>
            </a:r>
            <a:r>
              <a:rPr lang="tr-TR" dirty="0" smtClean="0"/>
              <a:t>., </a:t>
            </a:r>
            <a:r>
              <a:rPr lang="tr-TR" dirty="0" err="1" smtClean="0"/>
              <a:t>Çağlayandereli</a:t>
            </a:r>
            <a:r>
              <a:rPr lang="tr-TR" dirty="0" smtClean="0"/>
              <a:t> </a:t>
            </a:r>
            <a:r>
              <a:rPr lang="tr-TR" dirty="0"/>
              <a:t>M</a:t>
            </a:r>
            <a:r>
              <a:rPr lang="tr-TR" dirty="0" smtClean="0"/>
              <a:t>. (2006). Televizyon </a:t>
            </a:r>
            <a:r>
              <a:rPr lang="tr-TR" dirty="0"/>
              <a:t>ve Gençlik: Yerli Dizilerin Gençlerin Model Alma Davranışına </a:t>
            </a:r>
            <a:r>
              <a:rPr lang="tr-TR" dirty="0" smtClean="0"/>
              <a:t>Etkileri. </a:t>
            </a:r>
            <a:r>
              <a:rPr lang="tr-TR" dirty="0"/>
              <a:t>Cumhuriyet Üniversitesi Sosyal Bilimler Dergisi, 30(1),</a:t>
            </a:r>
            <a:r>
              <a:rPr lang="tr-TR" dirty="0" smtClean="0"/>
              <a:t>15-30.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Tüzün Ü. (2002). Gelişen İletişim Araçlarının Çocuk </a:t>
            </a:r>
            <a:r>
              <a:rPr lang="tr-TR" dirty="0"/>
              <a:t>ve </a:t>
            </a:r>
            <a:r>
              <a:rPr lang="tr-TR" dirty="0" smtClean="0"/>
              <a:t>Gençlerin Etkileşim Üzerine Etkisi. Düşünen </a:t>
            </a:r>
            <a:r>
              <a:rPr lang="tr-TR" dirty="0"/>
              <a:t>Adam: Psikiyatri ve Nörolojik Bilimler Dergisi, </a:t>
            </a:r>
            <a:r>
              <a:rPr lang="tr-TR" dirty="0" smtClean="0"/>
              <a:t>15(1</a:t>
            </a:r>
            <a:r>
              <a:rPr lang="tr-TR" dirty="0"/>
              <a:t>):</a:t>
            </a:r>
            <a:r>
              <a:rPr lang="tr-TR" dirty="0" smtClean="0"/>
              <a:t>46-50.</a:t>
            </a:r>
            <a:endParaRPr lang="tr-TR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350" y="476250"/>
            <a:ext cx="7407275" cy="1473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800" dirty="0" smtClean="0">
                <a:solidFill>
                  <a:schemeClr val="tx2">
                    <a:satMod val="130000"/>
                  </a:schemeClr>
                </a:solidFill>
              </a:rPr>
              <a:t>TEŞEKKÜRLER</a:t>
            </a:r>
            <a:endParaRPr lang="tr-TR" sz="48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Tarihçe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Televizyon, 1923 yılında John Logie Baird tarafından İngiltere’de icat edilmiştir</a:t>
            </a:r>
          </a:p>
          <a:p>
            <a:r>
              <a:rPr lang="tr-TR" smtClean="0"/>
              <a:t>Türkiye'de ilk olarak 1953 yılında İstanbul Teknik Üniversitesi tarafından deneme yayınları yapılmıştır</a:t>
            </a:r>
          </a:p>
          <a:p>
            <a:r>
              <a:rPr lang="tr-TR" smtClean="0"/>
              <a:t>Sürekli yayın ise, 1968 yılında TRT tarafından başlatılmıştır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İletişim Aracı Olarak Televizyon 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Televizyon daha çok yetişkinlere yönelik bir kitle iletişim aracı, güçlü </a:t>
            </a:r>
            <a:r>
              <a:rPr lang="tr-TR" dirty="0" smtClean="0"/>
              <a:t>bir bilgi </a:t>
            </a:r>
            <a:r>
              <a:rPr lang="tr-TR" dirty="0"/>
              <a:t>aktarma, etkili bir öğrenme, dünyaların, kültürlerin ve insanların bir </a:t>
            </a:r>
            <a:r>
              <a:rPr lang="tr-TR" dirty="0" smtClean="0"/>
              <a:t>araya getirilmesi </a:t>
            </a:r>
            <a:r>
              <a:rPr lang="tr-TR" dirty="0"/>
              <a:t>için hizmet veren, görüntüyü çocuğun ayağına getiren, evrene </a:t>
            </a:r>
            <a:r>
              <a:rPr lang="tr-TR" dirty="0" smtClean="0"/>
              <a:t>açılma isteğine </a:t>
            </a:r>
            <a:r>
              <a:rPr lang="tr-TR" dirty="0"/>
              <a:t>uygun düşen, aynı anda göze ve kulağa hitap eden, ışık hızıyla </a:t>
            </a:r>
            <a:r>
              <a:rPr lang="tr-TR" dirty="0" smtClean="0"/>
              <a:t>yayılan, şimdiki </a:t>
            </a:r>
            <a:r>
              <a:rPr lang="tr-TR" dirty="0"/>
              <a:t>zamanı merkezine alan elektronik bir </a:t>
            </a:r>
            <a:r>
              <a:rPr lang="tr-TR" dirty="0" smtClean="0"/>
              <a:t>araçtır (</a:t>
            </a:r>
            <a:r>
              <a:rPr lang="tr-TR" dirty="0" err="1" smtClean="0"/>
              <a:t>Aksaçlıoğlu</a:t>
            </a:r>
            <a:r>
              <a:rPr lang="tr-TR" dirty="0" smtClean="0"/>
              <a:t> ve Yılmaz, 2007)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İletişim Aracı Olarak Televizyon </a:t>
            </a:r>
          </a:p>
        </p:txBody>
      </p:sp>
      <p:sp>
        <p:nvSpPr>
          <p:cNvPr id="17410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 sayesinde, bilgiye daha kolay ve hızlı ulaşma imkanı doğmuştur, sınırlar ortadan kalkmıştır</a:t>
            </a:r>
          </a:p>
          <a:p>
            <a:r>
              <a:rPr lang="tr-TR" smtClean="0"/>
              <a:t>Televizyon yayınlarının başlaması ve gelişmesiyle birlikte diğer kitle iletişim araçlarına karşı duyulan ilginin azaldığı söylenebilir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İletişim Aracı Olarak Televizyon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Medya, günümüzde toplumları etkileyen çok önemli bir güç sayılmaktadır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Özellikle görsel ve işitsel özelliklere sahip </a:t>
            </a:r>
            <a:r>
              <a:rPr lang="tr-TR" dirty="0"/>
              <a:t>olan televizyon, izleyici üzerinde zihinsel, </a:t>
            </a:r>
            <a:r>
              <a:rPr lang="tr-TR" dirty="0" err="1"/>
              <a:t>tutumsal</a:t>
            </a:r>
            <a:r>
              <a:rPr lang="tr-TR" dirty="0"/>
              <a:t> ve </a:t>
            </a:r>
            <a:r>
              <a:rPr lang="tr-TR" dirty="0" smtClean="0"/>
              <a:t>davranışsal etkiler yaratabilmektedir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Televizyon </a:t>
            </a:r>
            <a:r>
              <a:rPr lang="tr-TR" dirty="0"/>
              <a:t>bireylerin </a:t>
            </a:r>
            <a:r>
              <a:rPr lang="tr-TR" dirty="0" smtClean="0"/>
              <a:t>davranışlarını </a:t>
            </a:r>
            <a:r>
              <a:rPr lang="tr-TR" dirty="0"/>
              <a:t>şekillendirme, </a:t>
            </a:r>
            <a:r>
              <a:rPr lang="tr-TR" dirty="0" smtClean="0"/>
              <a:t>onlara çeşitli </a:t>
            </a:r>
            <a:r>
              <a:rPr lang="tr-TR" dirty="0"/>
              <a:t>konularda model sunma, bilgi ve bilinç sağlama gibi konularda en </a:t>
            </a:r>
            <a:r>
              <a:rPr lang="tr-TR" dirty="0" smtClean="0"/>
              <a:t>çok dikkati </a:t>
            </a:r>
            <a:r>
              <a:rPr lang="tr-TR" dirty="0"/>
              <a:t>çeken </a:t>
            </a:r>
            <a:r>
              <a:rPr lang="tr-TR" dirty="0" smtClean="0"/>
              <a:t>iletişim aracıdır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Etkileri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Televizyon izleyicilerinin </a:t>
            </a:r>
            <a:r>
              <a:rPr lang="tr-TR" dirty="0"/>
              <a:t>algıladıklarını seçme, ayıklama </a:t>
            </a:r>
            <a:r>
              <a:rPr lang="tr-TR" dirty="0" smtClean="0"/>
              <a:t>ve değerlendirme </a:t>
            </a:r>
            <a:r>
              <a:rPr lang="tr-TR" dirty="0"/>
              <a:t>için zamanı </a:t>
            </a:r>
            <a:r>
              <a:rPr lang="tr-TR" dirty="0" smtClean="0"/>
              <a:t>yoktur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İzleyicinin </a:t>
            </a:r>
            <a:r>
              <a:rPr lang="tr-TR" dirty="0"/>
              <a:t>dikkatini toplayabilmek için </a:t>
            </a:r>
            <a:r>
              <a:rPr lang="tr-TR" dirty="0" smtClean="0"/>
              <a:t>görsel öğeler </a:t>
            </a:r>
            <a:r>
              <a:rPr lang="tr-TR" dirty="0"/>
              <a:t>ve çarpıcı sesler devamlı değiştirilerek </a:t>
            </a:r>
            <a:r>
              <a:rPr lang="tr-TR" dirty="0" smtClean="0"/>
              <a:t>verilir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Böylece </a:t>
            </a:r>
            <a:r>
              <a:rPr lang="tr-TR" dirty="0"/>
              <a:t>bireyler </a:t>
            </a:r>
            <a:r>
              <a:rPr lang="tr-TR" dirty="0" smtClean="0"/>
              <a:t>bilgiyi "küçük </a:t>
            </a:r>
            <a:r>
              <a:rPr lang="tr-TR" dirty="0"/>
              <a:t>birimler" halinde </a:t>
            </a:r>
            <a:r>
              <a:rPr lang="tr-TR" dirty="0" smtClean="0"/>
              <a:t>almaktadır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Bu </a:t>
            </a:r>
            <a:r>
              <a:rPr lang="tr-TR" dirty="0"/>
              <a:t>durum insanların bir noktada uzun </a:t>
            </a:r>
            <a:r>
              <a:rPr lang="tr-TR" dirty="0" smtClean="0"/>
              <a:t>süreli dikkat </a:t>
            </a:r>
            <a:r>
              <a:rPr lang="tr-TR" dirty="0"/>
              <a:t>toplamasını ve konsantrasyonunu </a:t>
            </a:r>
            <a:r>
              <a:rPr lang="tr-TR" dirty="0" smtClean="0"/>
              <a:t>zorlaştırmaktadır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Etkileri</a:t>
            </a:r>
          </a:p>
        </p:txBody>
      </p:sp>
      <p:sp>
        <p:nvSpPr>
          <p:cNvPr id="2048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Televizyonun, günümüzde insanların yaşam şekillerini fazlasıyla etkilediğini söyleyen görüşler bulunmaktadır</a:t>
            </a:r>
          </a:p>
          <a:p>
            <a:r>
              <a:rPr lang="tr-TR" smtClean="0"/>
              <a:t>Bu görüşe göre televizyon, insanların gündelik hayatta neyi sorun edinmeleri gerektiğini, olaylara bakış açılarını, neyi konuşmaları gerektiğini belirlemektedir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Etkileri</a:t>
            </a:r>
          </a:p>
        </p:txBody>
      </p:sp>
      <p:sp>
        <p:nvSpPr>
          <p:cNvPr id="2150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Televizyon insanların boş zamanlarını doldurarak yaratıcı, sosyal ve kültürel etkinliklere zaman ayırmalarına meydan vermeyebilir </a:t>
            </a:r>
          </a:p>
          <a:p>
            <a:r>
              <a:rPr lang="tr-TR" smtClean="0"/>
              <a:t>Televizyon kitap okuma gibi beceri geliştirici ve yaratıcı etkinliklerin yerini alabilmektedir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944</TotalTime>
  <Words>885</Words>
  <Application>Microsoft Office PowerPoint</Application>
  <PresentationFormat>On-screen Show (4:3)</PresentationFormat>
  <Paragraphs>99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Tasarım Şablonu</vt:lpstr>
      </vt:variant>
      <vt:variant>
        <vt:i4>7</vt:i4>
      </vt:variant>
      <vt:variant>
        <vt:lpstr>Slayt Başlıkları</vt:lpstr>
      </vt:variant>
      <vt:variant>
        <vt:i4>26</vt:i4>
      </vt:variant>
    </vt:vector>
  </HeadingPairs>
  <TitlesOfParts>
    <vt:vector size="39" baseType="lpstr">
      <vt:lpstr>Gill Sans MT</vt:lpstr>
      <vt:lpstr>Arial</vt:lpstr>
      <vt:lpstr>Wingdings 2</vt:lpstr>
      <vt:lpstr>Verdana</vt:lpstr>
      <vt:lpstr>Calibri</vt:lpstr>
      <vt:lpstr>Wingdings</vt:lpstr>
      <vt:lpstr>Gündönümü</vt:lpstr>
      <vt:lpstr>Gündönümü</vt:lpstr>
      <vt:lpstr>Gündönümü</vt:lpstr>
      <vt:lpstr>Gündönümü</vt:lpstr>
      <vt:lpstr>Gündönümü</vt:lpstr>
      <vt:lpstr>Gündönümü</vt:lpstr>
      <vt:lpstr>Gündönümü</vt:lpstr>
      <vt:lpstr>İZMİR YÜKSEK TEKNOLOJİ ENSTİTÜSÜ</vt:lpstr>
      <vt:lpstr>TELEVİZYON ve ETKİLERİ</vt:lpstr>
      <vt:lpstr>Tarihçe</vt:lpstr>
      <vt:lpstr>İletişim Aracı Olarak Televizyon </vt:lpstr>
      <vt:lpstr>İletişim Aracı Olarak Televizyon </vt:lpstr>
      <vt:lpstr>İletişim Aracı Olarak Televizyon </vt:lpstr>
      <vt:lpstr>Etkileri</vt:lpstr>
      <vt:lpstr>Etkileri</vt:lpstr>
      <vt:lpstr>Etkileri</vt:lpstr>
      <vt:lpstr>Etkileri</vt:lpstr>
      <vt:lpstr>Etkileri</vt:lpstr>
      <vt:lpstr>Televizyon ve Çocuk</vt:lpstr>
      <vt:lpstr>Televizyon ve Çocuk</vt:lpstr>
      <vt:lpstr>Televizyon ve Çocuk</vt:lpstr>
      <vt:lpstr>Televizyon ve Çocuk</vt:lpstr>
      <vt:lpstr>Televizyon ve Çocuk</vt:lpstr>
      <vt:lpstr>Televizyon ve Çocuk</vt:lpstr>
      <vt:lpstr>Televizyon ve Çocuk</vt:lpstr>
      <vt:lpstr>Televizyon ve Genç</vt:lpstr>
      <vt:lpstr>Televizyon ve Genç</vt:lpstr>
      <vt:lpstr>Televizyon ve Genç</vt:lpstr>
      <vt:lpstr>Sosyo-demografik Özellikler</vt:lpstr>
      <vt:lpstr>Ne Yapılabilir?</vt:lpstr>
      <vt:lpstr>Ne Yapılabilir?</vt:lpstr>
      <vt:lpstr>Kaynaklar: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gizemyilmaz</dc:creator>
  <cp:lastModifiedBy>FATMA</cp:lastModifiedBy>
  <cp:revision>62</cp:revision>
  <dcterms:created xsi:type="dcterms:W3CDTF">2011-11-25T09:17:04Z</dcterms:created>
  <dcterms:modified xsi:type="dcterms:W3CDTF">2013-09-26T10:44:51Z</dcterms:modified>
</cp:coreProperties>
</file>