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76" r:id="rId4"/>
    <p:sldId id="275" r:id="rId5"/>
    <p:sldId id="258" r:id="rId6"/>
    <p:sldId id="263" r:id="rId7"/>
    <p:sldId id="294" r:id="rId8"/>
    <p:sldId id="260" r:id="rId9"/>
    <p:sldId id="259" r:id="rId10"/>
    <p:sldId id="264" r:id="rId11"/>
    <p:sldId id="277" r:id="rId12"/>
    <p:sldId id="262" r:id="rId13"/>
    <p:sldId id="265" r:id="rId14"/>
    <p:sldId id="266" r:id="rId15"/>
    <p:sldId id="267" r:id="rId16"/>
    <p:sldId id="261" r:id="rId17"/>
    <p:sldId id="273" r:id="rId18"/>
    <p:sldId id="274" r:id="rId19"/>
    <p:sldId id="268" r:id="rId20"/>
    <p:sldId id="269" r:id="rId21"/>
    <p:sldId id="271" r:id="rId22"/>
    <p:sldId id="272" r:id="rId23"/>
    <p:sldId id="295" r:id="rId24"/>
    <p:sldId id="278" r:id="rId25"/>
    <p:sldId id="279" r:id="rId26"/>
    <p:sldId id="280" r:id="rId27"/>
    <p:sldId id="281" r:id="rId28"/>
    <p:sldId id="296" r:id="rId29"/>
    <p:sldId id="282" r:id="rId30"/>
    <p:sldId id="283" r:id="rId31"/>
    <p:sldId id="297" r:id="rId32"/>
    <p:sldId id="284" r:id="rId33"/>
    <p:sldId id="298" r:id="rId34"/>
    <p:sldId id="285" r:id="rId35"/>
    <p:sldId id="299" r:id="rId36"/>
    <p:sldId id="286" r:id="rId37"/>
    <p:sldId id="300" r:id="rId38"/>
    <p:sldId id="287" r:id="rId39"/>
    <p:sldId id="301" r:id="rId40"/>
    <p:sldId id="288" r:id="rId41"/>
    <p:sldId id="302" r:id="rId42"/>
    <p:sldId id="289" r:id="rId43"/>
    <p:sldId id="290" r:id="rId44"/>
    <p:sldId id="303" r:id="rId45"/>
    <p:sldId id="291" r:id="rId46"/>
    <p:sldId id="292" r:id="rId47"/>
    <p:sldId id="293" r:id="rId48"/>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48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lvl1pPr>
              <a:defRPr/>
            </a:lvl1pPr>
          </a:lstStyle>
          <a:p>
            <a:pPr>
              <a:defRPr/>
            </a:pPr>
            <a:fld id="{0115D75B-D16A-48F6-AB29-97ECDCBA241D}" type="datetimeFigureOut">
              <a:rPr lang="tr-TR"/>
              <a:pPr>
                <a:defRPr/>
              </a:pPr>
              <a:t>25.09.2013</a:t>
            </a:fld>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pPr>
              <a:defRPr/>
            </a:pPr>
            <a:fld id="{73172DD2-E3AA-40FE-8D98-2970E81F6D9A}"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pPr>
              <a:defRPr/>
            </a:pPr>
            <a:fld id="{DE38236F-103D-48EF-8B37-FB550777B937}" type="datetimeFigureOut">
              <a:rPr lang="tr-TR"/>
              <a:pPr>
                <a:defRPr/>
              </a:pPr>
              <a:t>25.09.2013</a:t>
            </a:fld>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pPr>
              <a:defRPr/>
            </a:pPr>
            <a:fld id="{8CBCD395-AB83-4EE3-A9EE-C891F82DC241}"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pPr>
              <a:defRPr/>
            </a:pPr>
            <a:fld id="{4D689927-1CBA-4029-9F89-9A69ACC53C25}" type="datetimeFigureOut">
              <a:rPr lang="tr-TR"/>
              <a:pPr>
                <a:defRPr/>
              </a:pPr>
              <a:t>25.09.2013</a:t>
            </a:fld>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pPr>
              <a:defRPr/>
            </a:pPr>
            <a:fld id="{26A57867-3DA8-4150-8C40-64772D98A68B}"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pPr>
              <a:defRPr/>
            </a:pPr>
            <a:fld id="{F9C2B85C-8A60-46F5-A45E-DF8CC8FE65D5}" type="datetimeFigureOut">
              <a:rPr lang="tr-TR"/>
              <a:pPr>
                <a:defRPr/>
              </a:pPr>
              <a:t>25.09.2013</a:t>
            </a:fld>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pPr>
              <a:defRPr/>
            </a:pPr>
            <a:fld id="{59249C11-02C3-4C23-A1E7-13F2C5B8330D}"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lvl1pPr>
              <a:defRPr/>
            </a:lvl1pPr>
          </a:lstStyle>
          <a:p>
            <a:pPr>
              <a:defRPr/>
            </a:pPr>
            <a:fld id="{92752C60-177D-4C81-98E3-0FB4BD80F4EF}" type="datetimeFigureOut">
              <a:rPr lang="tr-TR"/>
              <a:pPr>
                <a:defRPr/>
              </a:pPr>
              <a:t>25.09.2013</a:t>
            </a:fld>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pPr>
              <a:defRPr/>
            </a:pPr>
            <a:fld id="{F5A220F9-0F63-480F-AEBB-61637D79AE40}"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3"/>
          <p:cNvSpPr>
            <a:spLocks noGrp="1"/>
          </p:cNvSpPr>
          <p:nvPr>
            <p:ph type="dt" sz="half" idx="10"/>
          </p:nvPr>
        </p:nvSpPr>
        <p:spPr/>
        <p:txBody>
          <a:bodyPr/>
          <a:lstStyle>
            <a:lvl1pPr>
              <a:defRPr/>
            </a:lvl1pPr>
          </a:lstStyle>
          <a:p>
            <a:pPr>
              <a:defRPr/>
            </a:pPr>
            <a:fld id="{9288B7A7-3CC5-4063-B5A4-97D93401C9AE}" type="datetimeFigureOut">
              <a:rPr lang="tr-TR"/>
              <a:pPr>
                <a:defRPr/>
              </a:pPr>
              <a:t>25.09.2013</a:t>
            </a:fld>
            <a:endParaRPr lang="tr-TR"/>
          </a:p>
        </p:txBody>
      </p:sp>
      <p:sp>
        <p:nvSpPr>
          <p:cNvPr id="6" name="Altbilgi Yer Tutucusu 4"/>
          <p:cNvSpPr>
            <a:spLocks noGrp="1"/>
          </p:cNvSpPr>
          <p:nvPr>
            <p:ph type="ftr" sz="quarter" idx="11"/>
          </p:nvPr>
        </p:nvSpPr>
        <p:spPr/>
        <p:txBody>
          <a:bodyPr/>
          <a:lstStyle>
            <a:lvl1pPr>
              <a:defRPr/>
            </a:lvl1pPr>
          </a:lstStyle>
          <a:p>
            <a:pPr>
              <a:defRPr/>
            </a:pPr>
            <a:endParaRPr lang="tr-TR"/>
          </a:p>
        </p:txBody>
      </p:sp>
      <p:sp>
        <p:nvSpPr>
          <p:cNvPr id="7" name="Slayt Numarası Yer Tutucusu 5"/>
          <p:cNvSpPr>
            <a:spLocks noGrp="1"/>
          </p:cNvSpPr>
          <p:nvPr>
            <p:ph type="sldNum" sz="quarter" idx="12"/>
          </p:nvPr>
        </p:nvSpPr>
        <p:spPr/>
        <p:txBody>
          <a:bodyPr/>
          <a:lstStyle>
            <a:lvl1pPr>
              <a:defRPr/>
            </a:lvl1pPr>
          </a:lstStyle>
          <a:p>
            <a:pPr>
              <a:defRPr/>
            </a:pPr>
            <a:fld id="{FBE668D6-524B-4843-9605-8D0A00E87A81}"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3"/>
          <p:cNvSpPr>
            <a:spLocks noGrp="1"/>
          </p:cNvSpPr>
          <p:nvPr>
            <p:ph type="dt" sz="half" idx="10"/>
          </p:nvPr>
        </p:nvSpPr>
        <p:spPr/>
        <p:txBody>
          <a:bodyPr/>
          <a:lstStyle>
            <a:lvl1pPr>
              <a:defRPr/>
            </a:lvl1pPr>
          </a:lstStyle>
          <a:p>
            <a:pPr>
              <a:defRPr/>
            </a:pPr>
            <a:fld id="{5A8F4DB4-DA57-420A-8B49-5D472246BC5E}" type="datetimeFigureOut">
              <a:rPr lang="tr-TR"/>
              <a:pPr>
                <a:defRPr/>
              </a:pPr>
              <a:t>25.09.2013</a:t>
            </a:fld>
            <a:endParaRPr lang="tr-TR"/>
          </a:p>
        </p:txBody>
      </p:sp>
      <p:sp>
        <p:nvSpPr>
          <p:cNvPr id="8" name="Altbilgi Yer Tutucusu 4"/>
          <p:cNvSpPr>
            <a:spLocks noGrp="1"/>
          </p:cNvSpPr>
          <p:nvPr>
            <p:ph type="ftr" sz="quarter" idx="11"/>
          </p:nvPr>
        </p:nvSpPr>
        <p:spPr/>
        <p:txBody>
          <a:bodyPr/>
          <a:lstStyle>
            <a:lvl1pPr>
              <a:defRPr/>
            </a:lvl1pPr>
          </a:lstStyle>
          <a:p>
            <a:pPr>
              <a:defRPr/>
            </a:pPr>
            <a:endParaRPr lang="tr-TR"/>
          </a:p>
        </p:txBody>
      </p:sp>
      <p:sp>
        <p:nvSpPr>
          <p:cNvPr id="9" name="Slayt Numarası Yer Tutucusu 5"/>
          <p:cNvSpPr>
            <a:spLocks noGrp="1"/>
          </p:cNvSpPr>
          <p:nvPr>
            <p:ph type="sldNum" sz="quarter" idx="12"/>
          </p:nvPr>
        </p:nvSpPr>
        <p:spPr/>
        <p:txBody>
          <a:bodyPr/>
          <a:lstStyle>
            <a:lvl1pPr>
              <a:defRPr/>
            </a:lvl1pPr>
          </a:lstStyle>
          <a:p>
            <a:pPr>
              <a:defRPr/>
            </a:pPr>
            <a:fld id="{10044BB5-FC64-421D-90BC-49234CC9639B}"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3"/>
          <p:cNvSpPr>
            <a:spLocks noGrp="1"/>
          </p:cNvSpPr>
          <p:nvPr>
            <p:ph type="dt" sz="half" idx="10"/>
          </p:nvPr>
        </p:nvSpPr>
        <p:spPr/>
        <p:txBody>
          <a:bodyPr/>
          <a:lstStyle>
            <a:lvl1pPr>
              <a:defRPr/>
            </a:lvl1pPr>
          </a:lstStyle>
          <a:p>
            <a:pPr>
              <a:defRPr/>
            </a:pPr>
            <a:fld id="{4F22AEE6-3EA0-43C8-ADBF-C46FBFAA6C49}" type="datetimeFigureOut">
              <a:rPr lang="tr-TR"/>
              <a:pPr>
                <a:defRPr/>
              </a:pPr>
              <a:t>25.09.2013</a:t>
            </a:fld>
            <a:endParaRPr lang="tr-TR"/>
          </a:p>
        </p:txBody>
      </p:sp>
      <p:sp>
        <p:nvSpPr>
          <p:cNvPr id="4" name="Altbilgi Yer Tutucusu 4"/>
          <p:cNvSpPr>
            <a:spLocks noGrp="1"/>
          </p:cNvSpPr>
          <p:nvPr>
            <p:ph type="ftr" sz="quarter" idx="11"/>
          </p:nvPr>
        </p:nvSpPr>
        <p:spPr/>
        <p:txBody>
          <a:bodyPr/>
          <a:lstStyle>
            <a:lvl1pPr>
              <a:defRPr/>
            </a:lvl1pPr>
          </a:lstStyle>
          <a:p>
            <a:pPr>
              <a:defRPr/>
            </a:pPr>
            <a:endParaRPr lang="tr-TR"/>
          </a:p>
        </p:txBody>
      </p:sp>
      <p:sp>
        <p:nvSpPr>
          <p:cNvPr id="5" name="Slayt Numarası Yer Tutucusu 5"/>
          <p:cNvSpPr>
            <a:spLocks noGrp="1"/>
          </p:cNvSpPr>
          <p:nvPr>
            <p:ph type="sldNum" sz="quarter" idx="12"/>
          </p:nvPr>
        </p:nvSpPr>
        <p:spPr/>
        <p:txBody>
          <a:bodyPr/>
          <a:lstStyle>
            <a:lvl1pPr>
              <a:defRPr/>
            </a:lvl1pPr>
          </a:lstStyle>
          <a:p>
            <a:pPr>
              <a:defRPr/>
            </a:pPr>
            <a:fld id="{CE16E469-76B0-4B5A-B95B-08686938EB61}"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3"/>
          <p:cNvSpPr>
            <a:spLocks noGrp="1"/>
          </p:cNvSpPr>
          <p:nvPr>
            <p:ph type="dt" sz="half" idx="10"/>
          </p:nvPr>
        </p:nvSpPr>
        <p:spPr/>
        <p:txBody>
          <a:bodyPr/>
          <a:lstStyle>
            <a:lvl1pPr>
              <a:defRPr/>
            </a:lvl1pPr>
          </a:lstStyle>
          <a:p>
            <a:pPr>
              <a:defRPr/>
            </a:pPr>
            <a:fld id="{2A1B7FC9-2498-497A-90F0-E3177E444E13}" type="datetimeFigureOut">
              <a:rPr lang="tr-TR"/>
              <a:pPr>
                <a:defRPr/>
              </a:pPr>
              <a:t>25.09.2013</a:t>
            </a:fld>
            <a:endParaRPr lang="tr-TR"/>
          </a:p>
        </p:txBody>
      </p:sp>
      <p:sp>
        <p:nvSpPr>
          <p:cNvPr id="3" name="Altbilgi Yer Tutucusu 4"/>
          <p:cNvSpPr>
            <a:spLocks noGrp="1"/>
          </p:cNvSpPr>
          <p:nvPr>
            <p:ph type="ftr" sz="quarter" idx="11"/>
          </p:nvPr>
        </p:nvSpPr>
        <p:spPr/>
        <p:txBody>
          <a:bodyPr/>
          <a:lstStyle>
            <a:lvl1pPr>
              <a:defRPr/>
            </a:lvl1pPr>
          </a:lstStyle>
          <a:p>
            <a:pPr>
              <a:defRPr/>
            </a:pPr>
            <a:endParaRPr lang="tr-TR"/>
          </a:p>
        </p:txBody>
      </p:sp>
      <p:sp>
        <p:nvSpPr>
          <p:cNvPr id="4" name="Slayt Numarası Yer Tutucusu 5"/>
          <p:cNvSpPr>
            <a:spLocks noGrp="1"/>
          </p:cNvSpPr>
          <p:nvPr>
            <p:ph type="sldNum" sz="quarter" idx="12"/>
          </p:nvPr>
        </p:nvSpPr>
        <p:spPr/>
        <p:txBody>
          <a:bodyPr/>
          <a:lstStyle>
            <a:lvl1pPr>
              <a:defRPr/>
            </a:lvl1pPr>
          </a:lstStyle>
          <a:p>
            <a:pPr>
              <a:defRPr/>
            </a:pPr>
            <a:fld id="{8383421F-9DBD-4485-997A-2B94DA42D4E3}"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3"/>
          <p:cNvSpPr>
            <a:spLocks noGrp="1"/>
          </p:cNvSpPr>
          <p:nvPr>
            <p:ph type="dt" sz="half" idx="10"/>
          </p:nvPr>
        </p:nvSpPr>
        <p:spPr/>
        <p:txBody>
          <a:bodyPr/>
          <a:lstStyle>
            <a:lvl1pPr>
              <a:defRPr/>
            </a:lvl1pPr>
          </a:lstStyle>
          <a:p>
            <a:pPr>
              <a:defRPr/>
            </a:pPr>
            <a:fld id="{62E52A22-E632-4634-9664-923A73888B5A}" type="datetimeFigureOut">
              <a:rPr lang="tr-TR"/>
              <a:pPr>
                <a:defRPr/>
              </a:pPr>
              <a:t>25.09.2013</a:t>
            </a:fld>
            <a:endParaRPr lang="tr-TR"/>
          </a:p>
        </p:txBody>
      </p:sp>
      <p:sp>
        <p:nvSpPr>
          <p:cNvPr id="6" name="Altbilgi Yer Tutucusu 4"/>
          <p:cNvSpPr>
            <a:spLocks noGrp="1"/>
          </p:cNvSpPr>
          <p:nvPr>
            <p:ph type="ftr" sz="quarter" idx="11"/>
          </p:nvPr>
        </p:nvSpPr>
        <p:spPr/>
        <p:txBody>
          <a:bodyPr/>
          <a:lstStyle>
            <a:lvl1pPr>
              <a:defRPr/>
            </a:lvl1pPr>
          </a:lstStyle>
          <a:p>
            <a:pPr>
              <a:defRPr/>
            </a:pPr>
            <a:endParaRPr lang="tr-TR"/>
          </a:p>
        </p:txBody>
      </p:sp>
      <p:sp>
        <p:nvSpPr>
          <p:cNvPr id="7" name="Slayt Numarası Yer Tutucusu 5"/>
          <p:cNvSpPr>
            <a:spLocks noGrp="1"/>
          </p:cNvSpPr>
          <p:nvPr>
            <p:ph type="sldNum" sz="quarter" idx="12"/>
          </p:nvPr>
        </p:nvSpPr>
        <p:spPr/>
        <p:txBody>
          <a:bodyPr/>
          <a:lstStyle>
            <a:lvl1pPr>
              <a:defRPr/>
            </a:lvl1pPr>
          </a:lstStyle>
          <a:p>
            <a:pPr>
              <a:defRPr/>
            </a:pPr>
            <a:fld id="{91CEA195-B889-4F47-AF29-5FDF84AF8E31}"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3"/>
          <p:cNvSpPr>
            <a:spLocks noGrp="1"/>
          </p:cNvSpPr>
          <p:nvPr>
            <p:ph type="dt" sz="half" idx="10"/>
          </p:nvPr>
        </p:nvSpPr>
        <p:spPr/>
        <p:txBody>
          <a:bodyPr/>
          <a:lstStyle>
            <a:lvl1pPr>
              <a:defRPr/>
            </a:lvl1pPr>
          </a:lstStyle>
          <a:p>
            <a:pPr>
              <a:defRPr/>
            </a:pPr>
            <a:fld id="{4C836B83-75F2-4218-8A35-D7C4E31D2C6D}" type="datetimeFigureOut">
              <a:rPr lang="tr-TR"/>
              <a:pPr>
                <a:defRPr/>
              </a:pPr>
              <a:t>25.09.2013</a:t>
            </a:fld>
            <a:endParaRPr lang="tr-TR"/>
          </a:p>
        </p:txBody>
      </p:sp>
      <p:sp>
        <p:nvSpPr>
          <p:cNvPr id="6" name="Altbilgi Yer Tutucusu 4"/>
          <p:cNvSpPr>
            <a:spLocks noGrp="1"/>
          </p:cNvSpPr>
          <p:nvPr>
            <p:ph type="ftr" sz="quarter" idx="11"/>
          </p:nvPr>
        </p:nvSpPr>
        <p:spPr/>
        <p:txBody>
          <a:bodyPr/>
          <a:lstStyle>
            <a:lvl1pPr>
              <a:defRPr/>
            </a:lvl1pPr>
          </a:lstStyle>
          <a:p>
            <a:pPr>
              <a:defRPr/>
            </a:pPr>
            <a:endParaRPr lang="tr-TR"/>
          </a:p>
        </p:txBody>
      </p:sp>
      <p:sp>
        <p:nvSpPr>
          <p:cNvPr id="7" name="Slayt Numarası Yer Tutucusu 5"/>
          <p:cNvSpPr>
            <a:spLocks noGrp="1"/>
          </p:cNvSpPr>
          <p:nvPr>
            <p:ph type="sldNum" sz="quarter" idx="12"/>
          </p:nvPr>
        </p:nvSpPr>
        <p:spPr/>
        <p:txBody>
          <a:bodyPr/>
          <a:lstStyle>
            <a:lvl1pPr>
              <a:defRPr/>
            </a:lvl1pPr>
          </a:lstStyle>
          <a:p>
            <a:pPr>
              <a:defRPr/>
            </a:pPr>
            <a:fld id="{A70CAF52-E4B4-4238-821A-C101B17ECEAF}"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Metin Yer Tutucus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EBE0045-D289-4CB3-9988-FDDCD262696F}" type="datetimeFigureOut">
              <a:rPr lang="tr-TR"/>
              <a:pPr>
                <a:defRPr/>
              </a:pPr>
              <a:t>25.09.2013</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B203E85-D302-412A-9860-5D3AA17BDBA7}"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Başlık 1"/>
          <p:cNvSpPr>
            <a:spLocks noGrp="1"/>
          </p:cNvSpPr>
          <p:nvPr>
            <p:ph type="ctrTitle"/>
          </p:nvPr>
        </p:nvSpPr>
        <p:spPr>
          <a:xfrm>
            <a:off x="900113" y="1341438"/>
            <a:ext cx="7772400" cy="1470025"/>
          </a:xfrm>
        </p:spPr>
        <p:txBody>
          <a:bodyPr/>
          <a:lstStyle/>
          <a:p>
            <a:r>
              <a:rPr lang="tr-TR" sz="5400" b="1" smtClean="0">
                <a:latin typeface="Algerian" pitchFamily="82" charset="0"/>
              </a:rPr>
              <a:t>İZMİR YÜKSEK TEKNOLOJİ ENSTİTÜSÜ</a:t>
            </a:r>
          </a:p>
        </p:txBody>
      </p:sp>
      <p:sp>
        <p:nvSpPr>
          <p:cNvPr id="3" name="Alt Başlık 2"/>
          <p:cNvSpPr>
            <a:spLocks noGrp="1"/>
          </p:cNvSpPr>
          <p:nvPr>
            <p:ph type="subTitle" idx="1"/>
          </p:nvPr>
        </p:nvSpPr>
        <p:spPr>
          <a:xfrm>
            <a:off x="1331913" y="4652963"/>
            <a:ext cx="6400800" cy="1752600"/>
          </a:xfrm>
        </p:spPr>
        <p:txBody>
          <a:bodyPr rtlCol="0">
            <a:normAutofit fontScale="92500"/>
          </a:bodyPr>
          <a:lstStyle/>
          <a:p>
            <a:pPr fontAlgn="auto">
              <a:spcAft>
                <a:spcPts val="0"/>
              </a:spcAft>
              <a:buFont typeface="Arial" pitchFamily="34" charset="0"/>
              <a:buNone/>
              <a:defRPr/>
            </a:pPr>
            <a:r>
              <a:rPr lang="tr-TR" b="1" dirty="0">
                <a:solidFill>
                  <a:schemeClr val="tx1">
                    <a:lumMod val="95000"/>
                    <a:lumOff val="5000"/>
                  </a:schemeClr>
                </a:solidFill>
                <a:latin typeface="Agency FB" pitchFamily="34" charset="0"/>
              </a:rPr>
              <a:t>Sağlık Kültür ve Spor Daire Başkanlığı</a:t>
            </a:r>
          </a:p>
          <a:p>
            <a:pPr fontAlgn="auto">
              <a:spcAft>
                <a:spcPts val="0"/>
              </a:spcAft>
              <a:buFont typeface="Arial" pitchFamily="34" charset="0"/>
              <a:buNone/>
              <a:defRPr/>
            </a:pPr>
            <a:endParaRPr lang="tr-TR" b="1" dirty="0">
              <a:solidFill>
                <a:schemeClr val="tx1">
                  <a:lumMod val="95000"/>
                  <a:lumOff val="5000"/>
                </a:schemeClr>
              </a:solidFill>
              <a:latin typeface="Agency FB" pitchFamily="34" charset="0"/>
            </a:endParaRPr>
          </a:p>
          <a:p>
            <a:pPr fontAlgn="auto">
              <a:spcAft>
                <a:spcPts val="0"/>
              </a:spcAft>
              <a:buFont typeface="Arial" pitchFamily="34" charset="0"/>
              <a:buNone/>
              <a:defRPr/>
            </a:pPr>
            <a:r>
              <a:rPr lang="tr-TR" b="1" dirty="0">
                <a:solidFill>
                  <a:schemeClr val="tx1">
                    <a:lumMod val="95000"/>
                    <a:lumOff val="5000"/>
                  </a:schemeClr>
                </a:solidFill>
                <a:latin typeface="Agency FB" pitchFamily="34" charset="0"/>
              </a:rPr>
              <a:t>Psikolojik Danışmanlık ve Rehberlik Hizmetleri</a:t>
            </a:r>
          </a:p>
          <a:p>
            <a:pPr fontAlgn="auto">
              <a:spcAft>
                <a:spcPts val="0"/>
              </a:spcAft>
              <a:buFont typeface="Arial" pitchFamily="34" charset="0"/>
              <a:buNone/>
              <a:defRPr/>
            </a:pPr>
            <a:endParaRPr lang="tr-T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İçerik Yer Tutucusu 2"/>
          <p:cNvSpPr>
            <a:spLocks noGrp="1"/>
          </p:cNvSpPr>
          <p:nvPr>
            <p:ph idx="1"/>
          </p:nvPr>
        </p:nvSpPr>
        <p:spPr/>
        <p:txBody>
          <a:bodyPr/>
          <a:lstStyle/>
          <a:p>
            <a:r>
              <a:rPr lang="tr-TR" smtClean="0"/>
              <a:t>Günümüzde renkler, fiziğin ve optiğin olduğu kadar, inşaat, iç mimari ve dekorasyon dallarının, psikolojinin ve antropolojinin, satış, reklam ve pazarlamanın araştırma alanları arasında da yer almaktadır (Altekin, 2007)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İçerik Yer Tutucusu 2"/>
          <p:cNvSpPr>
            <a:spLocks noGrp="1"/>
          </p:cNvSpPr>
          <p:nvPr>
            <p:ph idx="1"/>
          </p:nvPr>
        </p:nvSpPr>
        <p:spPr/>
        <p:txBody>
          <a:bodyPr/>
          <a:lstStyle/>
          <a:p>
            <a:r>
              <a:rPr lang="tr-TR" smtClean="0"/>
              <a:t>Renkler; insanların duygusal, zihinsel ve fiziksel yapılarını etkilemekte yani insan psikolojisi üzerinde etkili olmaktadır (İçli&amp;Çopur, 2008)</a:t>
            </a:r>
          </a:p>
        </p:txBody>
      </p:sp>
      <p:pic>
        <p:nvPicPr>
          <p:cNvPr id="23554" name="Picture 2"/>
          <p:cNvPicPr>
            <a:picLocks noChangeAspect="1" noChangeArrowheads="1"/>
          </p:cNvPicPr>
          <p:nvPr/>
        </p:nvPicPr>
        <p:blipFill>
          <a:blip r:embed="rId2"/>
          <a:srcRect/>
          <a:stretch>
            <a:fillRect/>
          </a:stretch>
        </p:blipFill>
        <p:spPr bwMode="auto">
          <a:xfrm>
            <a:off x="4064000" y="3644900"/>
            <a:ext cx="4102100" cy="274796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İçerik Yer Tutucusu 2"/>
          <p:cNvSpPr>
            <a:spLocks noGrp="1"/>
          </p:cNvSpPr>
          <p:nvPr>
            <p:ph idx="1"/>
          </p:nvPr>
        </p:nvSpPr>
        <p:spPr/>
        <p:txBody>
          <a:bodyPr/>
          <a:lstStyle/>
          <a:p>
            <a:r>
              <a:rPr lang="tr-TR" smtClean="0"/>
              <a:t>İnsanlar, önce mağaraları ve duvarları, sonra yüzlerini ve vücutlarını, sonra da yaşadıkları iç mekanları ve kullandıkları objeleri boyamaya, renklendirmeye başlamışlardır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İçerik Yer Tutucusu 2"/>
          <p:cNvSpPr>
            <a:spLocks noGrp="1"/>
          </p:cNvSpPr>
          <p:nvPr>
            <p:ph idx="1"/>
          </p:nvPr>
        </p:nvSpPr>
        <p:spPr/>
        <p:txBody>
          <a:bodyPr/>
          <a:lstStyle/>
          <a:p>
            <a:r>
              <a:rPr lang="tr-TR" smtClean="0"/>
              <a:t>Renkler, tarihsel gelişimi içinde; dini ritüellerde, doğum, ölüm, kutlama, kutsama, veda ve yas törenlerinde, bazen korunmak için, bazen korkutmak, bazen gizlenmek için, güzelleşmek, etkilemek, kimlikleri tanımlamak,  ayrıca zaman zaman da şifa için kullanılmıştır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İçerik Yer Tutucusu 2"/>
          <p:cNvSpPr>
            <a:spLocks noGrp="1"/>
          </p:cNvSpPr>
          <p:nvPr>
            <p:ph idx="1"/>
          </p:nvPr>
        </p:nvSpPr>
        <p:spPr/>
        <p:txBody>
          <a:bodyPr/>
          <a:lstStyle/>
          <a:p>
            <a:r>
              <a:rPr lang="tr-TR" smtClean="0"/>
              <a:t>İnsanın, renklere verdiği duygusal tepkilerin belirgin bir kısmı doğuştan gelir ve bilinçdışı süreçlerde gelişirken; bir kısmı da yaşanan deneyimler ve öğrenmeler sonucu şekillenir (Altekin, 2007)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İçerik Yer Tutucusu 2"/>
          <p:cNvSpPr>
            <a:spLocks noGrp="1"/>
          </p:cNvSpPr>
          <p:nvPr>
            <p:ph idx="1"/>
          </p:nvPr>
        </p:nvSpPr>
        <p:spPr/>
        <p:txBody>
          <a:bodyPr/>
          <a:lstStyle/>
          <a:p>
            <a:r>
              <a:rPr lang="tr-TR" smtClean="0"/>
              <a:t>Öğrenme, öğretme, sunum ve çalışma materyalinde renklerin, şekillerin ve sembollerin kullanılması, beynin sağ ve sol loblarını eşzamanlı olarak dengeli şekilde aktif kıldığı için, belirgin derecede daha etkin ve kalıcı bir öğrenme sağlar; konsantrasyonu ve öğrenme sonrası hatırlamayı kolaylaştırır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İçerik Yer Tutucusu 2"/>
          <p:cNvSpPr>
            <a:spLocks noGrp="1"/>
          </p:cNvSpPr>
          <p:nvPr>
            <p:ph idx="1"/>
          </p:nvPr>
        </p:nvSpPr>
        <p:spPr/>
        <p:txBody>
          <a:bodyPr/>
          <a:lstStyle/>
          <a:p>
            <a:r>
              <a:rPr lang="tr-TR" smtClean="0"/>
              <a:t>Renkler kullanılan zamana ve konuma göre değişkenlik göstermektedir</a:t>
            </a:r>
          </a:p>
          <a:p>
            <a:r>
              <a:rPr lang="tr-TR" smtClean="0"/>
              <a:t>Bu yüzden, her rengin tek bir anlamı olduğunu varsaymak yanlış bir yaklaşımdır</a:t>
            </a:r>
          </a:p>
          <a:p>
            <a:endParaRPr lang="tr-TR"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İçerik Yer Tutucusu 2"/>
          <p:cNvSpPr>
            <a:spLocks noGrp="1"/>
          </p:cNvSpPr>
          <p:nvPr>
            <p:ph idx="1"/>
          </p:nvPr>
        </p:nvSpPr>
        <p:spPr/>
        <p:txBody>
          <a:bodyPr/>
          <a:lstStyle/>
          <a:p>
            <a:r>
              <a:rPr lang="tr-TR" smtClean="0"/>
              <a:t>Renkler farklı kültürlerde farklı anlamlar taşıyabilir</a:t>
            </a:r>
          </a:p>
        </p:txBody>
      </p:sp>
      <p:pic>
        <p:nvPicPr>
          <p:cNvPr id="29698" name="Picture 3"/>
          <p:cNvPicPr>
            <a:picLocks noChangeAspect="1" noChangeArrowheads="1"/>
          </p:cNvPicPr>
          <p:nvPr/>
        </p:nvPicPr>
        <p:blipFill>
          <a:blip r:embed="rId2"/>
          <a:srcRect/>
          <a:stretch>
            <a:fillRect/>
          </a:stretch>
        </p:blipFill>
        <p:spPr bwMode="auto">
          <a:xfrm>
            <a:off x="142875" y="2852738"/>
            <a:ext cx="8858250" cy="3779837"/>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tr-TR" dirty="0"/>
              <a:t>Ülkelere göre renklere verilen anlamlar değişmektedir, bu nedenle de renklerin anlamlarını tam anlamıyla genellemek mümkün değildir</a:t>
            </a:r>
          </a:p>
          <a:p>
            <a:pPr fontAlgn="auto">
              <a:spcAft>
                <a:spcPts val="0"/>
              </a:spcAft>
              <a:buFont typeface="Arial" pitchFamily="34" charset="0"/>
              <a:buChar char="•"/>
              <a:defRPr/>
            </a:pPr>
            <a:r>
              <a:rPr lang="tr-TR" dirty="0"/>
              <a:t>Örneğin Çin’de sarı güveni temsil ederken Batı’da nefreti simgelemektedir</a:t>
            </a:r>
          </a:p>
          <a:p>
            <a:pPr fontAlgn="auto">
              <a:spcAft>
                <a:spcPts val="0"/>
              </a:spcAft>
              <a:buFont typeface="Arial" pitchFamily="34" charset="0"/>
              <a:buChar char="•"/>
              <a:defRPr/>
            </a:pPr>
            <a:r>
              <a:rPr lang="tr-TR" dirty="0"/>
              <a:t>Hint kültüründe kırmızı hırs ve arzuyu </a:t>
            </a:r>
            <a:r>
              <a:rPr lang="tr-TR" dirty="0" smtClean="0"/>
              <a:t>çağrıştırırken, Batı’da kırmızı, </a:t>
            </a:r>
            <a:r>
              <a:rPr lang="tr-TR" dirty="0"/>
              <a:t>aşkı ve devrimi ifade </a:t>
            </a:r>
            <a:r>
              <a:rPr lang="tr-TR" dirty="0" smtClean="0"/>
              <a:t>eder</a:t>
            </a:r>
            <a:endParaRPr lang="tr-T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İçerik Yer Tutucusu 2"/>
          <p:cNvSpPr>
            <a:spLocks noGrp="1"/>
          </p:cNvSpPr>
          <p:nvPr>
            <p:ph idx="1"/>
          </p:nvPr>
        </p:nvSpPr>
        <p:spPr/>
        <p:txBody>
          <a:bodyPr/>
          <a:lstStyle/>
          <a:p>
            <a:r>
              <a:rPr lang="tr-TR" smtClean="0"/>
              <a:t>Renkleri anlamlarını tam anlamıyla genellemek mümkün olmasa da evrensel etkilerinden de söz etmek mümkündür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Başlık 1"/>
          <p:cNvSpPr>
            <a:spLocks noGrp="1"/>
          </p:cNvSpPr>
          <p:nvPr>
            <p:ph type="ctrTitle"/>
          </p:nvPr>
        </p:nvSpPr>
        <p:spPr>
          <a:xfrm>
            <a:off x="827088" y="4941888"/>
            <a:ext cx="7772400" cy="1470025"/>
          </a:xfrm>
        </p:spPr>
        <p:txBody>
          <a:bodyPr/>
          <a:lstStyle/>
          <a:p>
            <a:r>
              <a:rPr lang="tr-TR" sz="6000" b="1" smtClean="0">
                <a:latin typeface="Algerian" pitchFamily="82" charset="0"/>
              </a:rPr>
              <a:t>RENKLERİN DİLİ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İçerik Yer Tutucusu 2"/>
          <p:cNvSpPr>
            <a:spLocks noGrp="1"/>
          </p:cNvSpPr>
          <p:nvPr>
            <p:ph idx="1"/>
          </p:nvPr>
        </p:nvSpPr>
        <p:spPr/>
        <p:txBody>
          <a:bodyPr/>
          <a:lstStyle/>
          <a:p>
            <a:r>
              <a:rPr lang="tr-TR" smtClean="0"/>
              <a:t>Kırmızı, sarı ve turuncu sıcak renkler; mavi, yeşil ve mor soğuk renkler olarak kabul edilir</a:t>
            </a:r>
          </a:p>
          <a:p>
            <a:r>
              <a:rPr lang="tr-TR" smtClean="0"/>
              <a:t>Sıcak renklerin uyarıcı, soğuk renklerin ise gevşetici ve dinlendirici olması genellenebilen duygulara iyi bir örnek oluşturur</a:t>
            </a:r>
          </a:p>
          <a:p>
            <a:endParaRPr lang="tr-TR"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Grp="1" noChangeAspect="1" noChangeArrowheads="1"/>
          </p:cNvPicPr>
          <p:nvPr>
            <p:ph idx="1"/>
          </p:nvPr>
        </p:nvPicPr>
        <p:blipFill>
          <a:blip r:embed="rId2"/>
          <a:srcRect/>
          <a:stretch>
            <a:fillRect/>
          </a:stretch>
        </p:blipFill>
        <p:spPr>
          <a:xfrm>
            <a:off x="755650" y="549275"/>
            <a:ext cx="8496300" cy="5256213"/>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İçerik Yer Tutucusu 2"/>
          <p:cNvSpPr>
            <a:spLocks noGrp="1"/>
          </p:cNvSpPr>
          <p:nvPr>
            <p:ph idx="1"/>
          </p:nvPr>
        </p:nvSpPr>
        <p:spPr/>
        <p:txBody>
          <a:bodyPr/>
          <a:lstStyle/>
          <a:p>
            <a:r>
              <a:rPr lang="tr-TR" smtClean="0"/>
              <a:t>Renkleri tek tek incelemek gerekirse;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Başlık 1"/>
          <p:cNvSpPr>
            <a:spLocks noGrp="1"/>
          </p:cNvSpPr>
          <p:nvPr>
            <p:ph type="title"/>
          </p:nvPr>
        </p:nvSpPr>
        <p:spPr/>
        <p:txBody>
          <a:bodyPr/>
          <a:lstStyle/>
          <a:p>
            <a:r>
              <a:rPr lang="tr-TR" smtClean="0"/>
              <a:t>KIRMIZI</a:t>
            </a:r>
          </a:p>
        </p:txBody>
      </p:sp>
      <p:sp>
        <p:nvSpPr>
          <p:cNvPr id="36866" name="İçerik Yer Tutucusu 2"/>
          <p:cNvSpPr>
            <a:spLocks noGrp="1"/>
          </p:cNvSpPr>
          <p:nvPr>
            <p:ph idx="1"/>
          </p:nvPr>
        </p:nvSpPr>
        <p:spPr/>
        <p:txBody>
          <a:bodyPr/>
          <a:lstStyle/>
          <a:p>
            <a:r>
              <a:rPr lang="tr-TR" smtClean="0"/>
              <a:t>Kırmızı, gözün retina tabakasının hemen arkasında oluşur; bu nedenle rengi algılarken, sanki üstünüze doğru geldiğini hissedersiniz</a:t>
            </a:r>
          </a:p>
          <a:p>
            <a:r>
              <a:rPr lang="tr-TR" smtClean="0"/>
              <a:t>Uyarıcı bir renktir</a:t>
            </a:r>
          </a:p>
          <a:p>
            <a:r>
              <a:rPr lang="tr-TR" smtClean="0"/>
              <a:t>Dikkat çeker</a:t>
            </a:r>
          </a:p>
          <a:p>
            <a:r>
              <a:rPr lang="tr-TR" smtClean="0"/>
              <a:t>İştah açıcıdır</a:t>
            </a:r>
          </a:p>
        </p:txBody>
      </p:sp>
      <p:pic>
        <p:nvPicPr>
          <p:cNvPr id="36867" name="Picture 2"/>
          <p:cNvPicPr>
            <a:picLocks noChangeAspect="1" noChangeArrowheads="1"/>
          </p:cNvPicPr>
          <p:nvPr/>
        </p:nvPicPr>
        <p:blipFill>
          <a:blip r:embed="rId2"/>
          <a:srcRect/>
          <a:stretch>
            <a:fillRect/>
          </a:stretch>
        </p:blipFill>
        <p:spPr bwMode="auto">
          <a:xfrm>
            <a:off x="4859338" y="3141663"/>
            <a:ext cx="3529012" cy="3527425"/>
          </a:xfrm>
          <a:prstGeom prst="rect">
            <a:avLst/>
          </a:prstGeom>
          <a:noFill/>
          <a:ln w="9525">
            <a:noFill/>
            <a:miter lim="800000"/>
            <a:headEnd/>
            <a:tailEnd/>
          </a:ln>
        </p:spPr>
      </p:pic>
      <p:sp>
        <p:nvSpPr>
          <p:cNvPr id="36868" name="Dikdörtgen 3"/>
          <p:cNvSpPr>
            <a:spLocks noChangeArrowheads="1"/>
          </p:cNvSpPr>
          <p:nvPr/>
        </p:nvSpPr>
        <p:spPr bwMode="auto">
          <a:xfrm>
            <a:off x="3646488" y="6300788"/>
            <a:ext cx="1185862" cy="368300"/>
          </a:xfrm>
          <a:prstGeom prst="rect">
            <a:avLst/>
          </a:prstGeom>
          <a:noFill/>
          <a:ln w="9525">
            <a:noFill/>
            <a:miter lim="800000"/>
            <a:headEnd/>
            <a:tailEnd/>
          </a:ln>
        </p:spPr>
        <p:txBody>
          <a:bodyPr wrap="none">
            <a:spAutoFit/>
          </a:bodyPr>
          <a:lstStyle/>
          <a:p>
            <a:r>
              <a:rPr lang="tr-TR">
                <a:latin typeface="Calibri" pitchFamily="34" charset="0"/>
              </a:rPr>
              <a:t>jacqui faye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Başlık 1"/>
          <p:cNvSpPr>
            <a:spLocks noGrp="1"/>
          </p:cNvSpPr>
          <p:nvPr>
            <p:ph type="title"/>
          </p:nvPr>
        </p:nvSpPr>
        <p:spPr/>
        <p:txBody>
          <a:bodyPr/>
          <a:lstStyle/>
          <a:p>
            <a:r>
              <a:rPr lang="tr-TR" smtClean="0"/>
              <a:t>KIRMIZI</a:t>
            </a:r>
          </a:p>
        </p:txBody>
      </p:sp>
      <p:sp>
        <p:nvSpPr>
          <p:cNvPr id="37890" name="İçerik Yer Tutucusu 2"/>
          <p:cNvSpPr>
            <a:spLocks noGrp="1"/>
          </p:cNvSpPr>
          <p:nvPr>
            <p:ph idx="1"/>
          </p:nvPr>
        </p:nvSpPr>
        <p:spPr/>
        <p:txBody>
          <a:bodyPr/>
          <a:lstStyle/>
          <a:p>
            <a:r>
              <a:rPr lang="tr-TR" smtClean="0"/>
              <a:t>Tansiyonu yükseltir</a:t>
            </a:r>
          </a:p>
          <a:p>
            <a:r>
              <a:rPr lang="tr-TR" smtClean="0"/>
              <a:t>Heyecanlandırır</a:t>
            </a:r>
          </a:p>
          <a:p>
            <a:r>
              <a:rPr lang="tr-TR" smtClean="0"/>
              <a:t>Metabolizmayı hızlandırır</a:t>
            </a:r>
          </a:p>
          <a:p>
            <a:r>
              <a:rPr lang="tr-TR" smtClean="0"/>
              <a:t>Satış rengi olarak da bilinir</a:t>
            </a:r>
          </a:p>
          <a:p>
            <a:r>
              <a:rPr lang="tr-TR" smtClean="0"/>
              <a:t>Gücü simgeler</a:t>
            </a:r>
          </a:p>
          <a:p>
            <a:r>
              <a:rPr lang="tr-TR" smtClean="0"/>
              <a:t>Tehlike, tutku, cinsellik, dışa dönüklüğü çağrıştırır</a:t>
            </a:r>
          </a:p>
          <a:p>
            <a:endParaRPr lang="tr-TR"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Başlık 1"/>
          <p:cNvSpPr>
            <a:spLocks noGrp="1"/>
          </p:cNvSpPr>
          <p:nvPr>
            <p:ph type="title"/>
          </p:nvPr>
        </p:nvSpPr>
        <p:spPr/>
        <p:txBody>
          <a:bodyPr/>
          <a:lstStyle/>
          <a:p>
            <a:r>
              <a:rPr lang="tr-TR" smtClean="0"/>
              <a:t>KIRMIZI</a:t>
            </a:r>
          </a:p>
        </p:txBody>
      </p:sp>
      <p:sp>
        <p:nvSpPr>
          <p:cNvPr id="38914" name="İçerik Yer Tutucusu 2"/>
          <p:cNvSpPr>
            <a:spLocks noGrp="1"/>
          </p:cNvSpPr>
          <p:nvPr>
            <p:ph idx="1"/>
          </p:nvPr>
        </p:nvSpPr>
        <p:spPr/>
        <p:txBody>
          <a:bodyPr/>
          <a:lstStyle/>
          <a:p>
            <a:r>
              <a:rPr lang="tr-TR" smtClean="0"/>
              <a:t>Yatak odası için uygun bir renk değildir, uyarıcı özelliği nedeniyle uykuya geçmeyi ve uykunun derinleşmesini zorlaştırabilir</a:t>
            </a:r>
          </a:p>
          <a:p>
            <a:r>
              <a:rPr lang="tr-TR" smtClean="0"/>
              <a:t>Giyimde tercih edilen kırmızı, atletik, güçlü, tutkulu, heyecanlı, sıcak, şehvetli, hareketli ve dışadönük bir yapıyı temsil eder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Başlık 1"/>
          <p:cNvSpPr>
            <a:spLocks noGrp="1"/>
          </p:cNvSpPr>
          <p:nvPr>
            <p:ph type="title"/>
          </p:nvPr>
        </p:nvSpPr>
        <p:spPr/>
        <p:txBody>
          <a:bodyPr/>
          <a:lstStyle/>
          <a:p>
            <a:r>
              <a:rPr lang="tr-TR" smtClean="0"/>
              <a:t>KIRMIZI</a:t>
            </a:r>
          </a:p>
        </p:txBody>
      </p:sp>
      <p:sp>
        <p:nvSpPr>
          <p:cNvPr id="39938" name="İçerik Yer Tutucusu 2"/>
          <p:cNvSpPr>
            <a:spLocks noGrp="1"/>
          </p:cNvSpPr>
          <p:nvPr>
            <p:ph idx="1"/>
          </p:nvPr>
        </p:nvSpPr>
        <p:spPr/>
        <p:txBody>
          <a:bodyPr/>
          <a:lstStyle/>
          <a:p>
            <a:r>
              <a:rPr lang="tr-TR" smtClean="0"/>
              <a:t>Pazarlama iletişiminde kırmızı, ürüne enerjik bir kimlik vermesi ve iştah açması sebebiyle gıda firmalarının çok kullandığı bir renktir</a:t>
            </a:r>
          </a:p>
          <a:p>
            <a:r>
              <a:rPr lang="tr-TR" smtClean="0"/>
              <a:t>Kumarhanelerde kırmızı renklerin tercih edilmesi ve kullanılmasının müşterilerin daha fazla kumar oynamasına, daha çok risk almasına sebep olduğu belirlenmiştir</a:t>
            </a:r>
          </a:p>
          <a:p>
            <a:endParaRPr lang="tr-TR"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43000"/>
          </a:stretch>
        </a:blipFill>
        <a:effectLst/>
      </p:bgPr>
    </p:bg>
    <p:spTree>
      <p:nvGrpSpPr>
        <p:cNvPr id="1" name=""/>
        <p:cNvGrpSpPr/>
        <p:nvPr/>
      </p:nvGrpSpPr>
      <p:grpSpPr>
        <a:xfrm>
          <a:off x="0" y="0"/>
          <a:ext cx="0" cy="0"/>
          <a:chOff x="0" y="0"/>
          <a:chExt cx="0" cy="0"/>
        </a:xfrm>
      </p:grpSpPr>
      <p:sp>
        <p:nvSpPr>
          <p:cNvPr id="40962" name="Dikdörtgen 3"/>
          <p:cNvSpPr>
            <a:spLocks noChangeArrowheads="1"/>
          </p:cNvSpPr>
          <p:nvPr/>
        </p:nvSpPr>
        <p:spPr bwMode="auto">
          <a:xfrm>
            <a:off x="7645400" y="6488113"/>
            <a:ext cx="1473200" cy="369887"/>
          </a:xfrm>
          <a:prstGeom prst="rect">
            <a:avLst/>
          </a:prstGeom>
          <a:noFill/>
          <a:ln w="9525">
            <a:noFill/>
            <a:miter lim="800000"/>
            <a:headEnd/>
            <a:tailEnd/>
          </a:ln>
        </p:spPr>
        <p:txBody>
          <a:bodyPr wrap="none">
            <a:spAutoFit/>
          </a:bodyPr>
          <a:lstStyle/>
          <a:p>
            <a:r>
              <a:rPr lang="tr-TR">
                <a:latin typeface="Calibri" pitchFamily="34" charset="0"/>
              </a:rPr>
              <a:t>mark webster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Başlık 1"/>
          <p:cNvSpPr>
            <a:spLocks noGrp="1"/>
          </p:cNvSpPr>
          <p:nvPr>
            <p:ph type="title"/>
          </p:nvPr>
        </p:nvSpPr>
        <p:spPr/>
        <p:txBody>
          <a:bodyPr/>
          <a:lstStyle/>
          <a:p>
            <a:r>
              <a:rPr lang="tr-TR" smtClean="0"/>
              <a:t>MAVİ</a:t>
            </a:r>
          </a:p>
        </p:txBody>
      </p:sp>
      <p:sp>
        <p:nvSpPr>
          <p:cNvPr id="41986" name="İçerik Yer Tutucusu 2"/>
          <p:cNvSpPr>
            <a:spLocks noGrp="1"/>
          </p:cNvSpPr>
          <p:nvPr>
            <p:ph idx="1"/>
          </p:nvPr>
        </p:nvSpPr>
        <p:spPr/>
        <p:txBody>
          <a:bodyPr/>
          <a:lstStyle/>
          <a:p>
            <a:r>
              <a:rPr lang="tr-TR" smtClean="0"/>
              <a:t>Mavi, gözün retina tabakasının hemen önünde oluşur, bu nedenle uzaklık ve derinlik algısı yaratır</a:t>
            </a:r>
          </a:p>
          <a:p>
            <a:r>
              <a:rPr lang="tr-TR" smtClean="0"/>
              <a:t>Ciddi, saygıdeğer, otoriter, entelektüel ve güvenilir bir etki yaratır</a:t>
            </a:r>
          </a:p>
          <a:p>
            <a:r>
              <a:rPr lang="tr-TR" smtClean="0"/>
              <a:t>Kan akışını yavaşlatır, kan basıncını düşürür ve sakinleştirir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Başlık 1"/>
          <p:cNvSpPr>
            <a:spLocks noGrp="1"/>
          </p:cNvSpPr>
          <p:nvPr>
            <p:ph type="title"/>
          </p:nvPr>
        </p:nvSpPr>
        <p:spPr/>
        <p:txBody>
          <a:bodyPr/>
          <a:lstStyle/>
          <a:p>
            <a:r>
              <a:rPr lang="tr-TR" smtClean="0"/>
              <a:t>İLETİŞİM</a:t>
            </a:r>
          </a:p>
        </p:txBody>
      </p:sp>
      <p:sp>
        <p:nvSpPr>
          <p:cNvPr id="3" name="İçerik Yer Tutucusu 2"/>
          <p:cNvSpPr>
            <a:spLocks noGrp="1"/>
          </p:cNvSpPr>
          <p:nvPr>
            <p:ph idx="1"/>
          </p:nvPr>
        </p:nvSpPr>
        <p:spPr/>
        <p:txBody>
          <a:bodyPr rtlCol="0">
            <a:normAutofit fontScale="92500"/>
          </a:bodyPr>
          <a:lstStyle/>
          <a:p>
            <a:pPr fontAlgn="auto">
              <a:spcAft>
                <a:spcPts val="0"/>
              </a:spcAft>
              <a:buFont typeface="Arial" pitchFamily="34" charset="0"/>
              <a:buChar char="•"/>
              <a:defRPr/>
            </a:pPr>
            <a:r>
              <a:rPr lang="tr-TR" dirty="0"/>
              <a:t>İnsanlar konuşmayı öğrenmeden önce görmeyi öğrenirler, dolayısıyla </a:t>
            </a:r>
            <a:r>
              <a:rPr lang="tr-TR" dirty="0" smtClean="0"/>
              <a:t>görsel iletişim </a:t>
            </a:r>
            <a:r>
              <a:rPr lang="tr-TR" dirty="0"/>
              <a:t>konuşarak iletişimden önce gerçekleşir ve görsel olmayana göre </a:t>
            </a:r>
            <a:r>
              <a:rPr lang="tr-TR" dirty="0" smtClean="0"/>
              <a:t>daha etkileyici </a:t>
            </a:r>
            <a:r>
              <a:rPr lang="tr-TR" dirty="0"/>
              <a:t>ve ikna </a:t>
            </a:r>
            <a:r>
              <a:rPr lang="tr-TR" dirty="0" smtClean="0"/>
              <a:t>edicidir</a:t>
            </a:r>
          </a:p>
          <a:p>
            <a:pPr fontAlgn="auto">
              <a:spcAft>
                <a:spcPts val="0"/>
              </a:spcAft>
              <a:buFont typeface="Arial" pitchFamily="34" charset="0"/>
              <a:buChar char="•"/>
              <a:defRPr/>
            </a:pPr>
            <a:r>
              <a:rPr lang="tr-TR" dirty="0" smtClean="0"/>
              <a:t>İnsanlar </a:t>
            </a:r>
            <a:r>
              <a:rPr lang="tr-TR" dirty="0"/>
              <a:t>öğrendiklerinin %1’ini deneyerek, %2’sini dokunarak, %4’ünü koklayarak, %10’unu duyarak ve %</a:t>
            </a:r>
            <a:r>
              <a:rPr lang="tr-TR" dirty="0" smtClean="0"/>
              <a:t>83’ünü çevresindeki </a:t>
            </a:r>
            <a:r>
              <a:rPr lang="tr-TR" dirty="0"/>
              <a:t>olayları gözlemleyerek </a:t>
            </a:r>
            <a:r>
              <a:rPr lang="tr-TR" dirty="0" smtClean="0"/>
              <a:t>öğrenmektedirler (</a:t>
            </a:r>
            <a:r>
              <a:rPr lang="tr-TR" dirty="0" err="1" smtClean="0"/>
              <a:t>İçli&amp;Çopur</a:t>
            </a:r>
            <a:r>
              <a:rPr lang="tr-TR" dirty="0" smtClean="0"/>
              <a:t>, 2008)</a:t>
            </a:r>
            <a:endParaRPr lang="tr-T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Başlık 1"/>
          <p:cNvSpPr>
            <a:spLocks noGrp="1"/>
          </p:cNvSpPr>
          <p:nvPr>
            <p:ph type="title"/>
          </p:nvPr>
        </p:nvSpPr>
        <p:spPr/>
        <p:txBody>
          <a:bodyPr/>
          <a:lstStyle/>
          <a:p>
            <a:r>
              <a:rPr lang="tr-TR" smtClean="0"/>
              <a:t>MAVİ</a:t>
            </a:r>
          </a:p>
        </p:txBody>
      </p:sp>
      <p:sp>
        <p:nvSpPr>
          <p:cNvPr id="3" name="İçerik Yer Tutucusu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tr-TR" dirty="0"/>
              <a:t>K</a:t>
            </a:r>
            <a:r>
              <a:rPr lang="tr-TR" dirty="0" smtClean="0"/>
              <a:t>urumsallık</a:t>
            </a:r>
            <a:r>
              <a:rPr lang="tr-TR" dirty="0"/>
              <a:t>, istikrar ve </a:t>
            </a:r>
            <a:endParaRPr lang="tr-TR" dirty="0" smtClean="0"/>
          </a:p>
          <a:p>
            <a:pPr marL="0" indent="0" fontAlgn="auto">
              <a:spcAft>
                <a:spcPts val="0"/>
              </a:spcAft>
              <a:buFont typeface="Arial" pitchFamily="34" charset="0"/>
              <a:buNone/>
              <a:defRPr/>
            </a:pPr>
            <a:r>
              <a:rPr lang="tr-TR" dirty="0"/>
              <a:t> </a:t>
            </a:r>
            <a:r>
              <a:rPr lang="tr-TR" dirty="0" smtClean="0"/>
              <a:t>  güven </a:t>
            </a:r>
            <a:r>
              <a:rPr lang="tr-TR" dirty="0"/>
              <a:t>değerlerini </a:t>
            </a:r>
            <a:r>
              <a:rPr lang="tr-TR" dirty="0" smtClean="0"/>
              <a:t>çağrıştırır</a:t>
            </a:r>
          </a:p>
          <a:p>
            <a:pPr fontAlgn="auto">
              <a:spcAft>
                <a:spcPts val="0"/>
              </a:spcAft>
              <a:buFont typeface="Arial" pitchFamily="34" charset="0"/>
              <a:buChar char="•"/>
              <a:defRPr/>
            </a:pPr>
            <a:r>
              <a:rPr lang="tr-TR" dirty="0" smtClean="0"/>
              <a:t>Liderliği </a:t>
            </a:r>
            <a:r>
              <a:rPr lang="tr-TR" dirty="0"/>
              <a:t>sembolize </a:t>
            </a:r>
            <a:r>
              <a:rPr lang="tr-TR" dirty="0" smtClean="0"/>
              <a:t>eder</a:t>
            </a:r>
          </a:p>
          <a:p>
            <a:pPr fontAlgn="auto">
              <a:spcAft>
                <a:spcPts val="0"/>
              </a:spcAft>
              <a:buFont typeface="Arial" pitchFamily="34" charset="0"/>
              <a:buChar char="•"/>
              <a:defRPr/>
            </a:pPr>
            <a:r>
              <a:rPr lang="tr-TR" dirty="0" smtClean="0"/>
              <a:t>Yeme </a:t>
            </a:r>
            <a:r>
              <a:rPr lang="tr-TR" dirty="0"/>
              <a:t>güdüsünü </a:t>
            </a:r>
            <a:r>
              <a:rPr lang="tr-TR" dirty="0" smtClean="0"/>
              <a:t>azaltır</a:t>
            </a:r>
          </a:p>
          <a:p>
            <a:pPr fontAlgn="auto">
              <a:spcAft>
                <a:spcPts val="0"/>
              </a:spcAft>
              <a:buFont typeface="Arial" pitchFamily="34" charset="0"/>
              <a:buChar char="•"/>
              <a:defRPr/>
            </a:pPr>
            <a:r>
              <a:rPr lang="tr-TR" dirty="0" smtClean="0"/>
              <a:t>Gıda sektöründe temizlik, </a:t>
            </a:r>
          </a:p>
          <a:p>
            <a:pPr marL="0" indent="0" fontAlgn="auto">
              <a:spcAft>
                <a:spcPts val="0"/>
              </a:spcAft>
              <a:buFont typeface="Arial" pitchFamily="34" charset="0"/>
              <a:buNone/>
              <a:defRPr/>
            </a:pPr>
            <a:r>
              <a:rPr lang="tr-TR" dirty="0"/>
              <a:t> </a:t>
            </a:r>
            <a:r>
              <a:rPr lang="tr-TR" dirty="0" smtClean="0"/>
              <a:t>   saflık </a:t>
            </a:r>
            <a:r>
              <a:rPr lang="tr-TR" dirty="0"/>
              <a:t>imajı </a:t>
            </a:r>
            <a:r>
              <a:rPr lang="tr-TR" dirty="0" smtClean="0"/>
              <a:t>ile </a:t>
            </a:r>
            <a:r>
              <a:rPr lang="tr-TR" dirty="0"/>
              <a:t>soğuk ve </a:t>
            </a:r>
            <a:endParaRPr lang="tr-TR" dirty="0" smtClean="0"/>
          </a:p>
          <a:p>
            <a:pPr marL="0" indent="0" fontAlgn="auto">
              <a:spcAft>
                <a:spcPts val="0"/>
              </a:spcAft>
              <a:buFont typeface="Arial" pitchFamily="34" charset="0"/>
              <a:buNone/>
              <a:defRPr/>
            </a:pPr>
            <a:r>
              <a:rPr lang="tr-TR" dirty="0"/>
              <a:t> </a:t>
            </a:r>
            <a:r>
              <a:rPr lang="tr-TR" dirty="0" smtClean="0"/>
              <a:t>   tazelik </a:t>
            </a:r>
            <a:r>
              <a:rPr lang="tr-TR" dirty="0"/>
              <a:t>etkisi </a:t>
            </a:r>
            <a:r>
              <a:rPr lang="tr-TR" dirty="0" smtClean="0"/>
              <a:t>yaratılmasına </a:t>
            </a:r>
          </a:p>
          <a:p>
            <a:pPr marL="0" indent="0" fontAlgn="auto">
              <a:spcAft>
                <a:spcPts val="0"/>
              </a:spcAft>
              <a:buFont typeface="Arial" pitchFamily="34" charset="0"/>
              <a:buNone/>
              <a:defRPr/>
            </a:pPr>
            <a:r>
              <a:rPr lang="tr-TR" dirty="0"/>
              <a:t> </a:t>
            </a:r>
            <a:r>
              <a:rPr lang="tr-TR" dirty="0" smtClean="0"/>
              <a:t>   yardımcı olur</a:t>
            </a:r>
            <a:endParaRPr lang="tr-TR" dirty="0"/>
          </a:p>
        </p:txBody>
      </p:sp>
      <p:pic>
        <p:nvPicPr>
          <p:cNvPr id="43011" name="Picture 2" descr="C:\Users\gizemyilmaz\Desktop\mark chadwick...jpg"/>
          <p:cNvPicPr>
            <a:picLocks noChangeAspect="1" noChangeArrowheads="1"/>
          </p:cNvPicPr>
          <p:nvPr/>
        </p:nvPicPr>
        <p:blipFill>
          <a:blip r:embed="rId2"/>
          <a:srcRect/>
          <a:stretch>
            <a:fillRect/>
          </a:stretch>
        </p:blipFill>
        <p:spPr bwMode="auto">
          <a:xfrm>
            <a:off x="5651500" y="1700213"/>
            <a:ext cx="3475038" cy="496887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4034" name="Dikdörtgen 3"/>
          <p:cNvSpPr>
            <a:spLocks noChangeArrowheads="1"/>
          </p:cNvSpPr>
          <p:nvPr/>
        </p:nvSpPr>
        <p:spPr bwMode="auto">
          <a:xfrm>
            <a:off x="7586663" y="6488113"/>
            <a:ext cx="1557337" cy="369887"/>
          </a:xfrm>
          <a:prstGeom prst="rect">
            <a:avLst/>
          </a:prstGeom>
          <a:noFill/>
          <a:ln w="9525">
            <a:noFill/>
            <a:miter lim="800000"/>
            <a:headEnd/>
            <a:tailEnd/>
          </a:ln>
        </p:spPr>
        <p:txBody>
          <a:bodyPr wrap="none">
            <a:spAutoFit/>
          </a:bodyPr>
          <a:lstStyle/>
          <a:p>
            <a:r>
              <a:rPr lang="tr-TR">
                <a:latin typeface="Calibri" pitchFamily="34" charset="0"/>
              </a:rPr>
              <a:t>wendy cannon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Başlık 1"/>
          <p:cNvSpPr>
            <a:spLocks noGrp="1"/>
          </p:cNvSpPr>
          <p:nvPr>
            <p:ph type="title"/>
          </p:nvPr>
        </p:nvSpPr>
        <p:spPr/>
        <p:txBody>
          <a:bodyPr/>
          <a:lstStyle/>
          <a:p>
            <a:r>
              <a:rPr lang="tr-TR" smtClean="0"/>
              <a:t>SARI </a:t>
            </a:r>
          </a:p>
        </p:txBody>
      </p:sp>
      <p:sp>
        <p:nvSpPr>
          <p:cNvPr id="45058" name="İçerik Yer Tutucusu 2"/>
          <p:cNvSpPr>
            <a:spLocks noGrp="1"/>
          </p:cNvSpPr>
          <p:nvPr>
            <p:ph idx="1"/>
          </p:nvPr>
        </p:nvSpPr>
        <p:spPr/>
        <p:txBody>
          <a:bodyPr/>
          <a:lstStyle/>
          <a:p>
            <a:r>
              <a:rPr lang="tr-TR" smtClean="0"/>
              <a:t>Renklerin en sıcak olanıdır</a:t>
            </a:r>
          </a:p>
          <a:p>
            <a:r>
              <a:rPr lang="tr-TR" smtClean="0"/>
              <a:t>Sıcaklık, canlılık, neşe, parlaklığı çağrıştırır</a:t>
            </a:r>
          </a:p>
          <a:p>
            <a:r>
              <a:rPr lang="tr-TR" smtClean="0"/>
              <a:t>Sarı geçiciliğin ve dikkat çekiciliğin rengidir (taksilerin sarı renkte olması gibi)</a:t>
            </a:r>
          </a:p>
          <a:p>
            <a:r>
              <a:rPr lang="tr-TR" smtClean="0"/>
              <a:t>Lüksün ve zenginliğin sembolüdür</a:t>
            </a:r>
          </a:p>
          <a:p>
            <a:r>
              <a:rPr lang="tr-TR" smtClean="0"/>
              <a:t>Dikkat ve uyarı rengi olarak da kullanılmaktadır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Başlık 1"/>
          <p:cNvSpPr>
            <a:spLocks noGrp="1"/>
          </p:cNvSpPr>
          <p:nvPr>
            <p:ph type="title"/>
          </p:nvPr>
        </p:nvSpPr>
        <p:spPr/>
        <p:txBody>
          <a:bodyPr/>
          <a:lstStyle/>
          <a:p>
            <a:r>
              <a:rPr lang="tr-TR" smtClean="0"/>
              <a:t>YEŞİL</a:t>
            </a:r>
          </a:p>
        </p:txBody>
      </p:sp>
      <p:sp>
        <p:nvSpPr>
          <p:cNvPr id="3" name="İçerik Yer Tutucusu 2"/>
          <p:cNvSpPr>
            <a:spLocks noGrp="1"/>
          </p:cNvSpPr>
          <p:nvPr>
            <p:ph idx="1"/>
          </p:nvPr>
        </p:nvSpPr>
        <p:spPr/>
        <p:txBody>
          <a:bodyPr rtlCol="0">
            <a:normAutofit/>
          </a:bodyPr>
          <a:lstStyle/>
          <a:p>
            <a:pPr fontAlgn="auto">
              <a:spcAft>
                <a:spcPts val="0"/>
              </a:spcAft>
              <a:buFont typeface="Arial" pitchFamily="34" charset="0"/>
              <a:buChar char="•"/>
              <a:defRPr/>
            </a:pPr>
            <a:r>
              <a:rPr lang="tr-TR" dirty="0"/>
              <a:t>Tazelik, serinlik, büyüme, </a:t>
            </a:r>
            <a:endParaRPr lang="tr-TR" dirty="0" smtClean="0"/>
          </a:p>
          <a:p>
            <a:pPr marL="0" indent="0" fontAlgn="auto">
              <a:spcAft>
                <a:spcPts val="0"/>
              </a:spcAft>
              <a:buFont typeface="Arial" pitchFamily="34" charset="0"/>
              <a:buNone/>
              <a:defRPr/>
            </a:pPr>
            <a:r>
              <a:rPr lang="tr-TR" dirty="0"/>
              <a:t> </a:t>
            </a:r>
            <a:r>
              <a:rPr lang="tr-TR" dirty="0" smtClean="0"/>
              <a:t>   yeniden </a:t>
            </a:r>
            <a:r>
              <a:rPr lang="tr-TR" dirty="0"/>
              <a:t>doğuş, huzur, </a:t>
            </a:r>
            <a:endParaRPr lang="tr-TR" dirty="0" smtClean="0"/>
          </a:p>
          <a:p>
            <a:pPr marL="0" indent="0" fontAlgn="auto">
              <a:spcAft>
                <a:spcPts val="0"/>
              </a:spcAft>
              <a:buFont typeface="Arial" pitchFamily="34" charset="0"/>
              <a:buNone/>
              <a:defRPr/>
            </a:pPr>
            <a:r>
              <a:rPr lang="tr-TR" dirty="0"/>
              <a:t> </a:t>
            </a:r>
            <a:r>
              <a:rPr lang="tr-TR" dirty="0" smtClean="0"/>
              <a:t>   güven</a:t>
            </a:r>
            <a:r>
              <a:rPr lang="tr-TR" dirty="0"/>
              <a:t>, bahar </a:t>
            </a:r>
            <a:r>
              <a:rPr lang="tr-TR" dirty="0" smtClean="0"/>
              <a:t>ve canlılığı </a:t>
            </a:r>
          </a:p>
          <a:p>
            <a:pPr marL="0" indent="0" fontAlgn="auto">
              <a:spcAft>
                <a:spcPts val="0"/>
              </a:spcAft>
              <a:buFont typeface="Arial" pitchFamily="34" charset="0"/>
              <a:buNone/>
              <a:defRPr/>
            </a:pPr>
            <a:r>
              <a:rPr lang="tr-TR" dirty="0"/>
              <a:t> </a:t>
            </a:r>
            <a:r>
              <a:rPr lang="tr-TR" dirty="0" smtClean="0"/>
              <a:t>   çağrıştıran bir renktir</a:t>
            </a:r>
          </a:p>
          <a:p>
            <a:pPr fontAlgn="auto">
              <a:spcAft>
                <a:spcPts val="0"/>
              </a:spcAft>
              <a:buFont typeface="Arial" pitchFamily="34" charset="0"/>
              <a:buChar char="•"/>
              <a:defRPr/>
            </a:pPr>
            <a:r>
              <a:rPr lang="tr-TR" dirty="0" smtClean="0"/>
              <a:t>Yeşil, </a:t>
            </a:r>
            <a:r>
              <a:rPr lang="tr-TR" dirty="0"/>
              <a:t>yaratıcılığı ortaya </a:t>
            </a:r>
            <a:endParaRPr lang="tr-TR" dirty="0" smtClean="0"/>
          </a:p>
          <a:p>
            <a:pPr marL="0" indent="0" fontAlgn="auto">
              <a:spcAft>
                <a:spcPts val="0"/>
              </a:spcAft>
              <a:buFont typeface="Arial" pitchFamily="34" charset="0"/>
              <a:buNone/>
              <a:defRPr/>
            </a:pPr>
            <a:r>
              <a:rPr lang="tr-TR" dirty="0"/>
              <a:t> </a:t>
            </a:r>
            <a:r>
              <a:rPr lang="tr-TR" dirty="0" smtClean="0"/>
              <a:t>   çıkarmada etkilidir</a:t>
            </a:r>
            <a:endParaRPr lang="tr-TR" dirty="0"/>
          </a:p>
        </p:txBody>
      </p:sp>
      <p:pic>
        <p:nvPicPr>
          <p:cNvPr id="47107" name="Picture 2"/>
          <p:cNvPicPr>
            <a:picLocks noChangeAspect="1" noChangeArrowheads="1"/>
          </p:cNvPicPr>
          <p:nvPr/>
        </p:nvPicPr>
        <p:blipFill>
          <a:blip r:embed="rId2"/>
          <a:srcRect/>
          <a:stretch>
            <a:fillRect/>
          </a:stretch>
        </p:blipFill>
        <p:spPr bwMode="auto">
          <a:xfrm>
            <a:off x="5219700" y="1773238"/>
            <a:ext cx="3689350" cy="4948237"/>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8130" name="Dikdörtgen 3"/>
          <p:cNvSpPr>
            <a:spLocks noChangeArrowheads="1"/>
          </p:cNvSpPr>
          <p:nvPr/>
        </p:nvSpPr>
        <p:spPr bwMode="auto">
          <a:xfrm>
            <a:off x="7880350" y="6477000"/>
            <a:ext cx="1227138" cy="369888"/>
          </a:xfrm>
          <a:prstGeom prst="rect">
            <a:avLst/>
          </a:prstGeom>
          <a:noFill/>
          <a:ln w="9525">
            <a:noFill/>
            <a:miter lim="800000"/>
            <a:headEnd/>
            <a:tailEnd/>
          </a:ln>
        </p:spPr>
        <p:txBody>
          <a:bodyPr wrap="none">
            <a:spAutoFit/>
          </a:bodyPr>
          <a:lstStyle/>
          <a:p>
            <a:r>
              <a:rPr lang="tr-TR">
                <a:latin typeface="Calibri" pitchFamily="34" charset="0"/>
              </a:rPr>
              <a:t>mark dixon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Başlık 1"/>
          <p:cNvSpPr>
            <a:spLocks noGrp="1"/>
          </p:cNvSpPr>
          <p:nvPr>
            <p:ph type="title"/>
          </p:nvPr>
        </p:nvSpPr>
        <p:spPr/>
        <p:txBody>
          <a:bodyPr/>
          <a:lstStyle/>
          <a:p>
            <a:r>
              <a:rPr lang="tr-TR" smtClean="0"/>
              <a:t>TURUNCU</a:t>
            </a:r>
          </a:p>
        </p:txBody>
      </p:sp>
      <p:sp>
        <p:nvSpPr>
          <p:cNvPr id="3" name="İçerik Yer Tutucusu 2"/>
          <p:cNvSpPr>
            <a:spLocks noGrp="1"/>
          </p:cNvSpPr>
          <p:nvPr>
            <p:ph idx="1"/>
          </p:nvPr>
        </p:nvSpPr>
        <p:spPr/>
        <p:txBody>
          <a:bodyPr rtlCol="0">
            <a:normAutofit/>
          </a:bodyPr>
          <a:lstStyle/>
          <a:p>
            <a:pPr fontAlgn="auto">
              <a:spcAft>
                <a:spcPts val="0"/>
              </a:spcAft>
              <a:buFont typeface="Arial" pitchFamily="34" charset="0"/>
              <a:buChar char="•"/>
              <a:defRPr/>
            </a:pPr>
            <a:r>
              <a:rPr lang="tr-TR" dirty="0"/>
              <a:t>Gençlik, dinamizm, umut, arkadaşlık ve eğlenceyi </a:t>
            </a:r>
            <a:r>
              <a:rPr lang="tr-TR" dirty="0" smtClean="0"/>
              <a:t>simgeler</a:t>
            </a:r>
          </a:p>
          <a:p>
            <a:pPr fontAlgn="auto">
              <a:spcAft>
                <a:spcPts val="0"/>
              </a:spcAft>
              <a:buFont typeface="Arial" pitchFamily="34" charset="0"/>
              <a:buChar char="•"/>
              <a:defRPr/>
            </a:pPr>
            <a:r>
              <a:rPr lang="tr-TR" dirty="0"/>
              <a:t>Turuncu </a:t>
            </a:r>
            <a:r>
              <a:rPr lang="tr-TR" dirty="0" smtClean="0"/>
              <a:t>renk, ucuzluğu çağrıştırmaktadır</a:t>
            </a:r>
          </a:p>
          <a:p>
            <a:pPr fontAlgn="auto">
              <a:spcAft>
                <a:spcPts val="0"/>
              </a:spcAft>
              <a:buFont typeface="Arial" pitchFamily="34" charset="0"/>
              <a:buChar char="•"/>
              <a:defRPr/>
            </a:pPr>
            <a:r>
              <a:rPr lang="tr-TR" dirty="0" smtClean="0"/>
              <a:t>İştah </a:t>
            </a:r>
            <a:r>
              <a:rPr lang="tr-TR" dirty="0"/>
              <a:t>açıcı bir </a:t>
            </a:r>
            <a:r>
              <a:rPr lang="tr-TR" dirty="0" smtClean="0"/>
              <a:t>renktir</a:t>
            </a:r>
          </a:p>
          <a:p>
            <a:pPr fontAlgn="auto">
              <a:spcAft>
                <a:spcPts val="0"/>
              </a:spcAft>
              <a:buFont typeface="Arial" pitchFamily="34" charset="0"/>
              <a:buChar char="•"/>
              <a:defRPr/>
            </a:pPr>
            <a:r>
              <a:rPr lang="tr-TR" dirty="0" smtClean="0"/>
              <a:t>Sağlık </a:t>
            </a:r>
            <a:r>
              <a:rPr lang="tr-TR" dirty="0"/>
              <a:t>ve memnuniyet </a:t>
            </a:r>
            <a:endParaRPr lang="tr-TR" dirty="0" smtClean="0"/>
          </a:p>
          <a:p>
            <a:pPr marL="0" indent="0" fontAlgn="auto">
              <a:spcAft>
                <a:spcPts val="0"/>
              </a:spcAft>
              <a:buFont typeface="Arial" pitchFamily="34" charset="0"/>
              <a:buNone/>
              <a:defRPr/>
            </a:pPr>
            <a:r>
              <a:rPr lang="tr-TR" dirty="0"/>
              <a:t> </a:t>
            </a:r>
            <a:r>
              <a:rPr lang="tr-TR" dirty="0" smtClean="0"/>
              <a:t>   hissettirir</a:t>
            </a:r>
            <a:endParaRPr lang="tr-TR" dirty="0"/>
          </a:p>
        </p:txBody>
      </p:sp>
      <p:pic>
        <p:nvPicPr>
          <p:cNvPr id="49155" name="Picture 2"/>
          <p:cNvPicPr>
            <a:picLocks noChangeAspect="1" noChangeArrowheads="1"/>
          </p:cNvPicPr>
          <p:nvPr/>
        </p:nvPicPr>
        <p:blipFill>
          <a:blip r:embed="rId2"/>
          <a:srcRect/>
          <a:stretch>
            <a:fillRect/>
          </a:stretch>
        </p:blipFill>
        <p:spPr bwMode="auto">
          <a:xfrm>
            <a:off x="4665663" y="3500438"/>
            <a:ext cx="4049712" cy="3119437"/>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Başlık 1"/>
          <p:cNvSpPr>
            <a:spLocks noGrp="1"/>
          </p:cNvSpPr>
          <p:nvPr>
            <p:ph type="title"/>
          </p:nvPr>
        </p:nvSpPr>
        <p:spPr/>
        <p:txBody>
          <a:bodyPr/>
          <a:lstStyle/>
          <a:p>
            <a:r>
              <a:rPr lang="tr-TR" smtClean="0"/>
              <a:t>MOR</a:t>
            </a:r>
          </a:p>
        </p:txBody>
      </p:sp>
      <p:sp>
        <p:nvSpPr>
          <p:cNvPr id="51202" name="İçerik Yer Tutucusu 2"/>
          <p:cNvSpPr>
            <a:spLocks noGrp="1"/>
          </p:cNvSpPr>
          <p:nvPr>
            <p:ph idx="1"/>
          </p:nvPr>
        </p:nvSpPr>
        <p:spPr/>
        <p:txBody>
          <a:bodyPr/>
          <a:lstStyle/>
          <a:p>
            <a:r>
              <a:rPr lang="tr-TR" smtClean="0"/>
              <a:t>Soyluluk, itibar, zenginlik, gösteriş, gurur, ihtişam ile ilişkilendirilmektedir</a:t>
            </a:r>
          </a:p>
          <a:p>
            <a:r>
              <a:rPr lang="tr-TR" smtClean="0"/>
              <a:t>Mistik bir yücelik ve metafizik gücü simgeler</a:t>
            </a:r>
          </a:p>
          <a:p>
            <a:r>
              <a:rPr lang="tr-TR" smtClean="0"/>
              <a:t>Konsantrasyonu arttırır</a:t>
            </a:r>
          </a:p>
          <a:p>
            <a:r>
              <a:rPr lang="tr-TR" smtClean="0"/>
              <a:t>Konuşma, açılma isteği ve rahatlama yaratır</a:t>
            </a:r>
          </a:p>
          <a:p>
            <a:r>
              <a:rPr lang="tr-TR" smtClean="0"/>
              <a:t>Bazı ülkelerde pahalılık sembolü olarak bilinmektedir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Başlık 1"/>
          <p:cNvSpPr>
            <a:spLocks noGrp="1"/>
          </p:cNvSpPr>
          <p:nvPr>
            <p:ph type="title"/>
          </p:nvPr>
        </p:nvSpPr>
        <p:spPr/>
        <p:txBody>
          <a:bodyPr/>
          <a:lstStyle/>
          <a:p>
            <a:r>
              <a:rPr lang="tr-TR" smtClean="0"/>
              <a:t>İLETİŞİM</a:t>
            </a:r>
          </a:p>
        </p:txBody>
      </p:sp>
      <p:sp>
        <p:nvSpPr>
          <p:cNvPr id="16386" name="İçerik Yer Tutucusu 2"/>
          <p:cNvSpPr>
            <a:spLocks noGrp="1"/>
          </p:cNvSpPr>
          <p:nvPr>
            <p:ph idx="1"/>
          </p:nvPr>
        </p:nvSpPr>
        <p:spPr/>
        <p:txBody>
          <a:bodyPr/>
          <a:lstStyle/>
          <a:p>
            <a:r>
              <a:rPr lang="tr-TR" smtClean="0"/>
              <a:t>Hızlı yaşayan günümüz insanı için daha hızlı ve etkili bilgi alışverişi sağlaması, kalıcılığının daha fazla olması, ikna edici ve dikkat çekici olması ve dolayısı ile etrafında olup bitenleri anlamlandırmaya yardımcı olması gibi sebeplerle görsel iletişimin önemi oldukça fazladır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Başlık 1"/>
          <p:cNvSpPr>
            <a:spLocks noGrp="1"/>
          </p:cNvSpPr>
          <p:nvPr>
            <p:ph type="title"/>
          </p:nvPr>
        </p:nvSpPr>
        <p:spPr/>
        <p:txBody>
          <a:bodyPr/>
          <a:lstStyle/>
          <a:p>
            <a:r>
              <a:rPr lang="tr-TR" smtClean="0"/>
              <a:t>KAHVERENGİ</a:t>
            </a:r>
          </a:p>
        </p:txBody>
      </p:sp>
      <p:sp>
        <p:nvSpPr>
          <p:cNvPr id="53250" name="İçerik Yer Tutucusu 2"/>
          <p:cNvSpPr>
            <a:spLocks noGrp="1"/>
          </p:cNvSpPr>
          <p:nvPr>
            <p:ph idx="1"/>
          </p:nvPr>
        </p:nvSpPr>
        <p:spPr/>
        <p:txBody>
          <a:bodyPr/>
          <a:lstStyle/>
          <a:p>
            <a:r>
              <a:rPr lang="tr-TR" smtClean="0"/>
              <a:t>Dikkat çeken bir renk değildir</a:t>
            </a:r>
          </a:p>
          <a:p>
            <a:r>
              <a:rPr lang="tr-TR" smtClean="0"/>
              <a:t>Çevre ile bütünleşmeyi, silikliği, kaybolmuşluğu, kendine güvensizliği, içedönüklüğü temsil eder</a:t>
            </a:r>
          </a:p>
          <a:p>
            <a:r>
              <a:rPr lang="tr-TR" smtClean="0"/>
              <a:t>Mekanlarda kullanıldığında hareketleri hızlandırdığı gözlemlenmiştir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Başlık 1"/>
          <p:cNvSpPr>
            <a:spLocks noGrp="1"/>
          </p:cNvSpPr>
          <p:nvPr>
            <p:ph type="title"/>
          </p:nvPr>
        </p:nvSpPr>
        <p:spPr/>
        <p:txBody>
          <a:bodyPr/>
          <a:lstStyle/>
          <a:p>
            <a:r>
              <a:rPr lang="tr-TR" smtClean="0"/>
              <a:t>SİYAH</a:t>
            </a:r>
          </a:p>
        </p:txBody>
      </p:sp>
      <p:sp>
        <p:nvSpPr>
          <p:cNvPr id="55298" name="İçerik Yer Tutucusu 2"/>
          <p:cNvSpPr>
            <a:spLocks noGrp="1"/>
          </p:cNvSpPr>
          <p:nvPr>
            <p:ph idx="1"/>
          </p:nvPr>
        </p:nvSpPr>
        <p:spPr/>
        <p:txBody>
          <a:bodyPr/>
          <a:lstStyle/>
          <a:p>
            <a:r>
              <a:rPr lang="tr-TR" smtClean="0"/>
              <a:t>Siyah, ışığı ve tüm renkleri emen bir renktir</a:t>
            </a:r>
          </a:p>
          <a:p>
            <a:r>
              <a:rPr lang="tr-TR" smtClean="0"/>
              <a:t>Otorite ve gücün rengidir</a:t>
            </a:r>
          </a:p>
          <a:p>
            <a:r>
              <a:rPr lang="tr-TR" smtClean="0"/>
              <a:t>Şıklık, prestij, soğuk, gizem ve hırs ile ilişkilendirilir</a:t>
            </a:r>
          </a:p>
          <a:p>
            <a:r>
              <a:rPr lang="tr-TR" smtClean="0"/>
              <a:t>Melankoli, umutsuzluk, yasadışılık ve düş kırıklığının rengidir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Başlık 1"/>
          <p:cNvSpPr>
            <a:spLocks noGrp="1"/>
          </p:cNvSpPr>
          <p:nvPr>
            <p:ph type="title"/>
          </p:nvPr>
        </p:nvSpPr>
        <p:spPr/>
        <p:txBody>
          <a:bodyPr/>
          <a:lstStyle/>
          <a:p>
            <a:r>
              <a:rPr lang="tr-TR" smtClean="0"/>
              <a:t>SİYAH</a:t>
            </a:r>
          </a:p>
        </p:txBody>
      </p:sp>
      <p:sp>
        <p:nvSpPr>
          <p:cNvPr id="3" name="İçerik Yer Tutucusu 2"/>
          <p:cNvSpPr>
            <a:spLocks noGrp="1"/>
          </p:cNvSpPr>
          <p:nvPr>
            <p:ph idx="1"/>
          </p:nvPr>
        </p:nvSpPr>
        <p:spPr/>
        <p:txBody>
          <a:bodyPr rtlCol="0">
            <a:normAutofit/>
          </a:bodyPr>
          <a:lstStyle/>
          <a:p>
            <a:pPr fontAlgn="auto">
              <a:spcAft>
                <a:spcPts val="0"/>
              </a:spcAft>
              <a:buFont typeface="Arial" pitchFamily="34" charset="0"/>
              <a:buChar char="•"/>
              <a:defRPr/>
            </a:pPr>
            <a:r>
              <a:rPr lang="tr-TR" dirty="0" smtClean="0"/>
              <a:t>Saldırganlığın da </a:t>
            </a:r>
          </a:p>
          <a:p>
            <a:pPr marL="0" indent="0" fontAlgn="auto">
              <a:spcAft>
                <a:spcPts val="0"/>
              </a:spcAft>
              <a:buFont typeface="Arial" pitchFamily="34" charset="0"/>
              <a:buNone/>
              <a:defRPr/>
            </a:pPr>
            <a:r>
              <a:rPr lang="tr-TR" dirty="0"/>
              <a:t> </a:t>
            </a:r>
            <a:r>
              <a:rPr lang="tr-TR" dirty="0" smtClean="0"/>
              <a:t>   sembolü olarak bilinir</a:t>
            </a:r>
          </a:p>
          <a:p>
            <a:pPr fontAlgn="auto">
              <a:spcAft>
                <a:spcPts val="0"/>
              </a:spcAft>
              <a:buFont typeface="Arial" pitchFamily="34" charset="0"/>
              <a:buChar char="•"/>
              <a:defRPr/>
            </a:pPr>
            <a:r>
              <a:rPr lang="tr-TR" dirty="0"/>
              <a:t>Batı kültüründe ölümü </a:t>
            </a:r>
            <a:endParaRPr lang="tr-TR" dirty="0" smtClean="0"/>
          </a:p>
          <a:p>
            <a:pPr marL="0" indent="0" fontAlgn="auto">
              <a:spcAft>
                <a:spcPts val="0"/>
              </a:spcAft>
              <a:buFont typeface="Arial" pitchFamily="34" charset="0"/>
              <a:buNone/>
              <a:defRPr/>
            </a:pPr>
            <a:r>
              <a:rPr lang="tr-TR" dirty="0"/>
              <a:t> </a:t>
            </a:r>
            <a:r>
              <a:rPr lang="tr-TR" dirty="0" smtClean="0"/>
              <a:t>   ve </a:t>
            </a:r>
            <a:r>
              <a:rPr lang="tr-TR" dirty="0"/>
              <a:t>matemi sembolize </a:t>
            </a:r>
            <a:endParaRPr lang="tr-TR" dirty="0" smtClean="0"/>
          </a:p>
          <a:p>
            <a:pPr marL="0" indent="0" fontAlgn="auto">
              <a:spcAft>
                <a:spcPts val="0"/>
              </a:spcAft>
              <a:buFont typeface="Arial" pitchFamily="34" charset="0"/>
              <a:buNone/>
              <a:defRPr/>
            </a:pPr>
            <a:r>
              <a:rPr lang="tr-TR" dirty="0"/>
              <a:t> </a:t>
            </a:r>
            <a:r>
              <a:rPr lang="tr-TR" dirty="0" smtClean="0"/>
              <a:t>   eder </a:t>
            </a:r>
          </a:p>
          <a:p>
            <a:pPr fontAlgn="auto">
              <a:spcAft>
                <a:spcPts val="0"/>
              </a:spcAft>
              <a:buFont typeface="Arial" pitchFamily="34" charset="0"/>
              <a:buChar char="•"/>
              <a:defRPr/>
            </a:pPr>
            <a:endParaRPr lang="tr-TR" dirty="0"/>
          </a:p>
        </p:txBody>
      </p:sp>
      <p:pic>
        <p:nvPicPr>
          <p:cNvPr id="56323" name="Picture 2"/>
          <p:cNvPicPr>
            <a:picLocks noChangeAspect="1" noChangeArrowheads="1"/>
          </p:cNvPicPr>
          <p:nvPr/>
        </p:nvPicPr>
        <p:blipFill>
          <a:blip r:embed="rId2"/>
          <a:srcRect/>
          <a:stretch>
            <a:fillRect/>
          </a:stretch>
        </p:blipFill>
        <p:spPr bwMode="auto">
          <a:xfrm>
            <a:off x="4716463" y="1773238"/>
            <a:ext cx="4032250" cy="4608512"/>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7346" name="Dikdörtgen 3"/>
          <p:cNvSpPr>
            <a:spLocks noChangeArrowheads="1"/>
          </p:cNvSpPr>
          <p:nvPr/>
        </p:nvSpPr>
        <p:spPr bwMode="auto">
          <a:xfrm>
            <a:off x="8120063" y="6488113"/>
            <a:ext cx="1001712" cy="369887"/>
          </a:xfrm>
          <a:prstGeom prst="rect">
            <a:avLst/>
          </a:prstGeom>
          <a:noFill/>
          <a:ln w="9525">
            <a:noFill/>
            <a:miter lim="800000"/>
            <a:headEnd/>
            <a:tailEnd/>
          </a:ln>
        </p:spPr>
        <p:txBody>
          <a:bodyPr wrap="none">
            <a:spAutoFit/>
          </a:bodyPr>
          <a:lstStyle/>
          <a:p>
            <a:r>
              <a:rPr lang="tr-TR">
                <a:latin typeface="Calibri" pitchFamily="34" charset="0"/>
              </a:rPr>
              <a:t>eric pohl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Başlık 1"/>
          <p:cNvSpPr>
            <a:spLocks noGrp="1"/>
          </p:cNvSpPr>
          <p:nvPr>
            <p:ph type="title"/>
          </p:nvPr>
        </p:nvSpPr>
        <p:spPr/>
        <p:txBody>
          <a:bodyPr/>
          <a:lstStyle/>
          <a:p>
            <a:r>
              <a:rPr lang="tr-TR" smtClean="0"/>
              <a:t>BEYAZ</a:t>
            </a:r>
          </a:p>
        </p:txBody>
      </p:sp>
      <p:sp>
        <p:nvSpPr>
          <p:cNvPr id="58370" name="İçerik Yer Tutucusu 2"/>
          <p:cNvSpPr>
            <a:spLocks noGrp="1"/>
          </p:cNvSpPr>
          <p:nvPr>
            <p:ph idx="1"/>
          </p:nvPr>
        </p:nvSpPr>
        <p:spPr/>
        <p:txBody>
          <a:bodyPr/>
          <a:lstStyle/>
          <a:p>
            <a:r>
              <a:rPr lang="tr-TR" smtClean="0"/>
              <a:t>Beyaz, ışığı yansıtır</a:t>
            </a:r>
          </a:p>
          <a:p>
            <a:r>
              <a:rPr lang="tr-TR" smtClean="0"/>
              <a:t>Sadeliği, saflığı, masumiyeti, bilgiyi ve aydınlığı sembolize eder</a:t>
            </a:r>
          </a:p>
          <a:p>
            <a:r>
              <a:rPr lang="tr-TR" smtClean="0"/>
              <a:t>Temizliği ve hijyeni simgeler</a:t>
            </a:r>
          </a:p>
          <a:p>
            <a:r>
              <a:rPr lang="tr-TR" smtClean="0"/>
              <a:t>Gıda ürünlerinde kullanıldığındaysa beyaz renk azaltılmış kaloriyi çağrıştırmaktadır</a:t>
            </a:r>
          </a:p>
          <a:p>
            <a:endParaRPr lang="tr-TR"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Başlık 1"/>
          <p:cNvSpPr>
            <a:spLocks noGrp="1"/>
          </p:cNvSpPr>
          <p:nvPr>
            <p:ph type="title"/>
          </p:nvPr>
        </p:nvSpPr>
        <p:spPr/>
        <p:txBody>
          <a:bodyPr/>
          <a:lstStyle/>
          <a:p>
            <a:pPr algn="l"/>
            <a:r>
              <a:rPr lang="tr-TR" smtClean="0"/>
              <a:t>Kaynaklar:</a:t>
            </a:r>
          </a:p>
        </p:txBody>
      </p:sp>
      <p:sp>
        <p:nvSpPr>
          <p:cNvPr id="3" name="İçerik Yer Tutucusu 2"/>
          <p:cNvSpPr>
            <a:spLocks noGrp="1"/>
          </p:cNvSpPr>
          <p:nvPr>
            <p:ph idx="1"/>
          </p:nvPr>
        </p:nvSpPr>
        <p:spPr/>
        <p:txBody>
          <a:bodyPr rtlCol="0">
            <a:normAutofit fontScale="92500"/>
          </a:bodyPr>
          <a:lstStyle/>
          <a:p>
            <a:pPr fontAlgn="auto">
              <a:spcAft>
                <a:spcPts val="0"/>
              </a:spcAft>
              <a:buFont typeface="Arial" pitchFamily="34" charset="0"/>
              <a:buChar char="•"/>
              <a:defRPr/>
            </a:pPr>
            <a:r>
              <a:rPr lang="tr-TR" dirty="0" smtClean="0"/>
              <a:t>Altekin </a:t>
            </a:r>
            <a:r>
              <a:rPr lang="tr-TR" dirty="0"/>
              <a:t>S. </a:t>
            </a:r>
            <a:r>
              <a:rPr lang="tr-TR" dirty="0" smtClean="0"/>
              <a:t>Renklerin Sembolik Anlamları Ve Etkileri</a:t>
            </a:r>
          </a:p>
          <a:p>
            <a:pPr marL="0" indent="0" fontAlgn="auto">
              <a:spcAft>
                <a:spcPts val="0"/>
              </a:spcAft>
              <a:buFont typeface="Arial" pitchFamily="34" charset="0"/>
              <a:buNone/>
              <a:defRPr/>
            </a:pPr>
            <a:r>
              <a:rPr lang="tr-TR" dirty="0"/>
              <a:t> </a:t>
            </a:r>
            <a:r>
              <a:rPr lang="tr-TR" dirty="0" smtClean="0"/>
              <a:t>    web üzerinden,</a:t>
            </a:r>
          </a:p>
          <a:p>
            <a:pPr marL="457200" lvl="1" indent="0" fontAlgn="auto">
              <a:spcAft>
                <a:spcPts val="0"/>
              </a:spcAft>
              <a:buFont typeface="Arial" pitchFamily="34" charset="0"/>
              <a:buNone/>
              <a:defRPr/>
            </a:pPr>
            <a:r>
              <a:rPr lang="tr-TR" dirty="0"/>
              <a:t>http://www.serapaltekin.com/Renkler.php</a:t>
            </a:r>
          </a:p>
          <a:p>
            <a:pPr fontAlgn="auto">
              <a:spcAft>
                <a:spcPts val="0"/>
              </a:spcAft>
              <a:buFont typeface="Arial" pitchFamily="34" charset="0"/>
              <a:buChar char="•"/>
              <a:defRPr/>
            </a:pPr>
            <a:r>
              <a:rPr lang="tr-TR" dirty="0" smtClean="0"/>
              <a:t>İçli E. G., Çopur M. E. (2008). Pazarlama İletişiminde Renklerin Rolü. Trakya Üniversitesi Sosyal Bilimler Dergisi, 10 (1): 22-33.</a:t>
            </a:r>
          </a:p>
          <a:p>
            <a:pPr fontAlgn="auto">
              <a:spcAft>
                <a:spcPts val="0"/>
              </a:spcAft>
              <a:buFont typeface="Arial" pitchFamily="34" charset="0"/>
              <a:buChar char="•"/>
              <a:defRPr/>
            </a:pPr>
            <a:r>
              <a:rPr lang="tr-TR" dirty="0" smtClean="0"/>
              <a:t>Zeybek I. (2005). </a:t>
            </a:r>
            <a:r>
              <a:rPr lang="tr-TR" dirty="0"/>
              <a:t>Kişilerarası İletişimde Uzam Dilinde Öteki </a:t>
            </a:r>
            <a:r>
              <a:rPr lang="tr-TR" dirty="0" smtClean="0"/>
              <a:t>Kavramı. </a:t>
            </a:r>
            <a:r>
              <a:rPr lang="tr-TR" dirty="0" err="1"/>
              <a:t>Journal</a:t>
            </a:r>
            <a:r>
              <a:rPr lang="tr-TR" dirty="0"/>
              <a:t> of </a:t>
            </a:r>
            <a:r>
              <a:rPr lang="tr-TR" dirty="0" err="1"/>
              <a:t>Istanbul</a:t>
            </a:r>
            <a:r>
              <a:rPr lang="tr-TR" dirty="0"/>
              <a:t> Kültür </a:t>
            </a:r>
            <a:r>
              <a:rPr lang="tr-TR" dirty="0" err="1"/>
              <a:t>University</a:t>
            </a:r>
            <a:r>
              <a:rPr lang="tr-TR" dirty="0"/>
              <a:t>, </a:t>
            </a:r>
            <a:r>
              <a:rPr lang="tr-TR" dirty="0" smtClean="0"/>
              <a:t>1 </a:t>
            </a:r>
            <a:r>
              <a:rPr lang="tr-TR" dirty="0" err="1"/>
              <a:t>pp</a:t>
            </a:r>
            <a:r>
              <a:rPr lang="tr-TR" dirty="0"/>
              <a:t>. </a:t>
            </a:r>
            <a:r>
              <a:rPr lang="tr-TR" dirty="0" smtClean="0"/>
              <a:t>95-117.</a:t>
            </a:r>
            <a:endParaRPr lang="tr-T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Başlık 1"/>
          <p:cNvSpPr>
            <a:spLocks noGrp="1"/>
          </p:cNvSpPr>
          <p:nvPr>
            <p:ph type="ctrTitle"/>
          </p:nvPr>
        </p:nvSpPr>
        <p:spPr/>
        <p:txBody>
          <a:bodyPr/>
          <a:lstStyle/>
          <a:p>
            <a:r>
              <a:rPr lang="tr-TR" sz="5400" smtClean="0">
                <a:latin typeface="Algerian" pitchFamily="82" charset="0"/>
              </a:rPr>
              <a:t>TEŞEKKÜRLER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İçerik Yer Tutucusu 2"/>
          <p:cNvSpPr>
            <a:spLocks noGrp="1"/>
          </p:cNvSpPr>
          <p:nvPr>
            <p:ph idx="1"/>
          </p:nvPr>
        </p:nvSpPr>
        <p:spPr/>
        <p:txBody>
          <a:bodyPr/>
          <a:lstStyle/>
          <a:p>
            <a:r>
              <a:rPr lang="tr-TR" smtClean="0"/>
              <a:t>Yaşamımızda önemli bir işlevi olan ancak üzerinde hiç durup düşünmediğimiz temel bir olgudur renk</a:t>
            </a:r>
          </a:p>
          <a:p>
            <a:r>
              <a:rPr lang="tr-TR" smtClean="0"/>
              <a:t>Görsel iletişimin temel ve önemli unsurlarından da biri olarak kabul edilmektedir</a:t>
            </a:r>
          </a:p>
          <a:p>
            <a:endParaRPr lang="tr-TR"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İçerik Yer Tutucusu 2"/>
          <p:cNvSpPr>
            <a:spLocks noGrp="1"/>
          </p:cNvSpPr>
          <p:nvPr>
            <p:ph idx="1"/>
          </p:nvPr>
        </p:nvSpPr>
        <p:spPr/>
        <p:txBody>
          <a:bodyPr/>
          <a:lstStyle/>
          <a:p>
            <a:r>
              <a:rPr lang="tr-TR" smtClean="0"/>
              <a:t>Renk, ışığın değişik dalga boylarının gözün retinasına ulaşması ile ortaya çıkan bir algılamadır</a:t>
            </a:r>
          </a:p>
          <a:p>
            <a:r>
              <a:rPr lang="tr-TR" smtClean="0"/>
              <a:t>Bu algılama, ışığın maddeler üzerine çarpması ve kısmen emilip kısmen de yansıması nedeniyle çeşitlilik gösterir ki bunlar farklı renkler ve farklı tonlar olarak algılanır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a:srcRect/>
          <a:stretch>
            <a:fillRect/>
          </a:stretch>
        </p:blipFill>
        <p:spPr bwMode="auto">
          <a:xfrm>
            <a:off x="827088" y="207963"/>
            <a:ext cx="7705725" cy="648811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İçerik Yer Tutucusu 2"/>
          <p:cNvSpPr>
            <a:spLocks noGrp="1"/>
          </p:cNvSpPr>
          <p:nvPr>
            <p:ph idx="1"/>
          </p:nvPr>
        </p:nvSpPr>
        <p:spPr/>
        <p:txBody>
          <a:bodyPr/>
          <a:lstStyle/>
          <a:p>
            <a:r>
              <a:rPr lang="tr-TR" smtClean="0"/>
              <a:t>Renk, fiziksel bir oluşumdur </a:t>
            </a:r>
          </a:p>
          <a:p>
            <a:r>
              <a:rPr lang="tr-TR" smtClean="0"/>
              <a:t>Renkler, aynı zamanda simgesel bir değeri de yansıtmaktadır</a:t>
            </a:r>
          </a:p>
          <a:p>
            <a:r>
              <a:rPr lang="tr-TR" smtClean="0"/>
              <a:t>Renkler, tek başına bir ileti aktarabildiği gibi davranışları yönlendirebilir, insan fizyolojisi üzerinde etkili olabilir</a:t>
            </a:r>
          </a:p>
          <a:p>
            <a:endParaRPr lang="tr-TR"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İçerik Yer Tutucusu 2"/>
          <p:cNvSpPr>
            <a:spLocks noGrp="1"/>
          </p:cNvSpPr>
          <p:nvPr>
            <p:ph idx="1"/>
          </p:nvPr>
        </p:nvSpPr>
        <p:spPr/>
        <p:txBody>
          <a:bodyPr/>
          <a:lstStyle/>
          <a:p>
            <a:r>
              <a:rPr lang="tr-TR" smtClean="0"/>
              <a:t>Üzerimizde taşıdığımız giysilerden, satın aldığımız ürünlere, izlediğimiz reklamlardan, yediğimiz yiyeceklere, içtiğimiz içeceklere, içinde yaşadığımız uzamlara kadar çok geniş bir yelpazede yer alan ve insanlar üzerinde önemli derecede etkilere sahip olan renkler çeşitli duyguların, tepkilerin de bilinçli ya da bilinçsiz oluşmasını sağlayan bir etkendir</a:t>
            </a:r>
          </a:p>
        </p:txBody>
      </p:sp>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1251</TotalTime>
  <Words>922</Words>
  <Application>Microsoft Office PowerPoint</Application>
  <PresentationFormat>On-screen Show (4:3)</PresentationFormat>
  <Paragraphs>122</Paragraphs>
  <Slides>47</Slides>
  <Notes>0</Notes>
  <HiddenSlides>0</HiddenSlides>
  <MMClips>0</MMClips>
  <ScaleCrop>false</ScaleCrop>
  <HeadingPairs>
    <vt:vector size="6" baseType="variant">
      <vt:variant>
        <vt:lpstr>Kullanılan Yazı Tipleri</vt:lpstr>
      </vt:variant>
      <vt:variant>
        <vt:i4>4</vt:i4>
      </vt:variant>
      <vt:variant>
        <vt:lpstr>Tasarım Şablonu</vt:lpstr>
      </vt:variant>
      <vt:variant>
        <vt:i4>1</vt:i4>
      </vt:variant>
      <vt:variant>
        <vt:lpstr>Slayt Başlıkları</vt:lpstr>
      </vt:variant>
      <vt:variant>
        <vt:i4>47</vt:i4>
      </vt:variant>
    </vt:vector>
  </HeadingPairs>
  <TitlesOfParts>
    <vt:vector size="52" baseType="lpstr">
      <vt:lpstr>Calibri</vt:lpstr>
      <vt:lpstr>Arial</vt:lpstr>
      <vt:lpstr>Algerian</vt:lpstr>
      <vt:lpstr>Agency FB</vt:lpstr>
      <vt:lpstr>Ofis Teması</vt:lpstr>
      <vt:lpstr>İZMİR YÜKSEK TEKNOLOJİ ENSTİTÜSÜ</vt:lpstr>
      <vt:lpstr>RENKLERİN DİLİ</vt:lpstr>
      <vt:lpstr>İLETİŞİM</vt:lpstr>
      <vt:lpstr>İLETİŞİM</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KIRMIZI</vt:lpstr>
      <vt:lpstr>KIRMIZI</vt:lpstr>
      <vt:lpstr>KIRMIZI</vt:lpstr>
      <vt:lpstr>KIRMIZI</vt:lpstr>
      <vt:lpstr>Slayt 28</vt:lpstr>
      <vt:lpstr>MAVİ</vt:lpstr>
      <vt:lpstr>MAVİ</vt:lpstr>
      <vt:lpstr>Slayt 31</vt:lpstr>
      <vt:lpstr>SARI </vt:lpstr>
      <vt:lpstr>Slayt 33</vt:lpstr>
      <vt:lpstr>YEŞİL</vt:lpstr>
      <vt:lpstr>Slayt 35</vt:lpstr>
      <vt:lpstr>TURUNCU</vt:lpstr>
      <vt:lpstr>Slayt 37</vt:lpstr>
      <vt:lpstr>MOR</vt:lpstr>
      <vt:lpstr>Slayt 39</vt:lpstr>
      <vt:lpstr>KAHVERENGİ</vt:lpstr>
      <vt:lpstr>Slayt 41</vt:lpstr>
      <vt:lpstr>SİYAH</vt:lpstr>
      <vt:lpstr>SİYAH</vt:lpstr>
      <vt:lpstr>Slayt 44</vt:lpstr>
      <vt:lpstr>BEYAZ</vt:lpstr>
      <vt:lpstr>Kaynaklar:</vt:lpstr>
      <vt:lpstr>TEŞEKKÜRLER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gizemyilmaz</dc:creator>
  <cp:lastModifiedBy>FATMA</cp:lastModifiedBy>
  <cp:revision>43</cp:revision>
  <dcterms:created xsi:type="dcterms:W3CDTF">2012-12-19T08:43:30Z</dcterms:created>
  <dcterms:modified xsi:type="dcterms:W3CDTF">2013-09-25T10:39:51Z</dcterms:modified>
</cp:coreProperties>
</file>