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73" r:id="rId5"/>
    <p:sldId id="258" r:id="rId6"/>
    <p:sldId id="259" r:id="rId7"/>
    <p:sldId id="264" r:id="rId8"/>
    <p:sldId id="260" r:id="rId9"/>
    <p:sldId id="261" r:id="rId10"/>
    <p:sldId id="262" r:id="rId11"/>
    <p:sldId id="267" r:id="rId12"/>
    <p:sldId id="265" r:id="rId13"/>
    <p:sldId id="266" r:id="rId14"/>
    <p:sldId id="268" r:id="rId15"/>
    <p:sldId id="269" r:id="rId16"/>
    <p:sldId id="270" r:id="rId17"/>
    <p:sldId id="271" r:id="rId18"/>
    <p:sldId id="272" r:id="rId19"/>
    <p:sldId id="274" r:id="rId20"/>
    <p:sldId id="275"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tr-TR" smtClean="0"/>
              <a:t>Asıl başlık stili için tıklatın</a:t>
            </a:r>
            <a:endParaRPr lang="en-US" dirty="0"/>
          </a:p>
        </p:txBody>
      </p:sp>
      <p:sp>
        <p:nvSpPr>
          <p:cNvPr id="5" name="Date Placeholder 3"/>
          <p:cNvSpPr>
            <a:spLocks noGrp="1"/>
          </p:cNvSpPr>
          <p:nvPr>
            <p:ph type="dt" sz="half" idx="10"/>
          </p:nvPr>
        </p:nvSpPr>
        <p:spPr/>
        <p:txBody>
          <a:bodyPr/>
          <a:lstStyle>
            <a:lvl1pPr>
              <a:defRPr/>
            </a:lvl1pPr>
          </a:lstStyle>
          <a:p>
            <a:pPr>
              <a:defRPr/>
            </a:pPr>
            <a:fld id="{A9D40028-BB90-493A-9630-A04F1D7C5DAB}" type="datetimeFigureOut">
              <a:rPr lang="tr-TR"/>
              <a:pPr>
                <a:defRPr/>
              </a:pPr>
              <a:t>25.09.2013</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C1563D4A-073F-4B76-800B-9A8C3056CA5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D696BE10-8AF8-48FD-81F6-C4AFC497615B}" type="datetimeFigureOut">
              <a:rPr lang="tr-TR"/>
              <a:pPr>
                <a:defRPr/>
              </a:pPr>
              <a:t>25.09.2013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B413421D-E00F-466B-AD6D-8AEDD3F3BFF9}"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AD9E8585-5FF4-4565-B8DB-C62763C37238}" type="datetimeFigureOut">
              <a:rPr lang="tr-TR"/>
              <a:pPr>
                <a:defRPr/>
              </a:pPr>
              <a:t>25.09.2013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6DC1D3DE-4ADA-4E7D-BE82-E4DB6D13A42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4"/>
          </p:nvPr>
        </p:nvSpPr>
        <p:spPr/>
        <p:txBody>
          <a:bodyPr/>
          <a:lstStyle>
            <a:lvl1pPr>
              <a:defRPr/>
            </a:lvl1pPr>
          </a:lstStyle>
          <a:p>
            <a:pPr>
              <a:defRPr/>
            </a:pPr>
            <a:fld id="{631BC837-AD23-42B0-9E0E-A296EA650618}" type="datetimeFigureOut">
              <a:rPr lang="tr-TR"/>
              <a:pPr>
                <a:defRPr/>
              </a:pPr>
              <a:t>25.09.2013</a:t>
            </a:fld>
            <a:endParaRPr lang="tr-TR"/>
          </a:p>
        </p:txBody>
      </p:sp>
      <p:sp>
        <p:nvSpPr>
          <p:cNvPr id="5" name="Footer Placeholder 4"/>
          <p:cNvSpPr>
            <a:spLocks noGrp="1"/>
          </p:cNvSpPr>
          <p:nvPr>
            <p:ph type="ftr" sz="quarter" idx="15"/>
          </p:nvPr>
        </p:nvSpPr>
        <p:spPr/>
        <p:txBody>
          <a:bodyPr/>
          <a:lstStyle>
            <a:lvl1pPr>
              <a:defRPr/>
            </a:lvl1pPr>
          </a:lstStyle>
          <a:p>
            <a:pPr>
              <a:defRPr/>
            </a:pPr>
            <a:endParaRPr lang="tr-TR"/>
          </a:p>
        </p:txBody>
      </p:sp>
      <p:sp>
        <p:nvSpPr>
          <p:cNvPr id="6" name="Slide Number Placeholder 5"/>
          <p:cNvSpPr>
            <a:spLocks noGrp="1"/>
          </p:cNvSpPr>
          <p:nvPr>
            <p:ph type="sldNum" sz="quarter" idx="16"/>
          </p:nvPr>
        </p:nvSpPr>
        <p:spPr/>
        <p:txBody>
          <a:bodyPr/>
          <a:lstStyle>
            <a:lvl1pPr>
              <a:defRPr/>
            </a:lvl1pPr>
          </a:lstStyle>
          <a:p>
            <a:pPr>
              <a:defRPr/>
            </a:pPr>
            <a:fld id="{E7A3C4C1-C409-4263-BB8F-F86ACDC5A0E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24BDDC42-8E40-426D-B993-860502F651D4}" type="datetimeFigureOut">
              <a:rPr lang="tr-TR"/>
              <a:pPr>
                <a:defRPr/>
              </a:pPr>
              <a:t>25.09.2013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A9D38FC-A192-4C57-BE16-E02470B66AE2}"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5" name="Date Placeholder 3"/>
          <p:cNvSpPr>
            <a:spLocks noGrp="1"/>
          </p:cNvSpPr>
          <p:nvPr>
            <p:ph type="dt" sz="half" idx="15"/>
          </p:nvPr>
        </p:nvSpPr>
        <p:spPr/>
        <p:txBody>
          <a:bodyPr/>
          <a:lstStyle>
            <a:lvl1pPr>
              <a:defRPr/>
            </a:lvl1pPr>
          </a:lstStyle>
          <a:p>
            <a:pPr>
              <a:defRPr/>
            </a:pPr>
            <a:fld id="{985CA01D-C424-4175-B61A-E795936A309A}" type="datetimeFigureOut">
              <a:rPr lang="tr-TR"/>
              <a:pPr>
                <a:defRPr/>
              </a:pPr>
              <a:t>25.09.2013</a:t>
            </a:fld>
            <a:endParaRPr lang="tr-TR"/>
          </a:p>
        </p:txBody>
      </p:sp>
      <p:sp>
        <p:nvSpPr>
          <p:cNvPr id="6" name="Footer Placeholder 4"/>
          <p:cNvSpPr>
            <a:spLocks noGrp="1"/>
          </p:cNvSpPr>
          <p:nvPr>
            <p:ph type="ftr" sz="quarter" idx="16"/>
          </p:nvPr>
        </p:nvSpPr>
        <p:spPr/>
        <p:txBody>
          <a:bodyPr/>
          <a:lstStyle>
            <a:lvl1pPr>
              <a:defRPr/>
            </a:lvl1pPr>
          </a:lstStyle>
          <a:p>
            <a:pPr>
              <a:defRPr/>
            </a:pPr>
            <a:endParaRPr lang="tr-TR"/>
          </a:p>
        </p:txBody>
      </p:sp>
      <p:sp>
        <p:nvSpPr>
          <p:cNvPr id="7" name="Slide Number Placeholder 5"/>
          <p:cNvSpPr>
            <a:spLocks noGrp="1"/>
          </p:cNvSpPr>
          <p:nvPr>
            <p:ph type="sldNum" sz="quarter" idx="17"/>
          </p:nvPr>
        </p:nvSpPr>
        <p:spPr/>
        <p:txBody>
          <a:bodyPr/>
          <a:lstStyle>
            <a:lvl1pPr>
              <a:defRPr/>
            </a:lvl1pPr>
          </a:lstStyle>
          <a:p>
            <a:pPr>
              <a:defRPr/>
            </a:pPr>
            <a:fld id="{4C02C338-B1CB-49A7-9AC4-F6AE730BABEC}"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3"/>
          <p:cNvSpPr>
            <a:spLocks noGrp="1"/>
          </p:cNvSpPr>
          <p:nvPr>
            <p:ph type="dt" sz="half" idx="15"/>
          </p:nvPr>
        </p:nvSpPr>
        <p:spPr/>
        <p:txBody>
          <a:bodyPr/>
          <a:lstStyle>
            <a:lvl1pPr>
              <a:defRPr/>
            </a:lvl1pPr>
          </a:lstStyle>
          <a:p>
            <a:pPr>
              <a:defRPr/>
            </a:pPr>
            <a:fld id="{271C3E2A-C1BE-4412-8F6D-180A6FE8E2B7}" type="datetimeFigureOut">
              <a:rPr lang="tr-TR"/>
              <a:pPr>
                <a:defRPr/>
              </a:pPr>
              <a:t>25.09.2013</a:t>
            </a:fld>
            <a:endParaRPr lang="tr-TR"/>
          </a:p>
        </p:txBody>
      </p:sp>
      <p:sp>
        <p:nvSpPr>
          <p:cNvPr id="8" name="Footer Placeholder 4"/>
          <p:cNvSpPr>
            <a:spLocks noGrp="1"/>
          </p:cNvSpPr>
          <p:nvPr>
            <p:ph type="ftr" sz="quarter" idx="16"/>
          </p:nvPr>
        </p:nvSpPr>
        <p:spPr/>
        <p:txBody>
          <a:bodyPr/>
          <a:lstStyle>
            <a:lvl1pPr>
              <a:defRPr/>
            </a:lvl1pPr>
          </a:lstStyle>
          <a:p>
            <a:pPr>
              <a:defRPr/>
            </a:pPr>
            <a:endParaRPr lang="tr-TR"/>
          </a:p>
        </p:txBody>
      </p:sp>
      <p:sp>
        <p:nvSpPr>
          <p:cNvPr id="9" name="Slide Number Placeholder 5"/>
          <p:cNvSpPr>
            <a:spLocks noGrp="1"/>
          </p:cNvSpPr>
          <p:nvPr>
            <p:ph type="sldNum" sz="quarter" idx="17"/>
          </p:nvPr>
        </p:nvSpPr>
        <p:spPr/>
        <p:txBody>
          <a:bodyPr/>
          <a:lstStyle>
            <a:lvl1pPr>
              <a:defRPr/>
            </a:lvl1pPr>
          </a:lstStyle>
          <a:p>
            <a:pPr>
              <a:defRPr/>
            </a:pPr>
            <a:fld id="{3DE596D6-E699-477F-82B0-6D7D91481763}"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36936EA2-CF57-43A8-B325-913D82CBAF6D}" type="datetimeFigureOut">
              <a:rPr lang="tr-TR"/>
              <a:pPr>
                <a:defRPr/>
              </a:pPr>
              <a:t>25.09.2013</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F1C9058E-6C86-4E3B-BE7D-211E9F49049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BDEA16-08DA-4880-987B-D86F3829AA50}" type="datetimeFigureOut">
              <a:rPr lang="tr-TR"/>
              <a:pPr>
                <a:defRPr/>
              </a:pPr>
              <a:t>25.09.2013</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6E540A60-9F37-4B0D-8CC3-A2360E3252D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4"/>
          </p:nvPr>
        </p:nvSpPr>
        <p:spPr/>
        <p:txBody>
          <a:bodyPr/>
          <a:lstStyle>
            <a:lvl1pPr>
              <a:defRPr/>
            </a:lvl1pPr>
          </a:lstStyle>
          <a:p>
            <a:pPr>
              <a:defRPr/>
            </a:pPr>
            <a:fld id="{327587D8-BFEF-4608-8285-1DAC5DF4784C}" type="datetimeFigureOut">
              <a:rPr lang="tr-TR"/>
              <a:pPr>
                <a:defRPr/>
              </a:pPr>
              <a:t>25.09.2013</a:t>
            </a:fld>
            <a:endParaRPr lang="tr-TR"/>
          </a:p>
        </p:txBody>
      </p:sp>
      <p:sp>
        <p:nvSpPr>
          <p:cNvPr id="6" name="Footer Placeholder 4"/>
          <p:cNvSpPr>
            <a:spLocks noGrp="1"/>
          </p:cNvSpPr>
          <p:nvPr>
            <p:ph type="ftr" sz="quarter" idx="15"/>
          </p:nvPr>
        </p:nvSpPr>
        <p:spPr/>
        <p:txBody>
          <a:bodyPr/>
          <a:lstStyle>
            <a:lvl1pPr>
              <a:defRPr/>
            </a:lvl1pPr>
          </a:lstStyle>
          <a:p>
            <a:pPr>
              <a:defRPr/>
            </a:pPr>
            <a:endParaRPr lang="tr-TR"/>
          </a:p>
        </p:txBody>
      </p:sp>
      <p:sp>
        <p:nvSpPr>
          <p:cNvPr id="7" name="Slide Number Placeholder 5"/>
          <p:cNvSpPr>
            <a:spLocks noGrp="1"/>
          </p:cNvSpPr>
          <p:nvPr>
            <p:ph type="sldNum" sz="quarter" idx="16"/>
          </p:nvPr>
        </p:nvSpPr>
        <p:spPr/>
        <p:txBody>
          <a:bodyPr/>
          <a:lstStyle>
            <a:lvl1pPr>
              <a:defRPr/>
            </a:lvl1pPr>
          </a:lstStyle>
          <a:p>
            <a:pPr>
              <a:defRPr/>
            </a:pPr>
            <a:fld id="{6C88B211-C32B-4641-B065-16FDBCE5EB9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B59F16D9-8F0D-4982-87FB-FEA3A3C1B94A}" type="datetimeFigureOut">
              <a:rPr lang="tr-TR"/>
              <a:pPr>
                <a:defRPr/>
              </a:pPr>
              <a:t>25.09.2013</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BF8DAFE7-BB64-4F6F-9F10-2576EC8011A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smtClean="0">
                <a:solidFill>
                  <a:schemeClr val="tx1"/>
                </a:solidFill>
                <a:latin typeface="+mn-lt"/>
              </a:defRPr>
            </a:lvl1pPr>
          </a:lstStyle>
          <a:p>
            <a:pPr>
              <a:defRPr/>
            </a:pPr>
            <a:fld id="{E0A87E26-DCA5-491B-AFB9-AE4DA5E2D6DA}" type="datetimeFigureOut">
              <a:rPr lang="tr-TR"/>
              <a:pPr>
                <a:defRPr/>
              </a:pPr>
              <a:t>25.09.2013</a:t>
            </a:fld>
            <a:endParaRPr lang="tr-T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a:solidFill>
                  <a:schemeClr val="tx1"/>
                </a:solidFill>
                <a:latin typeface="+mn-lt"/>
              </a:defRPr>
            </a:lvl1pPr>
          </a:lstStyle>
          <a:p>
            <a:pPr>
              <a:defRPr/>
            </a:pPr>
            <a:endParaRPr lang="tr-T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smtClean="0">
                <a:solidFill>
                  <a:schemeClr val="tx1"/>
                </a:solidFill>
                <a:latin typeface="+mn-lt"/>
              </a:defRPr>
            </a:lvl1pPr>
          </a:lstStyle>
          <a:p>
            <a:pPr>
              <a:defRPr/>
            </a:pPr>
            <a:fld id="{FD4A16DE-0F1C-4985-9623-8D33554CFAD2}"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3000" kern="1200" cap="all" spc="5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Narrow" pitchFamily="34" charset="0"/>
        </a:defRPr>
      </a:lvl2pPr>
      <a:lvl3pPr algn="l" rtl="0" fontAlgn="base">
        <a:spcBef>
          <a:spcPct val="0"/>
        </a:spcBef>
        <a:spcAft>
          <a:spcPct val="0"/>
        </a:spcAft>
        <a:defRPr sz="3000">
          <a:solidFill>
            <a:schemeClr val="tx1"/>
          </a:solidFill>
          <a:latin typeface="Arial Narrow" pitchFamily="34" charset="0"/>
        </a:defRPr>
      </a:lvl3pPr>
      <a:lvl4pPr algn="l" rtl="0" fontAlgn="base">
        <a:spcBef>
          <a:spcPct val="0"/>
        </a:spcBef>
        <a:spcAft>
          <a:spcPct val="0"/>
        </a:spcAft>
        <a:defRPr sz="3000">
          <a:solidFill>
            <a:schemeClr val="tx1"/>
          </a:solidFill>
          <a:latin typeface="Arial Narrow" pitchFamily="34" charset="0"/>
        </a:defRPr>
      </a:lvl4pPr>
      <a:lvl5pPr algn="l" rtl="0" fontAlgn="base">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pPr fontAlgn="auto">
              <a:buFont typeface="Arial" pitchFamily="34" charset="0"/>
              <a:buNone/>
              <a:defRPr/>
            </a:pPr>
            <a:r>
              <a:rPr lang="tr-TR" sz="2400" dirty="0"/>
              <a:t>Sağlık Kültür ve Spor Daire Başkanlığı</a:t>
            </a:r>
          </a:p>
          <a:p>
            <a:pPr fontAlgn="auto">
              <a:buFont typeface="Arial" pitchFamily="34" charset="0"/>
              <a:buNone/>
              <a:defRPr/>
            </a:pPr>
            <a:endParaRPr lang="tr-TR" sz="2400" dirty="0"/>
          </a:p>
          <a:p>
            <a:pPr fontAlgn="auto">
              <a:buFont typeface="Arial" pitchFamily="34" charset="0"/>
              <a:buNone/>
              <a:defRPr/>
            </a:pPr>
            <a:r>
              <a:rPr lang="tr-TR" sz="2400" dirty="0"/>
              <a:t>Psikolojik Danışmanlık ve Rehberlik </a:t>
            </a:r>
            <a:r>
              <a:rPr lang="tr-TR" sz="2400" dirty="0" smtClean="0"/>
              <a:t>Hizmetleri</a:t>
            </a:r>
            <a:endParaRPr lang="tr-TR" sz="2400" dirty="0"/>
          </a:p>
        </p:txBody>
      </p:sp>
      <p:sp>
        <p:nvSpPr>
          <p:cNvPr id="2" name="Başlık 1"/>
          <p:cNvSpPr>
            <a:spLocks noGrp="1"/>
          </p:cNvSpPr>
          <p:nvPr>
            <p:ph type="ctrTitle"/>
          </p:nvPr>
        </p:nvSpPr>
        <p:spPr>
          <a:xfrm>
            <a:off x="685800" y="2008188"/>
            <a:ext cx="7772400" cy="1470025"/>
          </a:xfrm>
        </p:spPr>
        <p:txBody>
          <a:bodyPr/>
          <a:lstStyle/>
          <a:p>
            <a:pPr fontAlgn="auto">
              <a:spcAft>
                <a:spcPts val="0"/>
              </a:spcAft>
              <a:defRPr/>
            </a:pPr>
            <a:r>
              <a:rPr lang="tr-TR" sz="3600" dirty="0"/>
              <a:t>İZMİR YÜKSEK TEKNOLOJİ ENSTİTÜSÜ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Pek çok çalışmada patolojik kıskançlığın daha çok erkeklerde görüldüğü bildirilmiş olsa da, bazı </a:t>
            </a:r>
            <a:r>
              <a:rPr lang="tr-TR" sz="2400" dirty="0" smtClean="0"/>
              <a:t>araştırmalar, kadınlarda </a:t>
            </a:r>
            <a:r>
              <a:rPr lang="tr-TR" sz="2400" dirty="0"/>
              <a:t>daha sık görüldüğünü </a:t>
            </a:r>
            <a:r>
              <a:rPr lang="tr-TR" sz="2400" dirty="0" smtClean="0"/>
              <a:t>bildirmektedir</a:t>
            </a:r>
            <a:endParaRPr lang="tr-TR" sz="2400" dirty="0"/>
          </a:p>
        </p:txBody>
      </p:sp>
      <p:pic>
        <p:nvPicPr>
          <p:cNvPr id="22530" name="Picture 2"/>
          <p:cNvPicPr>
            <a:picLocks noChangeAspect="1" noChangeArrowheads="1"/>
          </p:cNvPicPr>
          <p:nvPr/>
        </p:nvPicPr>
        <p:blipFill>
          <a:blip r:embed="rId2"/>
          <a:srcRect/>
          <a:stretch>
            <a:fillRect/>
          </a:stretch>
        </p:blipFill>
        <p:spPr bwMode="auto">
          <a:xfrm>
            <a:off x="2339975" y="3068638"/>
            <a:ext cx="4535488" cy="3405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smtClean="0"/>
              <a:t>Pek çok araştırmacı </a:t>
            </a:r>
            <a:r>
              <a:rPr lang="tr-TR" sz="2400" dirty="0"/>
              <a:t>patolojik </a:t>
            </a:r>
            <a:r>
              <a:rPr lang="tr-TR" sz="2400" dirty="0" smtClean="0"/>
              <a:t>kıskançlığın başlangıcında erkeklerde </a:t>
            </a:r>
            <a:r>
              <a:rPr lang="tr-TR" sz="2400" dirty="0" err="1"/>
              <a:t>ereksiyonla</a:t>
            </a:r>
            <a:r>
              <a:rPr lang="tr-TR" sz="2400" dirty="0"/>
              <a:t> ilgili güçlükler, </a:t>
            </a:r>
            <a:r>
              <a:rPr lang="tr-TR" sz="2400" dirty="0" smtClean="0"/>
              <a:t>kadınlarda ise bir </a:t>
            </a:r>
            <a:r>
              <a:rPr lang="tr-TR" sz="2400" dirty="0"/>
              <a:t>cinsel </a:t>
            </a:r>
            <a:r>
              <a:rPr lang="tr-TR" sz="2400" dirty="0" smtClean="0"/>
              <a:t>işlev bozukluğun yattığına inanmaktadırlar (Hocaoğlu, 2001)</a:t>
            </a:r>
            <a:endParaRPr lang="tr-TR" sz="2400" dirty="0"/>
          </a:p>
          <a:p>
            <a:pPr fontAlgn="auto">
              <a:buFont typeface="Arial" pitchFamily="34" charset="0"/>
              <a:buChar char="•"/>
              <a:defRPr/>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Kıskançlık tehlikelidir, çünkü sadece öfke uyandırmaz, aynı </a:t>
            </a:r>
            <a:r>
              <a:rPr lang="tr-TR" sz="2400" dirty="0" smtClean="0"/>
              <a:t>zamanda kıskanç kişiler </a:t>
            </a:r>
            <a:r>
              <a:rPr lang="tr-TR" sz="2400" dirty="0"/>
              <a:t>dürüstlük </a:t>
            </a:r>
            <a:r>
              <a:rPr lang="tr-TR" sz="2400" dirty="0" smtClean="0"/>
              <a:t>düşüncesi </a:t>
            </a:r>
            <a:r>
              <a:rPr lang="tr-TR" sz="2400" dirty="0"/>
              <a:t>ile saldırgan </a:t>
            </a:r>
            <a:r>
              <a:rPr lang="tr-TR" sz="2400" dirty="0" smtClean="0"/>
              <a:t>davranışlarını </a:t>
            </a:r>
            <a:r>
              <a:rPr lang="tr-TR" sz="2400" dirty="0"/>
              <a:t>haklı çıkarmak için </a:t>
            </a:r>
            <a:r>
              <a:rPr lang="tr-TR" sz="2400" dirty="0" smtClean="0"/>
              <a:t>savaşırlar</a:t>
            </a:r>
            <a:endParaRPr lang="tr-TR" sz="2400" dirty="0"/>
          </a:p>
          <a:p>
            <a:pPr fontAlgn="auto">
              <a:buFont typeface="Arial" pitchFamily="34" charset="0"/>
              <a:buChar char="•"/>
              <a:defRPr/>
            </a:pPr>
            <a:r>
              <a:rPr lang="tr-TR" sz="2400" dirty="0"/>
              <a:t>Kıskançlık esas olarak </a:t>
            </a:r>
            <a:r>
              <a:rPr lang="tr-TR" sz="2400" dirty="0" smtClean="0"/>
              <a:t>eşine </a:t>
            </a:r>
            <a:r>
              <a:rPr lang="tr-TR" sz="2400" dirty="0"/>
              <a:t>odaklıdır ve bazen </a:t>
            </a:r>
            <a:r>
              <a:rPr lang="tr-TR" sz="2400" dirty="0" smtClean="0"/>
              <a:t>eşe </a:t>
            </a:r>
            <a:r>
              <a:rPr lang="tr-TR" sz="2400" dirty="0"/>
              <a:t>ya da </a:t>
            </a:r>
            <a:r>
              <a:rPr lang="tr-TR" sz="2400" dirty="0" smtClean="0"/>
              <a:t>başkalarına </a:t>
            </a:r>
            <a:r>
              <a:rPr lang="tr-TR" sz="2400" dirty="0"/>
              <a:t>zarar verebilir </a:t>
            </a:r>
            <a:r>
              <a:rPr lang="tr-TR" sz="2400" dirty="0" smtClean="0"/>
              <a:t>veya gerçekten öldürebilir (</a:t>
            </a:r>
            <a:r>
              <a:rPr lang="tr-TR" sz="2400" dirty="0" err="1" smtClean="0"/>
              <a:t>Erben</a:t>
            </a:r>
            <a:r>
              <a:rPr lang="tr-TR" sz="2400" dirty="0" smtClean="0"/>
              <a:t>, 2008)</a:t>
            </a:r>
            <a:endParaRPr lang="tr-T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smtClean="0"/>
              <a:t>Kişinin sanrılarının başlıca teması eşinin ya da sevgilisinin sadakatsizlik göstermesidir </a:t>
            </a:r>
          </a:p>
          <a:p>
            <a:pPr fontAlgn="auto">
              <a:buFont typeface="Arial" pitchFamily="34" charset="0"/>
              <a:buChar char="•"/>
              <a:defRPr/>
            </a:pPr>
            <a:r>
              <a:rPr lang="tr-TR" sz="2400" dirty="0" smtClean="0"/>
              <a:t>Bu düşünceye gerçekçi </a:t>
            </a:r>
            <a:r>
              <a:rPr lang="tr-TR" sz="2400" dirty="0"/>
              <a:t>bir neden olmadan gelinir ve bu </a:t>
            </a:r>
            <a:r>
              <a:rPr lang="tr-TR" sz="2400" dirty="0" smtClean="0"/>
              <a:t>inanış küçük kanıtlarla </a:t>
            </a:r>
            <a:r>
              <a:rPr lang="tr-TR" sz="2400" dirty="0"/>
              <a:t>(giysilerdeki düzensizlikler ya </a:t>
            </a:r>
            <a:r>
              <a:rPr lang="tr-TR" sz="2400" dirty="0" smtClean="0"/>
              <a:t>da çarşaflardaki </a:t>
            </a:r>
            <a:r>
              <a:rPr lang="tr-TR" sz="2400" dirty="0"/>
              <a:t>lekeler gibi) desteklenen </a:t>
            </a:r>
            <a:r>
              <a:rPr lang="tr-TR" sz="2400" dirty="0" smtClean="0"/>
              <a:t>doğru olmayan çıkarımlara dayandırılır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Bütün bunlar toplanır ve sanrıyı doğrulamak üzere </a:t>
            </a:r>
            <a:r>
              <a:rPr lang="tr-TR" sz="2400" dirty="0" smtClean="0"/>
              <a:t>kullanılır</a:t>
            </a:r>
          </a:p>
          <a:p>
            <a:pPr fontAlgn="auto">
              <a:buFont typeface="Arial" pitchFamily="34" charset="0"/>
              <a:buChar char="•"/>
              <a:defRPr/>
            </a:pPr>
            <a:r>
              <a:rPr lang="tr-TR" sz="2400" dirty="0" smtClean="0"/>
              <a:t>Böyle </a:t>
            </a:r>
            <a:r>
              <a:rPr lang="tr-TR" sz="2400" dirty="0"/>
              <a:t>bir sanrısı olan kişi genellikle eşini ya da sevgilisini yüzleştirir ve imgesel sadakatsizliği bozma girişimlerinde bulunur (örneğin eşinin özerkliğini kısıtlama, gizlice eşini izleme, imgesel aşığı araştırma, eşine saldırıda bulunma gibi</a:t>
            </a:r>
            <a:r>
              <a:rPr lang="tr-TR" sz="2400" dirty="0" smtClean="0"/>
              <a:t>) (Hocaoğlu, 2001)</a:t>
            </a:r>
            <a:endParaRPr lang="tr-T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smtClean="0"/>
              <a:t>Neler Yapılabilir?</a:t>
            </a:r>
            <a:endParaRPr lang="tr-TR" sz="3200" dirty="0"/>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smtClean="0"/>
              <a:t>Yapılması </a:t>
            </a:r>
            <a:r>
              <a:rPr lang="tr-TR" sz="2400" dirty="0"/>
              <a:t>gereken kesinlikle bir uzman desteği almak ve kıskançlığın asıl sebeplerini </a:t>
            </a:r>
            <a:r>
              <a:rPr lang="tr-TR" sz="2400" dirty="0" smtClean="0"/>
              <a:t>keşfetmektir</a:t>
            </a:r>
          </a:p>
          <a:p>
            <a:pPr fontAlgn="auto">
              <a:buFont typeface="Arial" pitchFamily="34" charset="0"/>
              <a:buChar char="•"/>
              <a:defRPr/>
            </a:pPr>
            <a:r>
              <a:rPr lang="tr-TR" sz="2400" dirty="0"/>
              <a:t>Kıskanan </a:t>
            </a:r>
            <a:r>
              <a:rPr lang="tr-TR" sz="2400" dirty="0" smtClean="0"/>
              <a:t>kişi, </a:t>
            </a:r>
            <a:r>
              <a:rPr lang="tr-TR" sz="2400" dirty="0"/>
              <a:t>düşük benlik saygısına sahiptir ve dedektif rolü oynadığı içinde sürekli suçluluk duygusu </a:t>
            </a:r>
            <a:r>
              <a:rPr lang="tr-TR" sz="2400" dirty="0" smtClean="0"/>
              <a:t>yaşamaktadır</a:t>
            </a:r>
          </a:p>
          <a:p>
            <a:pPr fontAlgn="auto">
              <a:buFont typeface="Arial" pitchFamily="34" charset="0"/>
              <a:buChar char="•"/>
              <a:defRPr/>
            </a:pPr>
            <a:r>
              <a:rPr lang="tr-TR" sz="2400" dirty="0" smtClean="0"/>
              <a:t>Karşı </a:t>
            </a:r>
            <a:r>
              <a:rPr lang="tr-TR" sz="2400" dirty="0"/>
              <a:t>taraf ise savunma mekanizmalarını çok fazla kullanmaya başlamış ve artık yorulmuştur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a:t>Neler Yapılabilir?</a:t>
            </a:r>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Kıskançlık zaten sürekli artış gösteren ve kontrol edilmesi güç bir </a:t>
            </a:r>
            <a:r>
              <a:rPr lang="tr-TR" sz="2400" dirty="0" smtClean="0"/>
              <a:t>duygudur</a:t>
            </a:r>
          </a:p>
          <a:p>
            <a:pPr fontAlgn="auto">
              <a:buFont typeface="Arial" pitchFamily="34" charset="0"/>
              <a:buChar char="•"/>
              <a:defRPr/>
            </a:pPr>
            <a:r>
              <a:rPr lang="tr-TR" sz="2400" dirty="0" smtClean="0"/>
              <a:t>Bu </a:t>
            </a:r>
            <a:r>
              <a:rPr lang="tr-TR" sz="2400" dirty="0"/>
              <a:t>yüzden basite alınmamalı ve harekete geçilmelidir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a:t>Neler Yapılabilir?</a:t>
            </a:r>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Daha sağlıklı bir toplum ve ilişkiler için yapılması gereken en önemli şeyin ise doğru iletişim ve doğru empati olduğu </a:t>
            </a:r>
            <a:r>
              <a:rPr lang="tr-TR" sz="2400" dirty="0" smtClean="0"/>
              <a:t>unutulmamalıdır</a:t>
            </a:r>
          </a:p>
          <a:p>
            <a:pPr fontAlgn="auto">
              <a:buFont typeface="Arial" pitchFamily="34" charset="0"/>
              <a:buChar char="•"/>
              <a:defRPr/>
            </a:pPr>
            <a:r>
              <a:rPr lang="tr-TR" sz="2400" dirty="0"/>
              <a:t>Karşı tarafa yapılan tüm baskılar onları sizden daha da </a:t>
            </a:r>
            <a:r>
              <a:rPr lang="tr-TR" sz="2400" dirty="0" smtClean="0"/>
              <a:t>uzaklaştırır</a:t>
            </a:r>
          </a:p>
          <a:p>
            <a:pPr fontAlgn="auto">
              <a:buFont typeface="Arial" pitchFamily="34" charset="0"/>
              <a:buChar char="•"/>
              <a:defRPr/>
            </a:pPr>
            <a:r>
              <a:rPr lang="tr-TR" sz="2400" dirty="0" smtClean="0"/>
              <a:t>En </a:t>
            </a:r>
            <a:r>
              <a:rPr lang="tr-TR" sz="2400" dirty="0"/>
              <a:t>doğru tepki; dolaylı anlatımlar değil </a:t>
            </a:r>
            <a:r>
              <a:rPr lang="tr-TR" sz="2400" dirty="0" smtClean="0"/>
              <a:t>doğrudan </a:t>
            </a:r>
            <a:r>
              <a:rPr lang="tr-TR" sz="2400" dirty="0"/>
              <a:t>iletişim kurmak ve olumsuz duyguların olumlu duygularla yer değiştirmesini sağlamaktır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a:t>Neler Yapılabilir?</a:t>
            </a:r>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smtClean="0"/>
              <a:t>Sürece </a:t>
            </a:r>
            <a:r>
              <a:rPr lang="tr-TR" sz="2400" dirty="0"/>
              <a:t>değil sonuca odaklanmak en rahatlatıcı </a:t>
            </a:r>
            <a:r>
              <a:rPr lang="tr-TR" sz="2400" dirty="0" smtClean="0"/>
              <a:t>yöntemdir</a:t>
            </a:r>
          </a:p>
          <a:p>
            <a:pPr fontAlgn="auto">
              <a:buFont typeface="Arial" pitchFamily="34" charset="0"/>
              <a:buChar char="•"/>
              <a:defRPr/>
            </a:pPr>
            <a:r>
              <a:rPr lang="tr-TR" sz="2400" dirty="0"/>
              <a:t>Aldatılmayı düşünerek sağlıklı </a:t>
            </a:r>
            <a:r>
              <a:rPr lang="tr-TR" sz="2400" dirty="0" smtClean="0"/>
              <a:t>yaşayamazsınız</a:t>
            </a:r>
          </a:p>
          <a:p>
            <a:pPr fontAlgn="auto">
              <a:buFont typeface="Arial" pitchFamily="34" charset="0"/>
              <a:buChar char="•"/>
              <a:defRPr/>
            </a:pPr>
            <a:r>
              <a:rPr lang="tr-TR" sz="2400" dirty="0"/>
              <a:t>Kıskançlık dahil tüm aşırı duygular ruh sağlığınızı, ilişkilerinizi olumsuz etkiler ve daha zor süreçlerle savaşmak zorunda kalabilirsiniz</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dirty="0" smtClean="0"/>
              <a:t>Kaynaklar:</a:t>
            </a:r>
            <a:endParaRPr lang="tr-TR" dirty="0"/>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err="1" smtClean="0"/>
              <a:t>Erben</a:t>
            </a:r>
            <a:r>
              <a:rPr lang="tr-TR" sz="2400" dirty="0" smtClean="0"/>
              <a:t> G. (2008). Hezeyanlı bozuklukta hezeyan profili ve bağlantılı parametreler. </a:t>
            </a:r>
            <a:r>
              <a:rPr lang="tr-TR" sz="2400" dirty="0"/>
              <a:t>Uzmanlık tezi. </a:t>
            </a:r>
            <a:r>
              <a:rPr lang="tr-TR" sz="2400" dirty="0" smtClean="0"/>
              <a:t>T.C Sağlık Bakanlığı Bakırköy </a:t>
            </a:r>
            <a:r>
              <a:rPr lang="tr-TR" sz="2400" dirty="0"/>
              <a:t>Prof. Dr. Mazhar </a:t>
            </a:r>
            <a:r>
              <a:rPr lang="tr-TR" sz="2400" dirty="0" smtClean="0"/>
              <a:t>Osman Ruh </a:t>
            </a:r>
            <a:r>
              <a:rPr lang="tr-TR" sz="2400" dirty="0"/>
              <a:t>Sağlığı ve Sinir </a:t>
            </a:r>
            <a:r>
              <a:rPr lang="tr-TR" sz="2400" dirty="0" smtClean="0"/>
              <a:t>Hastalıkları Eğitim </a:t>
            </a:r>
            <a:r>
              <a:rPr lang="tr-TR" sz="2400" dirty="0"/>
              <a:t>ve </a:t>
            </a:r>
            <a:r>
              <a:rPr lang="tr-TR" sz="2400" dirty="0" smtClean="0"/>
              <a:t>Araştırma Hastanesi 7</a:t>
            </a:r>
            <a:r>
              <a:rPr lang="tr-TR" sz="2400" dirty="0"/>
              <a:t>. Psikiyatri </a:t>
            </a:r>
            <a:r>
              <a:rPr lang="tr-TR" sz="2400" dirty="0" smtClean="0"/>
              <a:t>Birimi.</a:t>
            </a:r>
          </a:p>
          <a:p>
            <a:pPr fontAlgn="auto">
              <a:buFont typeface="Arial" pitchFamily="34" charset="0"/>
              <a:buChar char="•"/>
              <a:defRPr/>
            </a:pPr>
            <a:r>
              <a:rPr lang="tr-TR" sz="2400" dirty="0"/>
              <a:t>Hocaoğlu Ç. (</a:t>
            </a:r>
            <a:r>
              <a:rPr lang="tr-TR" sz="2400" dirty="0" smtClean="0"/>
              <a:t>2001). </a:t>
            </a:r>
            <a:r>
              <a:rPr lang="tr-TR" sz="2400" dirty="0" err="1"/>
              <a:t>Paranoid</a:t>
            </a:r>
            <a:r>
              <a:rPr lang="tr-TR" sz="2400" dirty="0"/>
              <a:t> semptomlar ve sendromlar. Psikiyatri </a:t>
            </a:r>
            <a:r>
              <a:rPr lang="tr-TR" sz="2400" dirty="0" smtClean="0"/>
              <a:t>Dünyası, 5, 97-104.</a:t>
            </a:r>
          </a:p>
          <a:p>
            <a:pPr fontAlgn="auto">
              <a:buFont typeface="Arial" pitchFamily="34" charset="0"/>
              <a:buChar char="•"/>
              <a:defRPr/>
            </a:pPr>
            <a:r>
              <a:rPr lang="tr-TR" sz="2400" dirty="0" smtClean="0"/>
              <a:t>Web üzerinden,</a:t>
            </a:r>
          </a:p>
          <a:p>
            <a:pPr marL="0" indent="0" fontAlgn="auto">
              <a:buFont typeface="Arial" pitchFamily="34" charset="0"/>
              <a:buNone/>
              <a:defRPr/>
            </a:pPr>
            <a:r>
              <a:rPr lang="tr-TR" sz="2400" dirty="0" smtClean="0"/>
              <a:t>     http</a:t>
            </a:r>
            <a:r>
              <a:rPr lang="tr-TR" sz="2400" dirty="0"/>
              <a:t>://www.psikoloji.com.tr/psikolojik-sorunlar/patolojik-kiskanclik-3199.html</a:t>
            </a:r>
            <a:endParaRPr lang="tr-T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9275"/>
            <a:ext cx="7772400" cy="1755775"/>
          </a:xfrm>
        </p:spPr>
        <p:txBody>
          <a:bodyPr/>
          <a:lstStyle/>
          <a:p>
            <a:pPr fontAlgn="auto">
              <a:spcAft>
                <a:spcPts val="0"/>
              </a:spcAft>
              <a:defRPr/>
            </a:pPr>
            <a:r>
              <a:rPr lang="tr-TR" sz="3600" dirty="0" smtClean="0"/>
              <a:t>OTHELLO SENDROMU</a:t>
            </a:r>
            <a:br>
              <a:rPr lang="tr-TR" sz="3600" dirty="0" smtClean="0"/>
            </a:br>
            <a:r>
              <a:rPr lang="tr-TR" sz="3600" dirty="0" smtClean="0"/>
              <a:t/>
            </a:r>
            <a:br>
              <a:rPr lang="tr-TR" sz="3600" dirty="0" smtClean="0"/>
            </a:br>
            <a:r>
              <a:rPr lang="tr-TR" sz="3600" dirty="0" smtClean="0"/>
              <a:t>(PATOLOJİK KISKANÇLIK)</a:t>
            </a:r>
            <a:br>
              <a:rPr lang="tr-TR" sz="3600" dirty="0" smtClean="0"/>
            </a:br>
            <a:endParaRPr lang="tr-TR" sz="1400" dirty="0"/>
          </a:p>
        </p:txBody>
      </p:sp>
      <p:pic>
        <p:nvPicPr>
          <p:cNvPr id="14338" name="Picture 2"/>
          <p:cNvPicPr>
            <a:picLocks noChangeAspect="1" noChangeArrowheads="1"/>
          </p:cNvPicPr>
          <p:nvPr/>
        </p:nvPicPr>
        <p:blipFill>
          <a:blip r:embed="rId2"/>
          <a:srcRect/>
          <a:stretch>
            <a:fillRect/>
          </a:stretch>
        </p:blipFill>
        <p:spPr bwMode="auto">
          <a:xfrm>
            <a:off x="2414588" y="2781300"/>
            <a:ext cx="4314825" cy="3733800"/>
          </a:xfrm>
          <a:prstGeom prst="rect">
            <a:avLst/>
          </a:prstGeom>
          <a:noFill/>
          <a:ln w="9525">
            <a:noFill/>
            <a:miter lim="800000"/>
            <a:headEnd/>
            <a:tailEnd/>
          </a:ln>
        </p:spPr>
      </p:pic>
      <p:sp>
        <p:nvSpPr>
          <p:cNvPr id="14339" name="Dikdörtgen 2"/>
          <p:cNvSpPr>
            <a:spLocks noChangeArrowheads="1"/>
          </p:cNvSpPr>
          <p:nvPr/>
        </p:nvSpPr>
        <p:spPr bwMode="auto">
          <a:xfrm>
            <a:off x="3892550" y="6477000"/>
            <a:ext cx="1408113" cy="369888"/>
          </a:xfrm>
          <a:prstGeom prst="rect">
            <a:avLst/>
          </a:prstGeom>
          <a:noFill/>
          <a:ln w="9525">
            <a:noFill/>
            <a:miter lim="800000"/>
            <a:headEnd/>
            <a:tailEnd/>
          </a:ln>
        </p:spPr>
        <p:txBody>
          <a:bodyPr wrap="none">
            <a:spAutoFit/>
          </a:bodyPr>
          <a:lstStyle/>
          <a:p>
            <a:r>
              <a:rPr lang="tr-TR">
                <a:latin typeface="Arial Narrow" pitchFamily="34" charset="0"/>
              </a:rPr>
              <a:t>Edvard Munch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008188"/>
            <a:ext cx="7772400" cy="1470025"/>
          </a:xfrm>
        </p:spPr>
        <p:txBody>
          <a:bodyPr/>
          <a:lstStyle/>
          <a:p>
            <a:pPr fontAlgn="auto">
              <a:spcAft>
                <a:spcPts val="0"/>
              </a:spcAft>
              <a:defRPr/>
            </a:pPr>
            <a:r>
              <a:rPr lang="tr-TR" sz="4000" dirty="0" smtClean="0"/>
              <a:t>TEŞEKKÜRLER</a:t>
            </a:r>
            <a:endParaRPr lang="tr-T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err="1"/>
              <a:t>Othello</a:t>
            </a:r>
            <a:r>
              <a:rPr lang="tr-TR" sz="3200" dirty="0"/>
              <a:t> Sendromu</a:t>
            </a:r>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Shakespeare’in ünlü karakteri olan </a:t>
            </a:r>
            <a:r>
              <a:rPr lang="tr-TR" sz="2400" dirty="0" err="1"/>
              <a:t>Othello’nun</a:t>
            </a:r>
            <a:r>
              <a:rPr lang="tr-TR" sz="2400" dirty="0"/>
              <a:t> kıskançlığı, psikolojide yerini almış ve ilişkilerde </a:t>
            </a:r>
            <a:r>
              <a:rPr lang="tr-TR" sz="2400" dirty="0" smtClean="0"/>
              <a:t>oldukça </a:t>
            </a:r>
            <a:r>
              <a:rPr lang="tr-TR" sz="2400" dirty="0"/>
              <a:t>sıkıntı verici kıskançlığın örneği </a:t>
            </a:r>
            <a:r>
              <a:rPr lang="tr-TR" sz="2400" dirty="0" smtClean="0"/>
              <a:t>olmuştur</a:t>
            </a:r>
          </a:p>
          <a:p>
            <a:pPr fontAlgn="auto">
              <a:buFont typeface="Arial" pitchFamily="34" charset="0"/>
              <a:buChar char="•"/>
              <a:defRPr/>
            </a:pPr>
            <a:r>
              <a:rPr lang="tr-TR" sz="2400" dirty="0" err="1" smtClean="0"/>
              <a:t>Othello</a:t>
            </a:r>
            <a:r>
              <a:rPr lang="tr-TR" sz="2400" dirty="0" smtClean="0"/>
              <a:t> </a:t>
            </a:r>
            <a:r>
              <a:rPr lang="tr-TR" sz="2400" dirty="0"/>
              <a:t>büyük aşkına bir mendil hediye eder ve karısı bu mendili kaybeder. Bu durumdan şüphe duyan </a:t>
            </a:r>
            <a:r>
              <a:rPr lang="tr-TR" sz="2400" dirty="0" err="1"/>
              <a:t>Othello</a:t>
            </a:r>
            <a:r>
              <a:rPr lang="tr-TR" sz="2400" dirty="0"/>
              <a:t> kuşkulanmaya başlar ve bu kuşku önce karısını sonra kendisini öldürmesine sebep </a:t>
            </a:r>
            <a:r>
              <a:rPr lang="tr-TR" sz="2400" dirty="0" smtClean="0"/>
              <a:t>olur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err="1"/>
              <a:t>Othello</a:t>
            </a:r>
            <a:r>
              <a:rPr lang="tr-TR" sz="3200" dirty="0"/>
              <a:t> Sendromu</a:t>
            </a:r>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Bu acı verici olay bir eserin kahramanına aittir fakat ne yazık ki gerçek hayatta da sıklıkla karşımıza çıkan bu durum psikolojiye </a:t>
            </a:r>
            <a:r>
              <a:rPr lang="tr-TR" sz="2400" dirty="0" err="1"/>
              <a:t>Othello</a:t>
            </a:r>
            <a:r>
              <a:rPr lang="tr-TR" sz="2400" dirty="0"/>
              <a:t> </a:t>
            </a:r>
            <a:r>
              <a:rPr lang="tr-TR" sz="2400" dirty="0" smtClean="0"/>
              <a:t>Sendromu adıyla geçmiştir</a:t>
            </a:r>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err="1" smtClean="0"/>
              <a:t>Othello</a:t>
            </a:r>
            <a:r>
              <a:rPr lang="tr-TR" sz="3200" dirty="0" smtClean="0"/>
              <a:t> Sendromu</a:t>
            </a:r>
            <a:endParaRPr lang="tr-TR" sz="3200" dirty="0"/>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Adını ünlü yazar William Shakespeare’in “</a:t>
            </a:r>
            <a:r>
              <a:rPr lang="tr-TR" sz="2400" dirty="0" err="1"/>
              <a:t>Othello</a:t>
            </a:r>
            <a:r>
              <a:rPr lang="tr-TR" sz="2400" dirty="0"/>
              <a:t>” adlı eserinden alan bu rahatsızlık, kişinin  sevdiği birini hastalık derecesinde kıskanması durumu olarak ifade </a:t>
            </a:r>
            <a:r>
              <a:rPr lang="tr-TR" sz="2400" dirty="0" smtClean="0"/>
              <a:t>edilmektedir</a:t>
            </a:r>
          </a:p>
          <a:p>
            <a:pPr fontAlgn="auto">
              <a:buFont typeface="Arial" pitchFamily="34" charset="0"/>
              <a:buChar char="•"/>
              <a:defRPr/>
            </a:pPr>
            <a:r>
              <a:rPr lang="tr-TR" sz="2400" dirty="0" smtClean="0"/>
              <a:t>Sevginin </a:t>
            </a:r>
            <a:r>
              <a:rPr lang="tr-TR" sz="2400" dirty="0"/>
              <a:t>kaybı ya da kaybedilme tehlikesi, sevilen kişiye ve bir rakibe karşı duyulan düşmanlık ve kendine saygıyı azaltan narsistik darbe kıskançlık duygusunu oluşturan temel öğeler </a:t>
            </a:r>
            <a:r>
              <a:rPr lang="tr-TR" sz="2400" dirty="0" smtClean="0"/>
              <a:t>olmuştur</a:t>
            </a:r>
            <a:endParaRPr 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1922’de Freud normal kıskançlığın bile mantık dışı bir olay sayılması gerektiğini, böyle bir duygunun bilinç denetimi altında olmadığı gibi, dış dünyanın herkesçe paylaşılan gerçekliği içinde yaşanan durumlarla orantısız olduğu görüşünü dile getirmişti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dirty="0" smtClean="0"/>
              <a:t>Kıskançlık</a:t>
            </a:r>
            <a:endParaRPr lang="tr-TR" sz="3200" dirty="0"/>
          </a:p>
        </p:txBody>
      </p:sp>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smtClean="0"/>
              <a:t>Kıskançlık, </a:t>
            </a:r>
            <a:r>
              <a:rPr lang="tr-TR" sz="2400" dirty="0"/>
              <a:t>kaybetme korkusuyla gelişen korku temelli bir </a:t>
            </a:r>
            <a:r>
              <a:rPr lang="tr-TR" sz="2400" dirty="0" smtClean="0"/>
              <a:t>tepkidir </a:t>
            </a:r>
          </a:p>
          <a:p>
            <a:pPr fontAlgn="auto">
              <a:buFont typeface="Arial" pitchFamily="34" charset="0"/>
              <a:buChar char="•"/>
              <a:defRPr/>
            </a:pPr>
            <a:r>
              <a:rPr lang="tr-TR" sz="2400" dirty="0" smtClean="0"/>
              <a:t>Fakat </a:t>
            </a:r>
            <a:r>
              <a:rPr lang="tr-TR" sz="2400" dirty="0"/>
              <a:t>patolojik kıskançlık obsesyonlarla gelişen, temelinde öfke bulunan ve her iki tarafı da yoran tepkilerdir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err="1"/>
              <a:t>Sanrısal</a:t>
            </a:r>
            <a:r>
              <a:rPr lang="tr-TR" sz="2400" dirty="0"/>
              <a:t> </a:t>
            </a:r>
            <a:r>
              <a:rPr lang="tr-TR" sz="2400" dirty="0" smtClean="0"/>
              <a:t>bozukluk</a:t>
            </a:r>
            <a:r>
              <a:rPr lang="tr-TR" sz="2400" dirty="0"/>
              <a:t>, önde gelen semptomların sanrılar olduğu bir psikiyatrik </a:t>
            </a:r>
            <a:r>
              <a:rPr lang="tr-TR" sz="2400" dirty="0" smtClean="0"/>
              <a:t>bozukluktur</a:t>
            </a:r>
          </a:p>
          <a:p>
            <a:pPr fontAlgn="auto">
              <a:buFont typeface="Arial" pitchFamily="34" charset="0"/>
              <a:buChar char="•"/>
              <a:defRPr/>
            </a:pPr>
            <a:r>
              <a:rPr lang="tr-TR" sz="2400" dirty="0" smtClean="0"/>
              <a:t>Kıskançlık, </a:t>
            </a:r>
            <a:r>
              <a:rPr lang="tr-TR" sz="2400" dirty="0" err="1" smtClean="0"/>
              <a:t>sanrısal</a:t>
            </a:r>
            <a:r>
              <a:rPr lang="tr-TR" sz="2400" dirty="0" smtClean="0"/>
              <a:t> bozukluğun alt tiplerinden biridir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fontAlgn="auto">
              <a:buFont typeface="Arial" pitchFamily="34" charset="0"/>
              <a:buChar char="•"/>
              <a:defRPr/>
            </a:pPr>
            <a:r>
              <a:rPr lang="tr-TR" sz="2400" dirty="0"/>
              <a:t>Bu tip, evli eşler arasında daha sıklıkla görüldüğü için, </a:t>
            </a:r>
            <a:r>
              <a:rPr lang="tr-TR" sz="2400" dirty="0" err="1"/>
              <a:t>Othello</a:t>
            </a:r>
            <a:r>
              <a:rPr lang="tr-TR" sz="2400" dirty="0"/>
              <a:t> Sendromu olarak da </a:t>
            </a:r>
            <a:r>
              <a:rPr lang="tr-TR" sz="2400" dirty="0" smtClean="0"/>
              <a:t>bilinir </a:t>
            </a:r>
          </a:p>
          <a:p>
            <a:pPr fontAlgn="auto">
              <a:buFont typeface="Arial" pitchFamily="34" charset="0"/>
              <a:buChar char="•"/>
              <a:defRPr/>
            </a:pPr>
            <a:r>
              <a:rPr lang="tr-TR" sz="2400" dirty="0" smtClean="0"/>
              <a:t>Bütün </a:t>
            </a:r>
            <a:r>
              <a:rPr lang="tr-TR" sz="2400" dirty="0"/>
              <a:t>psikiyatrik hastalıklar içinde görülme sıklığı binde ikiden daha </a:t>
            </a:r>
            <a:r>
              <a:rPr lang="tr-TR" sz="2400" dirty="0" smtClean="0"/>
              <a:t>azdır</a:t>
            </a:r>
          </a:p>
          <a:p>
            <a:pPr fontAlgn="auto">
              <a:buFont typeface="Arial" pitchFamily="34" charset="0"/>
              <a:buChar char="•"/>
              <a:defRPr/>
            </a:pPr>
            <a:r>
              <a:rPr lang="tr-TR" sz="2400" dirty="0" smtClean="0"/>
              <a:t>Semptomlar </a:t>
            </a:r>
            <a:r>
              <a:rPr lang="tr-TR" sz="2400" dirty="0"/>
              <a:t>ani başlar ve ancak eşin ayrılması ya da ölümünden sonra </a:t>
            </a:r>
            <a:r>
              <a:rPr lang="tr-TR" sz="2400" dirty="0" smtClean="0"/>
              <a:t>çözülür</a:t>
            </a:r>
          </a:p>
          <a:p>
            <a:pPr fontAlgn="auto">
              <a:buFont typeface="Arial" pitchFamily="34" charset="0"/>
              <a:buChar char="•"/>
              <a:defRPr/>
            </a:pPr>
            <a:r>
              <a:rPr lang="tr-TR" sz="2400" dirty="0" smtClean="0"/>
              <a:t>Kıskançlık </a:t>
            </a:r>
            <a:r>
              <a:rPr lang="tr-TR" sz="2400" dirty="0"/>
              <a:t>sanrıları giderek eşe karşı sözel ve fiziksel saldırıya neden olabilir, hatta eşini öldürmeyle </a:t>
            </a:r>
            <a:r>
              <a:rPr lang="tr-TR" sz="2400" dirty="0" smtClean="0"/>
              <a:t>sonuçlanabilir</a:t>
            </a: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fuk">
  <a:themeElements>
    <a:clrScheme name="Ufuk">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Ufuk">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fuk">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509</TotalTime>
  <Words>608</Words>
  <Application>Microsoft Office PowerPoint</Application>
  <PresentationFormat>On-screen Show (4:3)</PresentationFormat>
  <Paragraphs>53</Paragraphs>
  <Slides>20</Slides>
  <Notes>0</Notes>
  <HiddenSlides>0</HiddenSlides>
  <MMClips>0</MMClips>
  <ScaleCrop>false</ScaleCrop>
  <HeadingPairs>
    <vt:vector size="6" baseType="variant">
      <vt:variant>
        <vt:lpstr>Kullanılan Yazı Tipleri</vt:lpstr>
      </vt:variant>
      <vt:variant>
        <vt:i4>3</vt:i4>
      </vt:variant>
      <vt:variant>
        <vt:lpstr>Tasarım Şablonu</vt:lpstr>
      </vt:variant>
      <vt:variant>
        <vt:i4>4</vt:i4>
      </vt:variant>
      <vt:variant>
        <vt:lpstr>Slayt Başlıkları</vt:lpstr>
      </vt:variant>
      <vt:variant>
        <vt:i4>20</vt:i4>
      </vt:variant>
    </vt:vector>
  </HeadingPairs>
  <TitlesOfParts>
    <vt:vector size="27" baseType="lpstr">
      <vt:lpstr>Arial Narrow</vt:lpstr>
      <vt:lpstr>Arial</vt:lpstr>
      <vt:lpstr>Calibri</vt:lpstr>
      <vt:lpstr>Ufuk</vt:lpstr>
      <vt:lpstr>Ufuk</vt:lpstr>
      <vt:lpstr>Ufuk</vt:lpstr>
      <vt:lpstr>Ufuk</vt:lpstr>
      <vt:lpstr>İZMİR YÜKSEK TEKNOLOJİ ENSTİTÜSÜ</vt:lpstr>
      <vt:lpstr>OTHELLO SENDROMU  (PATOLOJİK KISKANÇLIK) </vt:lpstr>
      <vt:lpstr>OTHELLO SENDROMU</vt:lpstr>
      <vt:lpstr>OTHELLO SENDROMU</vt:lpstr>
      <vt:lpstr>OTHELLO SENDROMU</vt:lpstr>
      <vt:lpstr>Slayt 6</vt:lpstr>
      <vt:lpstr>KISKANÇLIK</vt:lpstr>
      <vt:lpstr>Slayt 8</vt:lpstr>
      <vt:lpstr>Slayt 9</vt:lpstr>
      <vt:lpstr>Slayt 10</vt:lpstr>
      <vt:lpstr>Slayt 11</vt:lpstr>
      <vt:lpstr>Slayt 12</vt:lpstr>
      <vt:lpstr>Slayt 13</vt:lpstr>
      <vt:lpstr>Slayt 14</vt:lpstr>
      <vt:lpstr>NELER YAPILABİLİR?</vt:lpstr>
      <vt:lpstr>NELER YAPILABİLİR?</vt:lpstr>
      <vt:lpstr>NELER YAPILABİLİR?</vt:lpstr>
      <vt:lpstr>NELER YAPILABİLİR?</vt:lpstr>
      <vt:lpstr>KAYNAKLAR:</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FATMA</cp:lastModifiedBy>
  <cp:revision>42</cp:revision>
  <dcterms:created xsi:type="dcterms:W3CDTF">2012-04-02T07:00:16Z</dcterms:created>
  <dcterms:modified xsi:type="dcterms:W3CDTF">2013-09-25T10:40:16Z</dcterms:modified>
</cp:coreProperties>
</file>