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75" r:id="rId8"/>
    <p:sldId id="262" r:id="rId9"/>
    <p:sldId id="263" r:id="rId10"/>
    <p:sldId id="264" r:id="rId11"/>
    <p:sldId id="265" r:id="rId12"/>
    <p:sldId id="278" r:id="rId13"/>
    <p:sldId id="279" r:id="rId14"/>
    <p:sldId id="271" r:id="rId15"/>
    <p:sldId id="272" r:id="rId16"/>
    <p:sldId id="273" r:id="rId17"/>
    <p:sldId id="288" r:id="rId18"/>
    <p:sldId id="274" r:id="rId19"/>
    <p:sldId id="280" r:id="rId20"/>
    <p:sldId id="281" r:id="rId21"/>
    <p:sldId id="282" r:id="rId22"/>
    <p:sldId id="283" r:id="rId23"/>
    <p:sldId id="284" r:id="rId24"/>
    <p:sldId id="285" r:id="rId25"/>
    <p:sldId id="286" r:id="rId26"/>
    <p:sldId id="287" r:id="rId2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tr-TR" smtClean="0"/>
              <a:t>Asıl başlık stili için tıklatın</a:t>
            </a:r>
            <a:endParaRPr lang="en-US"/>
          </a:p>
        </p:txBody>
      </p:sp>
      <p:sp>
        <p:nvSpPr>
          <p:cNvPr id="9" name="Alt Başlık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Veri Yer Tutucusu 13"/>
          <p:cNvSpPr>
            <a:spLocks noGrp="1"/>
          </p:cNvSpPr>
          <p:nvPr>
            <p:ph type="dt" sz="half" idx="10"/>
          </p:nvPr>
        </p:nvSpPr>
        <p:spPr/>
        <p:txBody>
          <a:bodyPr/>
          <a:lstStyle>
            <a:lvl1pPr>
              <a:defRPr/>
            </a:lvl1pPr>
          </a:lstStyle>
          <a:p>
            <a:pPr>
              <a:defRPr/>
            </a:pPr>
            <a:fld id="{D585E796-CA47-4FDA-A9AA-C9790A9E68D4}" type="datetimeFigureOut">
              <a:rPr lang="tr-TR"/>
              <a:pPr>
                <a:defRPr/>
              </a:pPr>
              <a:t>26.09.2013</a:t>
            </a:fld>
            <a:endParaRPr lang="tr-TR"/>
          </a:p>
        </p:txBody>
      </p:sp>
      <p:sp>
        <p:nvSpPr>
          <p:cNvPr id="5" name="Altbilgi Yer Tutucusu 2"/>
          <p:cNvSpPr>
            <a:spLocks noGrp="1"/>
          </p:cNvSpPr>
          <p:nvPr>
            <p:ph type="ftr" sz="quarter" idx="11"/>
          </p:nvPr>
        </p:nvSpPr>
        <p:spPr/>
        <p:txBody>
          <a:bodyPr/>
          <a:lstStyle>
            <a:lvl1pPr>
              <a:defRPr/>
            </a:lvl1pPr>
          </a:lstStyle>
          <a:p>
            <a:pPr>
              <a:defRPr/>
            </a:pPr>
            <a:endParaRPr lang="tr-TR"/>
          </a:p>
        </p:txBody>
      </p:sp>
      <p:sp>
        <p:nvSpPr>
          <p:cNvPr id="6" name="Slayt Numarası Yer Tutucusu 22"/>
          <p:cNvSpPr>
            <a:spLocks noGrp="1"/>
          </p:cNvSpPr>
          <p:nvPr>
            <p:ph type="sldNum" sz="quarter" idx="12"/>
          </p:nvPr>
        </p:nvSpPr>
        <p:spPr/>
        <p:txBody>
          <a:bodyPr/>
          <a:lstStyle>
            <a:lvl1pPr>
              <a:defRPr/>
            </a:lvl1pPr>
          </a:lstStyle>
          <a:p>
            <a:pPr>
              <a:defRPr/>
            </a:pPr>
            <a:fld id="{6A70997F-B271-4B45-8A5A-14C83BD3FF4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fld id="{025D76CA-8D51-4D50-8B71-6F92BE35CB58}" type="datetimeFigureOut">
              <a:rPr lang="tr-TR"/>
              <a:pPr>
                <a:defRPr/>
              </a:pPr>
              <a:t>26.09.2013</a:t>
            </a:fld>
            <a:endParaRPr lang="tr-TR"/>
          </a:p>
        </p:txBody>
      </p:sp>
      <p:sp>
        <p:nvSpPr>
          <p:cNvPr id="5" name="Altbilgi Yer Tutucusu 2"/>
          <p:cNvSpPr>
            <a:spLocks noGrp="1"/>
          </p:cNvSpPr>
          <p:nvPr>
            <p:ph type="ftr" sz="quarter" idx="11"/>
          </p:nvPr>
        </p:nvSpPr>
        <p:spPr/>
        <p:txBody>
          <a:bodyPr/>
          <a:lstStyle>
            <a:lvl1pPr>
              <a:defRPr/>
            </a:lvl1pPr>
          </a:lstStyle>
          <a:p>
            <a:pPr>
              <a:defRPr/>
            </a:pPr>
            <a:endParaRPr lang="tr-TR"/>
          </a:p>
        </p:txBody>
      </p:sp>
      <p:sp>
        <p:nvSpPr>
          <p:cNvPr id="6" name="Slayt Numarası Yer Tutucusu 22"/>
          <p:cNvSpPr>
            <a:spLocks noGrp="1"/>
          </p:cNvSpPr>
          <p:nvPr>
            <p:ph type="sldNum" sz="quarter" idx="12"/>
          </p:nvPr>
        </p:nvSpPr>
        <p:spPr/>
        <p:txBody>
          <a:bodyPr/>
          <a:lstStyle>
            <a:lvl1pPr>
              <a:defRPr/>
            </a:lvl1pPr>
          </a:lstStyle>
          <a:p>
            <a:pPr>
              <a:defRPr/>
            </a:pPr>
            <a:fld id="{9079B3BB-DF4D-4352-B630-395CBC679F3A}"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fld id="{58FE27EC-6050-4EB7-8DC0-DB8D51949372}" type="datetimeFigureOut">
              <a:rPr lang="tr-TR"/>
              <a:pPr>
                <a:defRPr/>
              </a:pPr>
              <a:t>26.09.2013</a:t>
            </a:fld>
            <a:endParaRPr lang="tr-TR"/>
          </a:p>
        </p:txBody>
      </p:sp>
      <p:sp>
        <p:nvSpPr>
          <p:cNvPr id="5" name="Altbilgi Yer Tutucusu 2"/>
          <p:cNvSpPr>
            <a:spLocks noGrp="1"/>
          </p:cNvSpPr>
          <p:nvPr>
            <p:ph type="ftr" sz="quarter" idx="11"/>
          </p:nvPr>
        </p:nvSpPr>
        <p:spPr/>
        <p:txBody>
          <a:bodyPr/>
          <a:lstStyle>
            <a:lvl1pPr>
              <a:defRPr/>
            </a:lvl1pPr>
          </a:lstStyle>
          <a:p>
            <a:pPr>
              <a:defRPr/>
            </a:pPr>
            <a:endParaRPr lang="tr-TR"/>
          </a:p>
        </p:txBody>
      </p:sp>
      <p:sp>
        <p:nvSpPr>
          <p:cNvPr id="6" name="Slayt Numarası Yer Tutucusu 22"/>
          <p:cNvSpPr>
            <a:spLocks noGrp="1"/>
          </p:cNvSpPr>
          <p:nvPr>
            <p:ph type="sldNum" sz="quarter" idx="12"/>
          </p:nvPr>
        </p:nvSpPr>
        <p:spPr/>
        <p:txBody>
          <a:bodyPr/>
          <a:lstStyle>
            <a:lvl1pPr>
              <a:defRPr/>
            </a:lvl1pPr>
          </a:lstStyle>
          <a:p>
            <a:pPr>
              <a:defRPr/>
            </a:pPr>
            <a:fld id="{F655614F-51DB-41F7-992E-1D8C5A1D961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fld id="{314ED0DE-D946-49F7-90B0-E095CA72FDE2}" type="datetimeFigureOut">
              <a:rPr lang="tr-TR"/>
              <a:pPr>
                <a:defRPr/>
              </a:pPr>
              <a:t>26.09.2013</a:t>
            </a:fld>
            <a:endParaRPr lang="tr-TR"/>
          </a:p>
        </p:txBody>
      </p:sp>
      <p:sp>
        <p:nvSpPr>
          <p:cNvPr id="5" name="Altbilgi Yer Tutucusu 2"/>
          <p:cNvSpPr>
            <a:spLocks noGrp="1"/>
          </p:cNvSpPr>
          <p:nvPr>
            <p:ph type="ftr" sz="quarter" idx="11"/>
          </p:nvPr>
        </p:nvSpPr>
        <p:spPr/>
        <p:txBody>
          <a:bodyPr/>
          <a:lstStyle>
            <a:lvl1pPr>
              <a:defRPr/>
            </a:lvl1pPr>
          </a:lstStyle>
          <a:p>
            <a:pPr>
              <a:defRPr/>
            </a:pPr>
            <a:endParaRPr lang="tr-TR"/>
          </a:p>
        </p:txBody>
      </p:sp>
      <p:sp>
        <p:nvSpPr>
          <p:cNvPr id="6" name="Slayt Numarası Yer Tutucusu 22"/>
          <p:cNvSpPr>
            <a:spLocks noGrp="1"/>
          </p:cNvSpPr>
          <p:nvPr>
            <p:ph type="sldNum" sz="quarter" idx="12"/>
          </p:nvPr>
        </p:nvSpPr>
        <p:spPr/>
        <p:txBody>
          <a:bodyPr/>
          <a:lstStyle>
            <a:lvl1pPr>
              <a:defRPr/>
            </a:lvl1pPr>
          </a:lstStyle>
          <a:p>
            <a:pPr>
              <a:defRPr/>
            </a:pPr>
            <a:fld id="{CEFA438E-8D18-4F92-9693-E2F483E7D0B3}"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tr-TR" smtClean="0"/>
              <a:t>Asıl başlık stili için tıklatın</a:t>
            </a:r>
            <a:endParaRPr lang="en-US"/>
          </a:p>
        </p:txBody>
      </p:sp>
      <p:sp>
        <p:nvSpPr>
          <p:cNvPr id="3" name="Metin Yer Tutucusu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A5EDAD67-31F7-444F-A35D-4FB082724FA5}" type="datetimeFigureOut">
              <a:rPr lang="tr-TR"/>
              <a:pPr>
                <a:defRPr/>
              </a:pPr>
              <a:t>26.09.2013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1A9D473-63D1-4682-A802-2A5C1618FF81}"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fld id="{951766B0-35FC-49AF-B7D6-C1868BFF5718}" type="datetimeFigureOut">
              <a:rPr lang="tr-TR"/>
              <a:pPr>
                <a:defRPr/>
              </a:pPr>
              <a:t>26.09.2013</a:t>
            </a:fld>
            <a:endParaRPr lang="tr-TR"/>
          </a:p>
        </p:txBody>
      </p:sp>
      <p:sp>
        <p:nvSpPr>
          <p:cNvPr id="6" name="Altbilgi Yer Tutucusu 2"/>
          <p:cNvSpPr>
            <a:spLocks noGrp="1"/>
          </p:cNvSpPr>
          <p:nvPr>
            <p:ph type="ftr" sz="quarter" idx="11"/>
          </p:nvPr>
        </p:nvSpPr>
        <p:spPr/>
        <p:txBody>
          <a:bodyPr/>
          <a:lstStyle>
            <a:lvl1pPr>
              <a:defRPr/>
            </a:lvl1pPr>
          </a:lstStyle>
          <a:p>
            <a:pPr>
              <a:defRPr/>
            </a:pPr>
            <a:endParaRPr lang="tr-TR"/>
          </a:p>
        </p:txBody>
      </p:sp>
      <p:sp>
        <p:nvSpPr>
          <p:cNvPr id="7" name="Slayt Numarası Yer Tutucusu 22"/>
          <p:cNvSpPr>
            <a:spLocks noGrp="1"/>
          </p:cNvSpPr>
          <p:nvPr>
            <p:ph type="sldNum" sz="quarter" idx="12"/>
          </p:nvPr>
        </p:nvSpPr>
        <p:spPr/>
        <p:txBody>
          <a:bodyPr/>
          <a:lstStyle>
            <a:lvl1pPr>
              <a:defRPr/>
            </a:lvl1pPr>
          </a:lstStyle>
          <a:p>
            <a:pPr>
              <a:defRPr/>
            </a:pPr>
            <a:fld id="{56A60B88-DB85-4ACC-9EC6-823E15046E1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Metin Yer Tutucus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İçerik Yer Tutucus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13"/>
          <p:cNvSpPr>
            <a:spLocks noGrp="1"/>
          </p:cNvSpPr>
          <p:nvPr>
            <p:ph type="dt" sz="half" idx="10"/>
          </p:nvPr>
        </p:nvSpPr>
        <p:spPr/>
        <p:txBody>
          <a:bodyPr/>
          <a:lstStyle>
            <a:lvl1pPr>
              <a:defRPr/>
            </a:lvl1pPr>
          </a:lstStyle>
          <a:p>
            <a:pPr>
              <a:defRPr/>
            </a:pPr>
            <a:fld id="{FF415E55-6E0D-409E-BE95-073238D6A48B}" type="datetimeFigureOut">
              <a:rPr lang="tr-TR"/>
              <a:pPr>
                <a:defRPr/>
              </a:pPr>
              <a:t>26.09.2013</a:t>
            </a:fld>
            <a:endParaRPr lang="tr-TR"/>
          </a:p>
        </p:txBody>
      </p:sp>
      <p:sp>
        <p:nvSpPr>
          <p:cNvPr id="8" name="Altbilgi Yer Tutucusu 2"/>
          <p:cNvSpPr>
            <a:spLocks noGrp="1"/>
          </p:cNvSpPr>
          <p:nvPr>
            <p:ph type="ftr" sz="quarter" idx="11"/>
          </p:nvPr>
        </p:nvSpPr>
        <p:spPr/>
        <p:txBody>
          <a:bodyPr/>
          <a:lstStyle>
            <a:lvl1pPr>
              <a:defRPr/>
            </a:lvl1pPr>
          </a:lstStyle>
          <a:p>
            <a:pPr>
              <a:defRPr/>
            </a:pPr>
            <a:endParaRPr lang="tr-TR"/>
          </a:p>
        </p:txBody>
      </p:sp>
      <p:sp>
        <p:nvSpPr>
          <p:cNvPr id="9" name="Slayt Numarası Yer Tutucusu 22"/>
          <p:cNvSpPr>
            <a:spLocks noGrp="1"/>
          </p:cNvSpPr>
          <p:nvPr>
            <p:ph type="sldNum" sz="quarter" idx="12"/>
          </p:nvPr>
        </p:nvSpPr>
        <p:spPr/>
        <p:txBody>
          <a:bodyPr/>
          <a:lstStyle>
            <a:lvl1pPr>
              <a:defRPr/>
            </a:lvl1pPr>
          </a:lstStyle>
          <a:p>
            <a:pPr>
              <a:defRPr/>
            </a:pPr>
            <a:fld id="{D2B55C69-F6DC-42DE-868C-C7255029BFA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13"/>
          <p:cNvSpPr>
            <a:spLocks noGrp="1"/>
          </p:cNvSpPr>
          <p:nvPr>
            <p:ph type="dt" sz="half" idx="10"/>
          </p:nvPr>
        </p:nvSpPr>
        <p:spPr/>
        <p:txBody>
          <a:bodyPr/>
          <a:lstStyle>
            <a:lvl1pPr>
              <a:defRPr/>
            </a:lvl1pPr>
          </a:lstStyle>
          <a:p>
            <a:pPr>
              <a:defRPr/>
            </a:pPr>
            <a:fld id="{1753EEF7-E760-480F-A0A8-DF41F3FF2549}" type="datetimeFigureOut">
              <a:rPr lang="tr-TR"/>
              <a:pPr>
                <a:defRPr/>
              </a:pPr>
              <a:t>26.09.2013</a:t>
            </a:fld>
            <a:endParaRPr lang="tr-TR"/>
          </a:p>
        </p:txBody>
      </p:sp>
      <p:sp>
        <p:nvSpPr>
          <p:cNvPr id="4" name="Altbilgi Yer Tutucusu 2"/>
          <p:cNvSpPr>
            <a:spLocks noGrp="1"/>
          </p:cNvSpPr>
          <p:nvPr>
            <p:ph type="ftr" sz="quarter" idx="11"/>
          </p:nvPr>
        </p:nvSpPr>
        <p:spPr/>
        <p:txBody>
          <a:bodyPr/>
          <a:lstStyle>
            <a:lvl1pPr>
              <a:defRPr/>
            </a:lvl1pPr>
          </a:lstStyle>
          <a:p>
            <a:pPr>
              <a:defRPr/>
            </a:pPr>
            <a:endParaRPr lang="tr-TR"/>
          </a:p>
        </p:txBody>
      </p:sp>
      <p:sp>
        <p:nvSpPr>
          <p:cNvPr id="5" name="Slayt Numarası Yer Tutucusu 22"/>
          <p:cNvSpPr>
            <a:spLocks noGrp="1"/>
          </p:cNvSpPr>
          <p:nvPr>
            <p:ph type="sldNum" sz="quarter" idx="12"/>
          </p:nvPr>
        </p:nvSpPr>
        <p:spPr/>
        <p:txBody>
          <a:bodyPr/>
          <a:lstStyle>
            <a:lvl1pPr>
              <a:defRPr/>
            </a:lvl1pPr>
          </a:lstStyle>
          <a:p>
            <a:pPr>
              <a:defRPr/>
            </a:pPr>
            <a:fld id="{AD39FB7F-AE91-4A3F-81B0-89A3C86B02E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3"/>
          <p:cNvSpPr>
            <a:spLocks noGrp="1"/>
          </p:cNvSpPr>
          <p:nvPr>
            <p:ph type="dt" sz="half" idx="10"/>
          </p:nvPr>
        </p:nvSpPr>
        <p:spPr/>
        <p:txBody>
          <a:bodyPr/>
          <a:lstStyle>
            <a:lvl1pPr>
              <a:defRPr/>
            </a:lvl1pPr>
          </a:lstStyle>
          <a:p>
            <a:pPr>
              <a:defRPr/>
            </a:pPr>
            <a:fld id="{3A44578A-0840-46F8-9B08-51F932261875}" type="datetimeFigureOut">
              <a:rPr lang="tr-TR"/>
              <a:pPr>
                <a:defRPr/>
              </a:pPr>
              <a:t>26.09.2013</a:t>
            </a:fld>
            <a:endParaRPr lang="tr-TR"/>
          </a:p>
        </p:txBody>
      </p:sp>
      <p:sp>
        <p:nvSpPr>
          <p:cNvPr id="3" name="Altbilgi Yer Tutucusu 2"/>
          <p:cNvSpPr>
            <a:spLocks noGrp="1"/>
          </p:cNvSpPr>
          <p:nvPr>
            <p:ph type="ftr" sz="quarter" idx="11"/>
          </p:nvPr>
        </p:nvSpPr>
        <p:spPr/>
        <p:txBody>
          <a:bodyPr/>
          <a:lstStyle>
            <a:lvl1pPr>
              <a:defRPr/>
            </a:lvl1pPr>
          </a:lstStyle>
          <a:p>
            <a:pPr>
              <a:defRPr/>
            </a:pPr>
            <a:endParaRPr lang="tr-TR"/>
          </a:p>
        </p:txBody>
      </p:sp>
      <p:sp>
        <p:nvSpPr>
          <p:cNvPr id="4" name="Slayt Numarası Yer Tutucusu 22"/>
          <p:cNvSpPr>
            <a:spLocks noGrp="1"/>
          </p:cNvSpPr>
          <p:nvPr>
            <p:ph type="sldNum" sz="quarter" idx="12"/>
          </p:nvPr>
        </p:nvSpPr>
        <p:spPr/>
        <p:txBody>
          <a:bodyPr/>
          <a:lstStyle>
            <a:lvl1pPr>
              <a:defRPr/>
            </a:lvl1pPr>
          </a:lstStyle>
          <a:p>
            <a:pPr>
              <a:defRPr/>
            </a:pPr>
            <a:fld id="{3E2176A3-9B12-4074-B5C8-348E6BF0774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tr-TR" smtClean="0"/>
              <a:t>Asıl başlık stili için tıklatın</a:t>
            </a:r>
            <a:endParaRPr lang="en-US"/>
          </a:p>
        </p:txBody>
      </p:sp>
      <p:sp>
        <p:nvSpPr>
          <p:cNvPr id="3" name="Metin Yer Tutucus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İçerik Yer Tutucus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fld id="{BCE72D39-6D66-420F-AE46-4D7B8D56E840}" type="datetimeFigureOut">
              <a:rPr lang="tr-TR"/>
              <a:pPr>
                <a:defRPr/>
              </a:pPr>
              <a:t>26.09.2013</a:t>
            </a:fld>
            <a:endParaRPr lang="tr-TR"/>
          </a:p>
        </p:txBody>
      </p:sp>
      <p:sp>
        <p:nvSpPr>
          <p:cNvPr id="6" name="Altbilgi Yer Tutucusu 2"/>
          <p:cNvSpPr>
            <a:spLocks noGrp="1"/>
          </p:cNvSpPr>
          <p:nvPr>
            <p:ph type="ftr" sz="quarter" idx="11"/>
          </p:nvPr>
        </p:nvSpPr>
        <p:spPr/>
        <p:txBody>
          <a:bodyPr/>
          <a:lstStyle>
            <a:lvl1pPr>
              <a:defRPr/>
            </a:lvl1pPr>
          </a:lstStyle>
          <a:p>
            <a:pPr>
              <a:defRPr/>
            </a:pPr>
            <a:endParaRPr lang="tr-TR"/>
          </a:p>
        </p:txBody>
      </p:sp>
      <p:sp>
        <p:nvSpPr>
          <p:cNvPr id="7" name="Slayt Numarası Yer Tutucusu 22"/>
          <p:cNvSpPr>
            <a:spLocks noGrp="1"/>
          </p:cNvSpPr>
          <p:nvPr>
            <p:ph type="sldNum" sz="quarter" idx="12"/>
          </p:nvPr>
        </p:nvSpPr>
        <p:spPr/>
        <p:txBody>
          <a:bodyPr/>
          <a:lstStyle>
            <a:lvl1pPr>
              <a:defRPr/>
            </a:lvl1pPr>
          </a:lstStyle>
          <a:p>
            <a:pPr>
              <a:defRPr/>
            </a:pPr>
            <a:fld id="{96E950FB-0907-4086-90A4-78C92695DE4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Veri Yer Tutucusu 13"/>
          <p:cNvSpPr>
            <a:spLocks noGrp="1"/>
          </p:cNvSpPr>
          <p:nvPr>
            <p:ph type="dt" sz="half" idx="10"/>
          </p:nvPr>
        </p:nvSpPr>
        <p:spPr/>
        <p:txBody>
          <a:bodyPr/>
          <a:lstStyle>
            <a:lvl1pPr>
              <a:defRPr/>
            </a:lvl1pPr>
          </a:lstStyle>
          <a:p>
            <a:pPr>
              <a:defRPr/>
            </a:pPr>
            <a:fld id="{712FD7B0-D520-4893-8539-FB2BFA627B20}" type="datetimeFigureOut">
              <a:rPr lang="tr-TR"/>
              <a:pPr>
                <a:defRPr/>
              </a:pPr>
              <a:t>26.09.2013</a:t>
            </a:fld>
            <a:endParaRPr lang="tr-TR"/>
          </a:p>
        </p:txBody>
      </p:sp>
      <p:sp>
        <p:nvSpPr>
          <p:cNvPr id="6" name="Altbilgi Yer Tutucusu 2"/>
          <p:cNvSpPr>
            <a:spLocks noGrp="1"/>
          </p:cNvSpPr>
          <p:nvPr>
            <p:ph type="ftr" sz="quarter" idx="11"/>
          </p:nvPr>
        </p:nvSpPr>
        <p:spPr/>
        <p:txBody>
          <a:bodyPr/>
          <a:lstStyle>
            <a:lvl1pPr>
              <a:defRPr/>
            </a:lvl1pPr>
          </a:lstStyle>
          <a:p>
            <a:pPr>
              <a:defRPr/>
            </a:pPr>
            <a:endParaRPr lang="tr-TR"/>
          </a:p>
        </p:txBody>
      </p:sp>
      <p:sp>
        <p:nvSpPr>
          <p:cNvPr id="7" name="Slayt Numarası Yer Tutucusu 22"/>
          <p:cNvSpPr>
            <a:spLocks noGrp="1"/>
          </p:cNvSpPr>
          <p:nvPr>
            <p:ph type="sldNum" sz="quarter" idx="12"/>
          </p:nvPr>
        </p:nvSpPr>
        <p:spPr/>
        <p:txBody>
          <a:bodyPr/>
          <a:lstStyle>
            <a:lvl1pPr>
              <a:defRPr/>
            </a:lvl1pPr>
          </a:lstStyle>
          <a:p>
            <a:pPr>
              <a:defRPr/>
            </a:pPr>
            <a:fld id="{4F12C8EA-4DA8-4464-B097-1D7AE0137E1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tr-TR" smtClean="0"/>
              <a:t>Asıl başlık stili için tıklatın</a:t>
            </a:r>
            <a:endParaRPr lang="en-US"/>
          </a:p>
        </p:txBody>
      </p:sp>
      <p:sp>
        <p:nvSpPr>
          <p:cNvPr id="1027" name="Metin Yer Tutucusu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Veri Yer Tutucusu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A748900B-884D-4353-90EF-94EE07DDEE99}" type="datetimeFigureOut">
              <a:rPr lang="tr-TR"/>
              <a:pPr>
                <a:defRPr/>
              </a:pPr>
              <a:t>26.09.2013</a:t>
            </a:fld>
            <a:endParaRPr lang="tr-TR"/>
          </a:p>
        </p:txBody>
      </p:sp>
      <p:sp>
        <p:nvSpPr>
          <p:cNvPr id="3" name="Altbilgi Yer Tutucusu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tr-TR"/>
          </a:p>
        </p:txBody>
      </p:sp>
      <p:sp>
        <p:nvSpPr>
          <p:cNvPr id="23" name="Slayt Numarası Yer Tutucusu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06778613-E1C1-4541-A771-425B8F31D9AA}"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695" r:id="rId1"/>
    <p:sldLayoutId id="2147483694" r:id="rId2"/>
    <p:sldLayoutId id="2147483696"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24744"/>
            <a:ext cx="7772400" cy="1470025"/>
          </a:xfrm>
        </p:spPr>
        <p:txBody>
          <a:bodyPr/>
          <a:lstStyle/>
          <a:p>
            <a:pPr fontAlgn="auto">
              <a:spcAft>
                <a:spcPts val="0"/>
              </a:spcAft>
              <a:defRPr/>
            </a:pPr>
            <a:r>
              <a:rPr lang="tr-TR" dirty="0" smtClean="0"/>
              <a:t>İZMİR YÜKSEK TEKNOLOJİ ENSTİTÜSÜ</a:t>
            </a:r>
            <a:endParaRPr lang="tr-TR" dirty="0"/>
          </a:p>
        </p:txBody>
      </p:sp>
      <p:sp>
        <p:nvSpPr>
          <p:cNvPr id="13314" name="Alt Başlık 2"/>
          <p:cNvSpPr>
            <a:spLocks noGrp="1"/>
          </p:cNvSpPr>
          <p:nvPr>
            <p:ph type="subTitle" idx="1"/>
          </p:nvPr>
        </p:nvSpPr>
        <p:spPr>
          <a:xfrm>
            <a:off x="1371600" y="3500438"/>
            <a:ext cx="6400800" cy="2138362"/>
          </a:xfrm>
        </p:spPr>
        <p:txBody>
          <a:bodyPr/>
          <a:lstStyle/>
          <a:p>
            <a:r>
              <a:rPr lang="tr-TR" smtClean="0"/>
              <a:t>Sağlık Kültür ve Spor Daire Başkanlığı</a:t>
            </a:r>
          </a:p>
          <a:p>
            <a:endParaRPr lang="tr-TR" smtClean="0"/>
          </a:p>
          <a:p>
            <a:r>
              <a:rPr lang="tr-TR" smtClean="0"/>
              <a:t>Psikolojik Danışmanlık ve Rehberlik Hizmetleri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İntiharla İlgili Gerçekler</a:t>
            </a:r>
          </a:p>
        </p:txBody>
      </p:sp>
      <p:sp>
        <p:nvSpPr>
          <p:cNvPr id="22530" name="İçerik Yer Tutucusu 2"/>
          <p:cNvSpPr>
            <a:spLocks noGrp="1"/>
          </p:cNvSpPr>
          <p:nvPr>
            <p:ph idx="1"/>
          </p:nvPr>
        </p:nvSpPr>
        <p:spPr/>
        <p:txBody>
          <a:bodyPr/>
          <a:lstStyle/>
          <a:p>
            <a:r>
              <a:rPr lang="tr-TR" smtClean="0"/>
              <a:t>İntihar, yetişkinlerde ölüm nedeni olarak sekizinci sırada gelmektedir</a:t>
            </a:r>
          </a:p>
          <a:p>
            <a:r>
              <a:rPr lang="tr-TR" smtClean="0"/>
              <a:t>İntihar edenlerin büyük çoğunluğu, özellikle duygudurum bozukluğu ya da alkolizm gibi tanılanabilir bir ruhsal bozukluğa sahiptir</a:t>
            </a:r>
          </a:p>
          <a:p>
            <a:r>
              <a:rPr lang="tr-TR" smtClean="0"/>
              <a:t>Dünyada en yüksek intihar oranı Macaristan’da, en düşük oranlar Yunanistan, Meksika, Hollanda ve İngiltere’dedir.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İntiharın On Ortak Yönü</a:t>
            </a:r>
            <a:endParaRPr lang="tr-TR" dirty="0"/>
          </a:p>
        </p:txBody>
      </p:sp>
      <p:sp>
        <p:nvSpPr>
          <p:cNvPr id="3" name="İçerik Yer Tutucusu 2"/>
          <p:cNvSpPr>
            <a:spLocks noGrp="1"/>
          </p:cNvSpPr>
          <p:nvPr>
            <p:ph idx="1"/>
          </p:nvPr>
        </p:nvSpPr>
        <p:spPr>
          <a:xfrm>
            <a:off x="468313" y="1412875"/>
            <a:ext cx="8229600" cy="4968875"/>
          </a:xfrm>
        </p:spPr>
        <p:txBody>
          <a:bodyPr>
            <a:normAutofit fontScale="85000" lnSpcReduction="10000"/>
          </a:bodyPr>
          <a:lstStyle/>
          <a:p>
            <a:pPr marL="514350" indent="-514350" fontAlgn="auto">
              <a:spcAft>
                <a:spcPts val="0"/>
              </a:spcAft>
              <a:buClr>
                <a:schemeClr val="tx1">
                  <a:shade val="95000"/>
                </a:schemeClr>
              </a:buClr>
              <a:buFont typeface="+mj-lt"/>
              <a:buAutoNum type="arabicPeriod"/>
              <a:defRPr/>
            </a:pPr>
            <a:r>
              <a:rPr lang="tr-TR" dirty="0" smtClean="0"/>
              <a:t>Ortak amaç çözüm aramaktır</a:t>
            </a:r>
          </a:p>
          <a:p>
            <a:pPr marL="514350" indent="-514350" fontAlgn="auto">
              <a:spcAft>
                <a:spcPts val="0"/>
              </a:spcAft>
              <a:buClr>
                <a:schemeClr val="tx1">
                  <a:shade val="95000"/>
                </a:schemeClr>
              </a:buClr>
              <a:buFont typeface="+mj-lt"/>
              <a:buAutoNum type="arabicPeriod"/>
              <a:defRPr/>
            </a:pPr>
            <a:r>
              <a:rPr lang="tr-TR" dirty="0" smtClean="0"/>
              <a:t>Ortak hedef bilinçliliğin durdurulmasıdır</a:t>
            </a:r>
          </a:p>
          <a:p>
            <a:pPr marL="514350" indent="-514350" fontAlgn="auto">
              <a:spcAft>
                <a:spcPts val="0"/>
              </a:spcAft>
              <a:buClr>
                <a:schemeClr val="tx1">
                  <a:shade val="95000"/>
                </a:schemeClr>
              </a:buClr>
              <a:buFont typeface="+mj-lt"/>
              <a:buAutoNum type="arabicPeriod"/>
              <a:defRPr/>
            </a:pPr>
            <a:r>
              <a:rPr lang="tr-TR" dirty="0" smtClean="0"/>
              <a:t>Ortak uyarıcı dayanılamayacak psikolojik acıdır</a:t>
            </a:r>
          </a:p>
          <a:p>
            <a:pPr marL="514350" indent="-514350" fontAlgn="auto">
              <a:spcAft>
                <a:spcPts val="0"/>
              </a:spcAft>
              <a:buClr>
                <a:schemeClr val="tx1">
                  <a:shade val="95000"/>
                </a:schemeClr>
              </a:buClr>
              <a:buFont typeface="+mj-lt"/>
              <a:buAutoNum type="arabicPeriod"/>
              <a:defRPr/>
            </a:pPr>
            <a:r>
              <a:rPr lang="tr-TR" dirty="0" smtClean="0"/>
              <a:t>Ortak stres verici faktör engellenmiş psikolojik gereksinmelerdir</a:t>
            </a:r>
          </a:p>
          <a:p>
            <a:pPr marL="514350" indent="-514350" fontAlgn="auto">
              <a:spcAft>
                <a:spcPts val="0"/>
              </a:spcAft>
              <a:buClr>
                <a:schemeClr val="tx1">
                  <a:shade val="95000"/>
                </a:schemeClr>
              </a:buClr>
              <a:buFont typeface="+mj-lt"/>
              <a:buAutoNum type="arabicPeriod"/>
              <a:defRPr/>
            </a:pPr>
            <a:r>
              <a:rPr lang="tr-TR" dirty="0" smtClean="0"/>
              <a:t>Otak duygu çaresizlik, umutsuzluktur</a:t>
            </a:r>
          </a:p>
          <a:p>
            <a:pPr marL="514350" indent="-514350" fontAlgn="auto">
              <a:spcAft>
                <a:spcPts val="0"/>
              </a:spcAft>
              <a:buClr>
                <a:schemeClr val="tx1">
                  <a:shade val="95000"/>
                </a:schemeClr>
              </a:buClr>
              <a:buFont typeface="+mj-lt"/>
              <a:buAutoNum type="arabicPeriod"/>
              <a:defRPr/>
            </a:pPr>
            <a:r>
              <a:rPr lang="tr-TR" dirty="0" smtClean="0"/>
              <a:t>Ortak bilişsel durum ikircikli olmaktır</a:t>
            </a:r>
          </a:p>
          <a:p>
            <a:pPr marL="514350" indent="-514350" fontAlgn="auto">
              <a:spcAft>
                <a:spcPts val="0"/>
              </a:spcAft>
              <a:buClr>
                <a:schemeClr val="tx1">
                  <a:shade val="95000"/>
                </a:schemeClr>
              </a:buClr>
              <a:buFont typeface="+mj-lt"/>
              <a:buAutoNum type="arabicPeriod"/>
              <a:defRPr/>
            </a:pPr>
            <a:r>
              <a:rPr lang="tr-TR" dirty="0" smtClean="0"/>
              <a:t>Ortak algısal durum daralmadır</a:t>
            </a:r>
          </a:p>
          <a:p>
            <a:pPr marL="514350" indent="-514350" fontAlgn="auto">
              <a:spcAft>
                <a:spcPts val="0"/>
              </a:spcAft>
              <a:buClr>
                <a:schemeClr val="tx1">
                  <a:shade val="95000"/>
                </a:schemeClr>
              </a:buClr>
              <a:buFont typeface="+mj-lt"/>
              <a:buAutoNum type="arabicPeriod"/>
              <a:defRPr/>
            </a:pPr>
            <a:r>
              <a:rPr lang="tr-TR" dirty="0" smtClean="0"/>
              <a:t>Ortak eylem saldırganlıktır</a:t>
            </a:r>
          </a:p>
          <a:p>
            <a:pPr marL="514350" indent="-514350" fontAlgn="auto">
              <a:spcAft>
                <a:spcPts val="0"/>
              </a:spcAft>
              <a:buClr>
                <a:schemeClr val="tx1">
                  <a:shade val="95000"/>
                </a:schemeClr>
              </a:buClr>
              <a:buFont typeface="+mj-lt"/>
              <a:buAutoNum type="arabicPeriod"/>
              <a:defRPr/>
            </a:pPr>
            <a:r>
              <a:rPr lang="tr-TR" dirty="0" smtClean="0"/>
              <a:t>Ortak kişilerarası eylem intihar niyetini iletmektir</a:t>
            </a:r>
          </a:p>
          <a:p>
            <a:pPr marL="514350" indent="-514350" fontAlgn="auto">
              <a:spcAft>
                <a:spcPts val="0"/>
              </a:spcAft>
              <a:buClr>
                <a:schemeClr val="tx1">
                  <a:shade val="95000"/>
                </a:schemeClr>
              </a:buClr>
              <a:buFont typeface="+mj-lt"/>
              <a:buAutoNum type="arabicPeriod"/>
              <a:defRPr/>
            </a:pPr>
            <a:r>
              <a:rPr lang="tr-TR" dirty="0" smtClean="0"/>
              <a:t>Ortak tutarlı yön yaşam boyu başa çıkma örüntüsüdür</a:t>
            </a:r>
          </a:p>
          <a:p>
            <a:pPr marL="0" indent="0" fontAlgn="auto">
              <a:spcAft>
                <a:spcPts val="0"/>
              </a:spcAft>
              <a:buClr>
                <a:schemeClr val="tx1">
                  <a:shade val="95000"/>
                </a:schemeClr>
              </a:buClr>
              <a:buFont typeface="Wingdings 2"/>
              <a:buNone/>
              <a:defRPr/>
            </a:pPr>
            <a:r>
              <a:rPr lang="tr-TR" dirty="0" smtClean="0"/>
              <a:t>(</a:t>
            </a:r>
            <a:r>
              <a:rPr lang="tr-TR" dirty="0" err="1" smtClean="0"/>
              <a:t>Shneidman’ın</a:t>
            </a:r>
            <a:r>
              <a:rPr lang="tr-TR" dirty="0" smtClean="0"/>
              <a:t> intihara psikolojik yaklaşım tablosudur)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Sosyolojik Kuram</a:t>
            </a:r>
            <a:endParaRPr lang="tr-TR" dirty="0"/>
          </a:p>
        </p:txBody>
      </p:sp>
      <p:sp>
        <p:nvSpPr>
          <p:cNvPr id="3" name="İçerik Yer Tutucusu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tr-TR" dirty="0" smtClean="0"/>
              <a:t>Emile </a:t>
            </a:r>
            <a:r>
              <a:rPr lang="tr-TR" dirty="0" err="1" smtClean="0"/>
              <a:t>Durkheim</a:t>
            </a:r>
            <a:r>
              <a:rPr lang="tr-TR" dirty="0" smtClean="0"/>
              <a:t>, kendini yok etmeyi sosyolojik bir olgu olarak tanımlayarak 3 sınıfa ayırmıştır:</a:t>
            </a:r>
          </a:p>
          <a:p>
            <a:pPr marL="514350" indent="-514350" fontAlgn="auto">
              <a:spcAft>
                <a:spcPts val="0"/>
              </a:spcAft>
              <a:buClr>
                <a:schemeClr val="tx1">
                  <a:shade val="95000"/>
                </a:schemeClr>
              </a:buClr>
              <a:buFont typeface="+mj-lt"/>
              <a:buAutoNum type="arabicPeriod"/>
              <a:defRPr/>
            </a:pPr>
            <a:r>
              <a:rPr lang="tr-TR" dirty="0" smtClean="0"/>
              <a:t>Egoist intihar: Bireyin toplumla çok az bağı kalmış, sosyal desteklerden koparak başkalarına yabancılaşmıştır</a:t>
            </a:r>
          </a:p>
          <a:p>
            <a:pPr marL="514350" indent="-514350" fontAlgn="auto">
              <a:spcAft>
                <a:spcPts val="0"/>
              </a:spcAft>
              <a:buClr>
                <a:schemeClr val="tx1">
                  <a:shade val="95000"/>
                </a:schemeClr>
              </a:buClr>
              <a:buFont typeface="+mj-lt"/>
              <a:buAutoNum type="arabicPeriod"/>
              <a:defRPr/>
            </a:pPr>
            <a:r>
              <a:rPr lang="tr-TR" dirty="0" err="1" smtClean="0"/>
              <a:t>Elsever</a:t>
            </a:r>
            <a:r>
              <a:rPr lang="tr-TR" dirty="0" smtClean="0"/>
              <a:t> intihar: Birey, kendini toplumun yararına feda ettiğini düşünür</a:t>
            </a:r>
          </a:p>
          <a:p>
            <a:pPr marL="514350" indent="-514350" fontAlgn="auto">
              <a:spcAft>
                <a:spcPts val="0"/>
              </a:spcAft>
              <a:buClr>
                <a:schemeClr val="tx1">
                  <a:shade val="95000"/>
                </a:schemeClr>
              </a:buClr>
              <a:buFont typeface="+mj-lt"/>
              <a:buAutoNum type="arabicPeriod"/>
              <a:defRPr/>
            </a:pPr>
            <a:r>
              <a:rPr lang="tr-TR" dirty="0" err="1" smtClean="0"/>
              <a:t>Anomik</a:t>
            </a:r>
            <a:r>
              <a:rPr lang="tr-TR" dirty="0" smtClean="0"/>
              <a:t> intihar: Bireyin toplumla ilişkisindeki ani değişiklik sonucu ortaya çıkabilir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Sosyolojik Kuram</a:t>
            </a:r>
          </a:p>
        </p:txBody>
      </p:sp>
      <p:sp>
        <p:nvSpPr>
          <p:cNvPr id="25602" name="İçerik Yer Tutucusu 2"/>
          <p:cNvSpPr>
            <a:spLocks noGrp="1"/>
          </p:cNvSpPr>
          <p:nvPr>
            <p:ph idx="1"/>
          </p:nvPr>
        </p:nvSpPr>
        <p:spPr/>
        <p:txBody>
          <a:bodyPr/>
          <a:lstStyle/>
          <a:p>
            <a:r>
              <a:rPr lang="tr-TR" smtClean="0"/>
              <a:t>Bütün sosyolojik kuramlarda olduğu gibi, Durkheim’ın kuramı da aynı toplumda yaşayan ve benzer istek ve koşullarla karşılaşan bireyler arası farklılıkları açıklamakta zorluk çeker (Davison ve Neale, 2004)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Nedenleri</a:t>
            </a:r>
            <a:endParaRPr lang="tr-TR" dirty="0"/>
          </a:p>
        </p:txBody>
      </p:sp>
      <p:sp>
        <p:nvSpPr>
          <p:cNvPr id="3" name="İçerik Yer Tutucusu 2"/>
          <p:cNvSpPr>
            <a:spLocks noGrp="1"/>
          </p:cNvSpPr>
          <p:nvPr>
            <p:ph idx="1"/>
          </p:nvPr>
        </p:nvSpPr>
        <p:spPr>
          <a:xfrm>
            <a:off x="457200" y="1600200"/>
            <a:ext cx="8229600" cy="4781550"/>
          </a:xfrm>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tr-TR" dirty="0" smtClean="0"/>
              <a:t>İntiharın altında yatan çeşitli içsel motivasyonlar vardır:</a:t>
            </a:r>
          </a:p>
          <a:p>
            <a:pPr marL="514350" indent="-514350" fontAlgn="auto">
              <a:spcAft>
                <a:spcPts val="0"/>
              </a:spcAft>
              <a:buClr>
                <a:schemeClr val="tx1">
                  <a:shade val="95000"/>
                </a:schemeClr>
              </a:buClr>
              <a:buFont typeface="+mj-lt"/>
              <a:buAutoNum type="arabicPeriod"/>
              <a:defRPr/>
            </a:pPr>
            <a:r>
              <a:rPr lang="tr-TR" dirty="0" smtClean="0"/>
              <a:t>İçe dönük </a:t>
            </a:r>
            <a:r>
              <a:rPr lang="tr-TR" dirty="0" err="1" smtClean="0"/>
              <a:t>agresyon</a:t>
            </a:r>
            <a:endParaRPr lang="tr-TR" dirty="0" smtClean="0"/>
          </a:p>
          <a:p>
            <a:pPr marL="514350" indent="-514350" fontAlgn="auto">
              <a:spcAft>
                <a:spcPts val="0"/>
              </a:spcAft>
              <a:buClr>
                <a:schemeClr val="tx1">
                  <a:shade val="95000"/>
                </a:schemeClr>
              </a:buClr>
              <a:buFont typeface="+mj-lt"/>
              <a:buAutoNum type="arabicPeriod"/>
              <a:defRPr/>
            </a:pPr>
            <a:r>
              <a:rPr lang="tr-TR" dirty="0" smtClean="0"/>
              <a:t>Başkalarından öç almak</a:t>
            </a:r>
          </a:p>
          <a:p>
            <a:pPr marL="514350" indent="-514350" fontAlgn="auto">
              <a:spcAft>
                <a:spcPts val="0"/>
              </a:spcAft>
              <a:buClr>
                <a:schemeClr val="tx1">
                  <a:shade val="95000"/>
                </a:schemeClr>
              </a:buClr>
              <a:buFont typeface="+mj-lt"/>
              <a:buAutoNum type="arabicPeriod"/>
              <a:defRPr/>
            </a:pPr>
            <a:r>
              <a:rPr lang="tr-TR" dirty="0" smtClean="0"/>
              <a:t>Başkalarından zorla sevgi almak</a:t>
            </a:r>
          </a:p>
          <a:p>
            <a:pPr marL="514350" indent="-514350" fontAlgn="auto">
              <a:spcAft>
                <a:spcPts val="0"/>
              </a:spcAft>
              <a:buClr>
                <a:schemeClr val="tx1">
                  <a:shade val="95000"/>
                </a:schemeClr>
              </a:buClr>
              <a:buFont typeface="+mj-lt"/>
              <a:buAutoNum type="arabicPeriod"/>
              <a:defRPr/>
            </a:pPr>
            <a:r>
              <a:rPr lang="tr-TR" dirty="0" smtClean="0"/>
              <a:t>Yapılan hataların bedelini ödemek</a:t>
            </a:r>
          </a:p>
          <a:p>
            <a:pPr marL="514350" indent="-514350" fontAlgn="auto">
              <a:spcAft>
                <a:spcPts val="0"/>
              </a:spcAft>
              <a:buClr>
                <a:schemeClr val="tx1">
                  <a:shade val="95000"/>
                </a:schemeClr>
              </a:buClr>
              <a:buFont typeface="+mj-lt"/>
              <a:buAutoNum type="arabicPeriod"/>
              <a:defRPr/>
            </a:pPr>
            <a:r>
              <a:rPr lang="tr-TR" dirty="0" smtClean="0"/>
              <a:t>Kabul edilemeyen duygulardan kendini kurtarmak</a:t>
            </a:r>
          </a:p>
          <a:p>
            <a:pPr marL="514350" indent="-514350" fontAlgn="auto">
              <a:spcAft>
                <a:spcPts val="0"/>
              </a:spcAft>
              <a:buClr>
                <a:schemeClr val="tx1">
                  <a:shade val="95000"/>
                </a:schemeClr>
              </a:buClr>
              <a:buFont typeface="+mj-lt"/>
              <a:buAutoNum type="arabicPeriod"/>
              <a:defRPr/>
            </a:pPr>
            <a:r>
              <a:rPr lang="tr-TR" dirty="0" smtClean="0"/>
              <a:t>Yeniden doğma isteği</a:t>
            </a:r>
          </a:p>
          <a:p>
            <a:pPr marL="514350" indent="-514350" fontAlgn="auto">
              <a:spcAft>
                <a:spcPts val="0"/>
              </a:spcAft>
              <a:buClr>
                <a:schemeClr val="tx1">
                  <a:shade val="95000"/>
                </a:schemeClr>
              </a:buClr>
              <a:buFont typeface="+mj-lt"/>
              <a:buAutoNum type="arabicPeriod"/>
              <a:defRPr/>
            </a:pPr>
            <a:r>
              <a:rPr lang="tr-TR" dirty="0" smtClean="0"/>
              <a:t>Ölen bir kişiyle birleşme isteği</a:t>
            </a:r>
          </a:p>
          <a:p>
            <a:pPr marL="514350" indent="-514350" fontAlgn="auto">
              <a:spcAft>
                <a:spcPts val="0"/>
              </a:spcAft>
              <a:buClr>
                <a:schemeClr val="tx1">
                  <a:shade val="95000"/>
                </a:schemeClr>
              </a:buClr>
              <a:buFont typeface="+mj-lt"/>
              <a:buAutoNum type="arabicPeriod"/>
              <a:defRPr/>
            </a:pPr>
            <a:r>
              <a:rPr lang="tr-TR" dirty="0" smtClean="0"/>
              <a:t>Stres, acı ve duygusal boşluktan kaçma gereksinimi</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Nedenleri</a:t>
            </a:r>
            <a:endParaRPr lang="tr-TR" dirty="0"/>
          </a:p>
        </p:txBody>
      </p:sp>
      <p:sp>
        <p:nvSpPr>
          <p:cNvPr id="3" name="İçerik Yer Tutucusu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tr-TR" dirty="0" smtClean="0"/>
              <a:t>İntihar </a:t>
            </a:r>
            <a:r>
              <a:rPr lang="tr-TR" dirty="0"/>
              <a:t>girişiminde bulunanlarda bozuk aile içi ilişkiler, ailelerde destek ve sevgi azlığı </a:t>
            </a:r>
            <a:r>
              <a:rPr lang="tr-TR" dirty="0" smtClean="0"/>
              <a:t>bildirilmektedir</a:t>
            </a:r>
          </a:p>
          <a:p>
            <a:pPr marL="548640" indent="-411480" fontAlgn="auto">
              <a:spcAft>
                <a:spcPts val="0"/>
              </a:spcAft>
              <a:buClr>
                <a:schemeClr val="tx1">
                  <a:shade val="95000"/>
                </a:schemeClr>
              </a:buClr>
              <a:buFont typeface="Wingdings 2"/>
              <a:buChar char=""/>
              <a:defRPr/>
            </a:pPr>
            <a:r>
              <a:rPr lang="tr-TR" dirty="0" smtClean="0"/>
              <a:t>Sağlıklı aileler</a:t>
            </a:r>
            <a:r>
              <a:rPr lang="tr-TR" dirty="0"/>
              <a:t>, sorunlarını </a:t>
            </a:r>
            <a:r>
              <a:rPr lang="tr-TR" dirty="0" smtClean="0"/>
              <a:t>çözebilen, birbirlerine </a:t>
            </a:r>
            <a:r>
              <a:rPr lang="tr-TR" dirty="0"/>
              <a:t>duygusal olarak bağlı, rolünü </a:t>
            </a:r>
            <a:r>
              <a:rPr lang="tr-TR" dirty="0" smtClean="0"/>
              <a:t>etkili biçimde </a:t>
            </a:r>
            <a:r>
              <a:rPr lang="tr-TR" dirty="0"/>
              <a:t>yerine getirebilen, dolaysız bir </a:t>
            </a:r>
            <a:r>
              <a:rPr lang="tr-TR" dirty="0" smtClean="0"/>
              <a:t>iletişim biçimini benimseyen aileler olarak tanımlanmaktadır</a:t>
            </a:r>
          </a:p>
          <a:p>
            <a:pPr marL="548640" indent="-411480" fontAlgn="auto">
              <a:spcAft>
                <a:spcPts val="0"/>
              </a:spcAft>
              <a:buClr>
                <a:schemeClr val="tx1">
                  <a:shade val="95000"/>
                </a:schemeClr>
              </a:buClr>
              <a:buFont typeface="Wingdings 2"/>
              <a:buChar char=""/>
              <a:defRPr/>
            </a:pPr>
            <a:r>
              <a:rPr lang="tr-TR" dirty="0" smtClean="0"/>
              <a:t>Sağlıklı aile yapısına sahip bireylerde intihar eğiliminin daha az sıklıkta görüldüğü söylenebilir</a:t>
            </a:r>
            <a:endParaRPr lang="tr-TR" dirty="0"/>
          </a:p>
          <a:p>
            <a:pPr marL="548640" indent="-411480" fontAlgn="auto">
              <a:spcAft>
                <a:spcPts val="0"/>
              </a:spcAft>
              <a:buClr>
                <a:schemeClr val="tx1">
                  <a:shade val="95000"/>
                </a:schemeClr>
              </a:buClr>
              <a:buFont typeface="Wingdings 2"/>
              <a:buChar char=""/>
              <a:defRPr/>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Nedenleri</a:t>
            </a:r>
          </a:p>
        </p:txBody>
      </p:sp>
      <p:sp>
        <p:nvSpPr>
          <p:cNvPr id="28674" name="İçerik Yer Tutucusu 2"/>
          <p:cNvSpPr>
            <a:spLocks noGrp="1"/>
          </p:cNvSpPr>
          <p:nvPr>
            <p:ph idx="1"/>
          </p:nvPr>
        </p:nvSpPr>
        <p:spPr/>
        <p:txBody>
          <a:bodyPr/>
          <a:lstStyle/>
          <a:p>
            <a:r>
              <a:rPr lang="tr-TR" smtClean="0"/>
              <a:t>Ergenlerin ele alındığı çalışmalarda intihar riskine neden olabilecek değişkenler araştırılmıştır. Bunlar;</a:t>
            </a:r>
          </a:p>
          <a:p>
            <a:pPr>
              <a:buFont typeface="Wingdings" pitchFamily="2" charset="2"/>
              <a:buChar char="ü"/>
            </a:pPr>
            <a:r>
              <a:rPr lang="tr-TR" smtClean="0"/>
              <a:t>Arkadaş, anne-baba ya da akrabalarda intihar düşüncesi, tehdidi ya da girişiminin olması</a:t>
            </a:r>
          </a:p>
          <a:p>
            <a:pPr>
              <a:buFont typeface="Wingdings" pitchFamily="2" charset="2"/>
              <a:buChar char="ü"/>
            </a:pPr>
            <a:r>
              <a:rPr lang="tr-TR" smtClean="0"/>
              <a:t>Ebeveynlerden birinin ölmesi ya da ciddi psikiyatrik hastalığının olması, </a:t>
            </a:r>
          </a:p>
          <a:p>
            <a:pPr>
              <a:buFont typeface="Wingdings" pitchFamily="2" charset="2"/>
              <a:buChar char="ü"/>
            </a:pPr>
            <a:r>
              <a:rPr lang="tr-TR" smtClean="0"/>
              <a:t>Anne- babanın boşanması ya da ayrı yaşaması, </a:t>
            </a:r>
          </a:p>
          <a:p>
            <a:pPr>
              <a:buFont typeface="Wingdings" pitchFamily="2" charset="2"/>
              <a:buChar char="ü"/>
            </a:pPr>
            <a:r>
              <a:rPr lang="tr-TR" smtClean="0"/>
              <a:t>Aile içinde duygusal ya da iletişim sorunlarının olması,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Nedenleri</a:t>
            </a:r>
          </a:p>
        </p:txBody>
      </p:sp>
      <p:sp>
        <p:nvSpPr>
          <p:cNvPr id="29698" name="İçerik Yer Tutucusu 2"/>
          <p:cNvSpPr>
            <a:spLocks noGrp="1"/>
          </p:cNvSpPr>
          <p:nvPr>
            <p:ph idx="1"/>
          </p:nvPr>
        </p:nvSpPr>
        <p:spPr/>
        <p:txBody>
          <a:bodyPr/>
          <a:lstStyle/>
          <a:p>
            <a:pPr>
              <a:buFont typeface="Wingdings" pitchFamily="2" charset="2"/>
              <a:buChar char="ü"/>
            </a:pPr>
            <a:r>
              <a:rPr lang="tr-TR" smtClean="0"/>
              <a:t>Kalabalık aile yapısı, </a:t>
            </a:r>
          </a:p>
          <a:p>
            <a:pPr>
              <a:buFont typeface="Wingdings" pitchFamily="2" charset="2"/>
              <a:buChar char="ü"/>
            </a:pPr>
            <a:r>
              <a:rPr lang="tr-TR" smtClean="0"/>
              <a:t>Yakın çevrede stres verici yaşam olaylarının varlığı, </a:t>
            </a:r>
          </a:p>
          <a:p>
            <a:pPr>
              <a:buFont typeface="Wingdings" pitchFamily="2" charset="2"/>
              <a:buChar char="ü"/>
            </a:pPr>
            <a:r>
              <a:rPr lang="tr-TR" smtClean="0"/>
              <a:t>Depresif bozukluk varlığı, </a:t>
            </a:r>
          </a:p>
          <a:p>
            <a:pPr>
              <a:buFont typeface="Wingdings" pitchFamily="2" charset="2"/>
              <a:buChar char="ü"/>
            </a:pPr>
            <a:r>
              <a:rPr lang="tr-TR" smtClean="0"/>
              <a:t>Ateşli silahlara ulaşmadaki kolaylıklar, </a:t>
            </a:r>
          </a:p>
          <a:p>
            <a:pPr>
              <a:buFont typeface="Wingdings" pitchFamily="2" charset="2"/>
              <a:buChar char="ü"/>
            </a:pPr>
            <a:r>
              <a:rPr lang="tr-TR" smtClean="0"/>
              <a:t>Eşcinsel eğilim, </a:t>
            </a:r>
          </a:p>
          <a:p>
            <a:pPr>
              <a:buFont typeface="Wingdings" pitchFamily="2" charset="2"/>
              <a:buChar char="ü"/>
            </a:pPr>
            <a:r>
              <a:rPr lang="tr-TR" smtClean="0"/>
              <a:t>Cinsel istismar ve </a:t>
            </a:r>
          </a:p>
          <a:p>
            <a:pPr>
              <a:buFont typeface="Wingdings" pitchFamily="2" charset="2"/>
              <a:buChar char="ü"/>
            </a:pPr>
            <a:r>
              <a:rPr lang="tr-TR" smtClean="0"/>
              <a:t>Fiziksel cezalandırmadır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Nedenleri</a:t>
            </a:r>
          </a:p>
        </p:txBody>
      </p:sp>
      <p:sp>
        <p:nvSpPr>
          <p:cNvPr id="30722" name="İçerik Yer Tutucusu 2"/>
          <p:cNvSpPr>
            <a:spLocks noGrp="1"/>
          </p:cNvSpPr>
          <p:nvPr>
            <p:ph idx="1"/>
          </p:nvPr>
        </p:nvSpPr>
        <p:spPr/>
        <p:txBody>
          <a:bodyPr/>
          <a:lstStyle/>
          <a:p>
            <a:r>
              <a:rPr lang="tr-TR" smtClean="0"/>
              <a:t>Medyanın sıkça intiharları haber konusu yapması, intiharlarda artışa yol açabilmektedir</a:t>
            </a:r>
          </a:p>
          <a:p>
            <a:r>
              <a:rPr lang="tr-TR" smtClean="0"/>
              <a:t>Ünlü veya ünsüz kişilerin intiharlarının medyaya konu edilmesi, özellikle gençlerde intihar yönelimini artırabilmektedir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İntiharla İlgili Efsaneler</a:t>
            </a:r>
            <a:endParaRPr lang="tr-TR" dirty="0"/>
          </a:p>
        </p:txBody>
      </p:sp>
      <p:sp>
        <p:nvSpPr>
          <p:cNvPr id="3" name="İçerik Yer Tutucusu 2"/>
          <p:cNvSpPr>
            <a:spLocks noGrp="1"/>
          </p:cNvSpPr>
          <p:nvPr>
            <p:ph idx="1"/>
          </p:nvPr>
        </p:nvSpPr>
        <p:spPr>
          <a:xfrm>
            <a:off x="457200" y="1600200"/>
            <a:ext cx="8291513" cy="4525963"/>
          </a:xfrm>
        </p:spPr>
        <p:txBody>
          <a:bodyPr>
            <a:normAutofit lnSpcReduction="10000"/>
          </a:bodyPr>
          <a:lstStyle/>
          <a:p>
            <a:pPr marL="548640" indent="-411480" fontAlgn="auto">
              <a:spcAft>
                <a:spcPts val="0"/>
              </a:spcAft>
              <a:buClr>
                <a:schemeClr val="tx1">
                  <a:shade val="95000"/>
                </a:schemeClr>
              </a:buClr>
              <a:buFont typeface="Wingdings 2"/>
              <a:buChar char=""/>
              <a:defRPr/>
            </a:pPr>
            <a:r>
              <a:rPr lang="tr-TR" dirty="0" smtClean="0"/>
              <a:t>İntihardan bahseden kişiler bunu yapmazlar: İntihar edenlerin dörtte üçü daha önceden niyetlerinden bahsetmişlerdir</a:t>
            </a:r>
          </a:p>
          <a:p>
            <a:pPr marL="548640" indent="-411480" fontAlgn="auto">
              <a:spcAft>
                <a:spcPts val="0"/>
              </a:spcAft>
              <a:buClr>
                <a:schemeClr val="tx1">
                  <a:shade val="95000"/>
                </a:schemeClr>
              </a:buClr>
              <a:buFont typeface="Wingdings 2"/>
              <a:buChar char=""/>
              <a:defRPr/>
            </a:pPr>
            <a:r>
              <a:rPr lang="tr-TR" dirty="0" smtClean="0"/>
              <a:t>İntihar uyarmadan yapılır:                                      Kişi genelde ipuçları verir (Hayatın kendisi olmadan daha iyi olacağını ifade etmek, en değerli eşyalarını dağıtmak gibi)</a:t>
            </a:r>
          </a:p>
          <a:p>
            <a:pPr marL="548640" indent="-411480" fontAlgn="auto">
              <a:spcAft>
                <a:spcPts val="0"/>
              </a:spcAft>
              <a:buClr>
                <a:schemeClr val="tx1">
                  <a:shade val="95000"/>
                </a:schemeClr>
              </a:buClr>
              <a:buFont typeface="Wingdings 2"/>
              <a:buChar char=""/>
              <a:defRPr/>
            </a:pPr>
            <a:r>
              <a:rPr lang="tr-TR" dirty="0" smtClean="0"/>
              <a:t>Sadece belirli bir sınıfa ait insanlar intihar eder: Bütün sosyoekonomik sınıftaki insanlar intihar eder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fontAlgn="auto">
              <a:spcAft>
                <a:spcPts val="0"/>
              </a:spcAft>
              <a:defRPr/>
            </a:pPr>
            <a:r>
              <a:rPr lang="tr-TR" sz="5400" dirty="0" smtClean="0"/>
              <a:t>İNTİHAR</a:t>
            </a:r>
            <a:endParaRPr lang="tr-TR" sz="5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İntiharla İlgili Efsaneler</a:t>
            </a:r>
          </a:p>
        </p:txBody>
      </p:sp>
      <p:sp>
        <p:nvSpPr>
          <p:cNvPr id="32770" name="İçerik Yer Tutucusu 2"/>
          <p:cNvSpPr>
            <a:spLocks noGrp="1"/>
          </p:cNvSpPr>
          <p:nvPr>
            <p:ph idx="1"/>
          </p:nvPr>
        </p:nvSpPr>
        <p:spPr>
          <a:xfrm>
            <a:off x="457200" y="1600200"/>
            <a:ext cx="8291513" cy="4637088"/>
          </a:xfrm>
        </p:spPr>
        <p:txBody>
          <a:bodyPr/>
          <a:lstStyle/>
          <a:p>
            <a:r>
              <a:rPr lang="tr-TR" smtClean="0"/>
              <a:t>Belirli bir dini gruba üye olmak kişinin intihar etmeyeceğine dair iyi bir yordayıcıdır:               Herhangi bir dine mensup kişinin kriz anında verdiği tepkiler aynı olabilmektedir</a:t>
            </a:r>
          </a:p>
          <a:p>
            <a:r>
              <a:rPr lang="tr-TR" smtClean="0"/>
              <a:t>İntihara iten nedenler kolaylıkla tespit edilebilir:                                                             Kişinin intihar nedeni tam olarak anlaşılamayabilir (Örneğin, maddi durumun kötüleşmesi tam anlamıyla intiharı açıklamaya yetmez)</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İntiharla İlgili Efsaneler</a:t>
            </a:r>
          </a:p>
        </p:txBody>
      </p:sp>
      <p:sp>
        <p:nvSpPr>
          <p:cNvPr id="33794" name="İçerik Yer Tutucusu 2"/>
          <p:cNvSpPr>
            <a:spLocks noGrp="1"/>
          </p:cNvSpPr>
          <p:nvPr>
            <p:ph idx="1"/>
          </p:nvPr>
        </p:nvSpPr>
        <p:spPr/>
        <p:txBody>
          <a:bodyPr/>
          <a:lstStyle/>
          <a:p>
            <a:r>
              <a:rPr lang="tr-TR" smtClean="0"/>
              <a:t>Bütün intihar edenler depresyondadır:   Hayatını sona erdirenlerin birçoğu depresyonda değildir bazıları sakin ve kendileriyle barışık bir görünüm sergilerler</a:t>
            </a:r>
          </a:p>
          <a:p>
            <a:r>
              <a:rPr lang="tr-TR" smtClean="0"/>
              <a:t>Ölümcül hastalığı olan kişi intihar etmez:   Kişiyi kendi ya da sevdiklerinin acılarını sona erdirme düşüncesi, ölüm zamanını seçmeye yönlendirebilir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İntiharla İlgili Efsaneler</a:t>
            </a:r>
          </a:p>
        </p:txBody>
      </p:sp>
      <p:sp>
        <p:nvSpPr>
          <p:cNvPr id="34818" name="İçerik Yer Tutucusu 2"/>
          <p:cNvSpPr>
            <a:spLocks noGrp="1"/>
          </p:cNvSpPr>
          <p:nvPr>
            <p:ph idx="1"/>
          </p:nvPr>
        </p:nvSpPr>
        <p:spPr/>
        <p:txBody>
          <a:bodyPr/>
          <a:lstStyle/>
          <a:p>
            <a:r>
              <a:rPr lang="tr-TR" smtClean="0"/>
              <a:t>İntihar etmek psikotikçedir:                           İntihar eğilimli çoğu insan mutsuz olsa bile gerçekle bağlantı içindedir</a:t>
            </a:r>
          </a:p>
          <a:p>
            <a:r>
              <a:rPr lang="tr-TR" smtClean="0"/>
              <a:t>Duygusal durumdaki düzelmenin anlamı intihar riskinin azalmasıdır:                                 Çoğunlukla depresif hastalar canlılıkları artmaya ve enerji düzeyleri gelişmeye başladıktan sonra intihar ederler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İntiharla İlgili Efsaneler</a:t>
            </a:r>
          </a:p>
        </p:txBody>
      </p:sp>
      <p:sp>
        <p:nvSpPr>
          <p:cNvPr id="3" name="İçerik Yer Tutucusu 2"/>
          <p:cNvSpPr>
            <a:spLocks noGrp="1"/>
          </p:cNvSpPr>
          <p:nvPr>
            <p:ph idx="1"/>
          </p:nvPr>
        </p:nvSpPr>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tr-TR" dirty="0" smtClean="0"/>
              <a:t>Özellikle depresif birine intihar sorusu sormak ona intiharı hatırlatacak ve başka türlü ortaya çıkmayacak bir intihar davranışına neden olacaktır:                                                                </a:t>
            </a:r>
            <a:r>
              <a:rPr lang="tr-TR" dirty="0" err="1" smtClean="0"/>
              <a:t>Klinisyenler</a:t>
            </a:r>
            <a:r>
              <a:rPr lang="tr-TR" dirty="0" smtClean="0"/>
              <a:t>, duygusal anlamda çok kötü olan bir kişiyi öncelikle intihar hakkında sorgulamaktadır. Bu konuda soru sorulması kişinin kendisi ile ilgili paylaşımda bulunmasına izin verir</a:t>
            </a:r>
          </a:p>
          <a:p>
            <a:pPr marL="548640" indent="-411480" fontAlgn="auto">
              <a:spcAft>
                <a:spcPts val="0"/>
              </a:spcAft>
              <a:buClr>
                <a:schemeClr val="tx1">
                  <a:shade val="95000"/>
                </a:schemeClr>
              </a:buClr>
              <a:buFont typeface="Wingdings 2"/>
              <a:buChar char=""/>
              <a:defRPr/>
            </a:pPr>
            <a:r>
              <a:rPr lang="tr-TR" dirty="0" smtClean="0"/>
              <a:t>Öldürücü olmayan yöntemlerle intiharı deneyenler kendilerini öldürme konusunda ciddi değildir:                                                                        Öldürücülükle niyet başka kavramlardır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İntiharın Önlenmesi</a:t>
            </a:r>
            <a:endParaRPr lang="tr-TR" dirty="0"/>
          </a:p>
        </p:txBody>
      </p:sp>
      <p:sp>
        <p:nvSpPr>
          <p:cNvPr id="36866" name="İçerik Yer Tutucusu 2"/>
          <p:cNvSpPr>
            <a:spLocks noGrp="1"/>
          </p:cNvSpPr>
          <p:nvPr>
            <p:ph idx="1"/>
          </p:nvPr>
        </p:nvSpPr>
        <p:spPr/>
        <p:txBody>
          <a:bodyPr/>
          <a:lstStyle/>
          <a:p>
            <a:r>
              <a:rPr lang="tr-TR" smtClean="0"/>
              <a:t>İntihar davranışlarını erken tanımak ve önleyebilmek çok önemlidir</a:t>
            </a:r>
          </a:p>
          <a:p>
            <a:r>
              <a:rPr lang="tr-TR" smtClean="0"/>
              <a:t>Kişinin belirgin tedavi edilebilir hastalıklarının üzerinde durulmalıdır (bağımlılık, depresyon, kişilik bozukluğu gibi)</a:t>
            </a:r>
          </a:p>
          <a:p>
            <a:r>
              <a:rPr lang="tr-TR" smtClean="0"/>
              <a:t>Kişiyle konuşarak sıkıntıların, acının hafifletilmeye çalışılması önemlidir</a:t>
            </a:r>
          </a:p>
          <a:p>
            <a:r>
              <a:rPr lang="tr-TR" smtClean="0"/>
              <a:t>Hayatta diğer seçimlerin varlığını göstermek yararlı olabilmektedir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tr-TR" dirty="0" smtClean="0"/>
              <a:t>Ceyhun A., Ceyhun B. (2003). Lise </a:t>
            </a:r>
            <a:r>
              <a:rPr lang="tr-TR" dirty="0"/>
              <a:t>ve üniversite öğrencilerinde intihar olasılığının </a:t>
            </a:r>
            <a:r>
              <a:rPr lang="tr-TR" dirty="0" smtClean="0"/>
              <a:t>değerlendirilmesi. Klinik </a:t>
            </a:r>
            <a:r>
              <a:rPr lang="tr-TR" dirty="0"/>
              <a:t>Psikiyatri </a:t>
            </a:r>
            <a:r>
              <a:rPr lang="tr-TR" dirty="0" smtClean="0"/>
              <a:t>Dergisi, 6(4</a:t>
            </a:r>
            <a:r>
              <a:rPr lang="tr-TR" dirty="0"/>
              <a:t>):</a:t>
            </a:r>
            <a:r>
              <a:rPr lang="tr-TR" dirty="0" smtClean="0"/>
              <a:t>217-224.</a:t>
            </a:r>
            <a:endParaRPr lang="tr-TR" dirty="0"/>
          </a:p>
          <a:p>
            <a:pPr marL="548640" indent="-411480" fontAlgn="auto">
              <a:spcAft>
                <a:spcPts val="0"/>
              </a:spcAft>
              <a:buClr>
                <a:schemeClr val="tx1">
                  <a:shade val="95000"/>
                </a:schemeClr>
              </a:buClr>
              <a:buFont typeface="Wingdings 2"/>
              <a:buChar char=""/>
              <a:defRPr/>
            </a:pPr>
            <a:r>
              <a:rPr lang="tr-TR" dirty="0" err="1" smtClean="0"/>
              <a:t>Davison</a:t>
            </a:r>
            <a:r>
              <a:rPr lang="tr-TR" dirty="0" smtClean="0"/>
              <a:t> </a:t>
            </a:r>
            <a:r>
              <a:rPr lang="tr-TR" dirty="0"/>
              <a:t>G. </a:t>
            </a:r>
            <a:r>
              <a:rPr lang="tr-TR" dirty="0" smtClean="0"/>
              <a:t>C., </a:t>
            </a:r>
            <a:r>
              <a:rPr lang="tr-TR" dirty="0" err="1"/>
              <a:t>Neale</a:t>
            </a:r>
            <a:r>
              <a:rPr lang="tr-TR" dirty="0"/>
              <a:t> J. M. (2004). Anormal Psikolojisi, s. </a:t>
            </a:r>
            <a:r>
              <a:rPr lang="tr-TR" dirty="0" smtClean="0"/>
              <a:t>260-271.</a:t>
            </a:r>
          </a:p>
          <a:p>
            <a:pPr marL="548640" indent="-411480" fontAlgn="auto">
              <a:spcAft>
                <a:spcPts val="0"/>
              </a:spcAft>
              <a:buClr>
                <a:schemeClr val="tx1">
                  <a:shade val="95000"/>
                </a:schemeClr>
              </a:buClr>
              <a:buFont typeface="Wingdings 2"/>
              <a:buChar char=""/>
              <a:defRPr/>
            </a:pPr>
            <a:r>
              <a:rPr lang="tr-TR" dirty="0"/>
              <a:t>Özgüven </a:t>
            </a:r>
            <a:r>
              <a:rPr lang="tr-TR" dirty="0" smtClean="0"/>
              <a:t>H.D., </a:t>
            </a:r>
            <a:r>
              <a:rPr lang="tr-TR" dirty="0"/>
              <a:t>Soykan </a:t>
            </a:r>
            <a:r>
              <a:rPr lang="tr-TR" dirty="0" smtClean="0"/>
              <a:t>Ç., </a:t>
            </a:r>
            <a:r>
              <a:rPr lang="tr-TR" dirty="0"/>
              <a:t>Haran </a:t>
            </a:r>
            <a:r>
              <a:rPr lang="tr-TR" dirty="0" smtClean="0"/>
              <a:t>S. </a:t>
            </a:r>
            <a:r>
              <a:rPr lang="tr-TR" dirty="0"/>
              <a:t>(2003). İntihar Girişimlerinde Sorun Alanları ve </a:t>
            </a:r>
            <a:r>
              <a:rPr lang="tr-TR" dirty="0" smtClean="0"/>
              <a:t>Tetikleyiciler. </a:t>
            </a:r>
            <a:r>
              <a:rPr lang="tr-TR" dirty="0"/>
              <a:t>Kriz </a:t>
            </a:r>
            <a:r>
              <a:rPr lang="tr-TR" dirty="0" smtClean="0"/>
              <a:t>Dergisi, 11(1):13-24.</a:t>
            </a:r>
            <a:endParaRPr lang="tr-TR" dirty="0"/>
          </a:p>
          <a:p>
            <a:pPr marL="548640" indent="-411480" fontAlgn="auto">
              <a:spcAft>
                <a:spcPts val="0"/>
              </a:spcAft>
              <a:buClr>
                <a:schemeClr val="tx1">
                  <a:shade val="95000"/>
                </a:schemeClr>
              </a:buClr>
              <a:buFont typeface="Wingdings 2"/>
              <a:buChar char=""/>
              <a:defRPr/>
            </a:pPr>
            <a:r>
              <a:rPr lang="tr-TR" dirty="0" smtClean="0"/>
              <a:t>Palabıyıkoğlu R., Azizoğlu S., </a:t>
            </a:r>
            <a:r>
              <a:rPr lang="tr-TR" dirty="0" err="1" smtClean="0"/>
              <a:t>Özayar</a:t>
            </a:r>
            <a:r>
              <a:rPr lang="tr-TR" dirty="0" smtClean="0"/>
              <a:t> H., Ercan A. (1993). İntihar </a:t>
            </a:r>
            <a:r>
              <a:rPr lang="tr-TR" dirty="0"/>
              <a:t>Girişimlerinde Bulunanların Aile İşlevlerinin </a:t>
            </a:r>
            <a:r>
              <a:rPr lang="tr-TR" dirty="0" smtClean="0"/>
              <a:t>Değerlendirilmesi. Kriz Dergisi, 1(2</a:t>
            </a:r>
            <a:r>
              <a:rPr lang="tr-TR" dirty="0"/>
              <a:t>):</a:t>
            </a:r>
            <a:r>
              <a:rPr lang="tr-TR" dirty="0" smtClean="0"/>
              <a:t>69-75.</a:t>
            </a:r>
            <a:endParaRPr lang="tr-TR" dirty="0"/>
          </a:p>
          <a:p>
            <a:pPr marL="548640" indent="-411480" fontAlgn="auto">
              <a:spcAft>
                <a:spcPts val="0"/>
              </a:spcAft>
              <a:buClr>
                <a:schemeClr val="tx1">
                  <a:shade val="95000"/>
                </a:schemeClr>
              </a:buClr>
              <a:buFont typeface="Wingdings 2"/>
              <a:buChar char=""/>
              <a:defRPr/>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77240" y="1219200"/>
            <a:ext cx="7543800" cy="2209800"/>
          </a:xfrm>
        </p:spPr>
        <p:txBody>
          <a:bodyPr/>
          <a:lstStyle/>
          <a:p>
            <a:pPr fontAlgn="auto">
              <a:spcAft>
                <a:spcPts val="0"/>
              </a:spcAft>
              <a:defRPr/>
            </a:pPr>
            <a:r>
              <a:rPr lang="tr-TR" dirty="0" smtClean="0"/>
              <a:t>TEŞEKKÜRLER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Tarihçe</a:t>
            </a:r>
            <a:endParaRPr lang="tr-TR" dirty="0"/>
          </a:p>
        </p:txBody>
      </p:sp>
      <p:sp>
        <p:nvSpPr>
          <p:cNvPr id="15362" name="İçerik Yer Tutucusu 2"/>
          <p:cNvSpPr>
            <a:spLocks noGrp="1"/>
          </p:cNvSpPr>
          <p:nvPr>
            <p:ph idx="1"/>
          </p:nvPr>
        </p:nvSpPr>
        <p:spPr/>
        <p:txBody>
          <a:bodyPr/>
          <a:lstStyle/>
          <a:p>
            <a:r>
              <a:rPr lang="tr-TR" smtClean="0"/>
              <a:t>Hristiyanlıktan hemen önce eski Roma’da yaşam kalitesi, bireyin ne kadar uzun yaşadığından çok daha önemli sayılıyordu</a:t>
            </a:r>
          </a:p>
          <a:p>
            <a:r>
              <a:rPr lang="tr-TR" smtClean="0"/>
              <a:t>Erken dönemlerde Hristiyanlık, zulüm gören bir dindi ve ilk Hristiyanlardan birçoğu aziz mertebesine ulaşmak için intihar ediyordu (Davison ve Neale, 2004)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Tarihçe</a:t>
            </a:r>
          </a:p>
        </p:txBody>
      </p:sp>
      <p:sp>
        <p:nvSpPr>
          <p:cNvPr id="16386" name="İçerik Yer Tutucusu 2"/>
          <p:cNvSpPr>
            <a:spLocks noGrp="1"/>
          </p:cNvSpPr>
          <p:nvPr>
            <p:ph idx="1"/>
          </p:nvPr>
        </p:nvSpPr>
        <p:spPr/>
        <p:txBody>
          <a:bodyPr/>
          <a:lstStyle/>
          <a:p>
            <a:r>
              <a:rPr lang="tr-TR" smtClean="0"/>
              <a:t>13. yüzyılda Aziz Thomas Aquinas, ölümle ilgili Tanrının gücü üzerine çıkıldığı için intiharın suç olduğunu açıklamıştır</a:t>
            </a:r>
          </a:p>
          <a:p>
            <a:r>
              <a:rPr lang="tr-TR" smtClean="0"/>
              <a:t>Böylece İncil’de yasaklanmamış olmasına rağmen batı dünyası intiharı bir suç ve günah olarak algılamıştır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İntihar</a:t>
            </a:r>
            <a:endParaRPr lang="tr-TR" dirty="0"/>
          </a:p>
        </p:txBody>
      </p:sp>
      <p:sp>
        <p:nvSpPr>
          <p:cNvPr id="17410" name="İçerik Yer Tutucusu 2"/>
          <p:cNvSpPr>
            <a:spLocks noGrp="1"/>
          </p:cNvSpPr>
          <p:nvPr>
            <p:ph idx="1"/>
          </p:nvPr>
        </p:nvSpPr>
        <p:spPr/>
        <p:txBody>
          <a:bodyPr/>
          <a:lstStyle/>
          <a:p>
            <a:r>
              <a:rPr lang="tr-TR" smtClean="0"/>
              <a:t>İntihara etik, felsefi, dinsel, toplumbilimsel, ruhbilimsel ya da biyolojik bakışla yaklaşılabilir. Bütün bu yaklaşımların paylaştığı ana soru hangi etkenlerin, temel amacı yaşamak olan bir canlının, kendi isteği ile yaşamına son vermesine yol açtığıdır (Ceyhun ve Ceyhun, 2003)</a:t>
            </a:r>
          </a:p>
          <a:p>
            <a:endParaRPr 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a:t>
            </a:r>
          </a:p>
        </p:txBody>
      </p:sp>
      <p:sp>
        <p:nvSpPr>
          <p:cNvPr id="3" name="İçerik Yer Tutucusu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tr-TR" dirty="0" smtClean="0"/>
              <a:t>İntihar uzmanları, insanların uzun sürede ciddi incinme ya da ölüme yol açacak şekilde kendilerine zarar verici davranışlarda bulundukları zaman intihar eğiliminde olduklarını belirtmektedir</a:t>
            </a:r>
          </a:p>
          <a:p>
            <a:pPr marL="0" indent="0" fontAlgn="auto">
              <a:spcAft>
                <a:spcPts val="0"/>
              </a:spcAft>
              <a:buClr>
                <a:schemeClr val="tx1">
                  <a:shade val="95000"/>
                </a:schemeClr>
              </a:buClr>
              <a:buFont typeface="Wingdings 2"/>
              <a:buNone/>
              <a:defRPr/>
            </a:pPr>
            <a:r>
              <a:rPr lang="tr-TR" dirty="0"/>
              <a:t> </a:t>
            </a:r>
            <a:r>
              <a:rPr lang="tr-TR" dirty="0" smtClean="0"/>
              <a:t>   Örneğin, diyetine uymayan şeker hastası, tedavi olmak istemeyen bağımlı gibi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a:t>
            </a:r>
          </a:p>
        </p:txBody>
      </p:sp>
      <p:sp>
        <p:nvSpPr>
          <p:cNvPr id="19458" name="İçerik Yer Tutucusu 2"/>
          <p:cNvSpPr>
            <a:spLocks noGrp="1"/>
          </p:cNvSpPr>
          <p:nvPr>
            <p:ph idx="1"/>
          </p:nvPr>
        </p:nvSpPr>
        <p:spPr/>
        <p:txBody>
          <a:bodyPr/>
          <a:lstStyle/>
          <a:p>
            <a:r>
              <a:rPr lang="tr-TR" smtClean="0"/>
              <a:t>İntihar girişiminde bulunmuş kişiler ümitsizlik ve kontrolü kaybetmiş olma duyguları içindedirler</a:t>
            </a:r>
          </a:p>
          <a:p>
            <a:r>
              <a:rPr lang="tr-TR" smtClean="0"/>
              <a:t>İntihar girişiminde bulunmuş kişiler aynı zamanda kendilerini sosyal bakımdan yalnız ve yardımsız hissederler, problem çözme becerileri daha sınırlıdır ve bilişsel bakımdan daha kısıtlı bireylerdir</a:t>
            </a:r>
          </a:p>
          <a:p>
            <a:endParaRPr 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İntiharla İlgili Gerçekler</a:t>
            </a:r>
            <a:endParaRPr lang="tr-TR" dirty="0"/>
          </a:p>
        </p:txBody>
      </p:sp>
      <p:sp>
        <p:nvSpPr>
          <p:cNvPr id="3" name="İçerik Yer Tutucusu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tr-TR" dirty="0" smtClean="0"/>
              <a:t>İstatistiklere göre, intihar edenlerin yaklaşık yarısı önceden de en az bir defa kendini öldürme girişiminde bulunmuştur</a:t>
            </a:r>
          </a:p>
          <a:p>
            <a:pPr marL="548640" indent="-411480" fontAlgn="auto">
              <a:spcAft>
                <a:spcPts val="0"/>
              </a:spcAft>
              <a:buClr>
                <a:schemeClr val="tx1">
                  <a:shade val="95000"/>
                </a:schemeClr>
              </a:buClr>
              <a:buFont typeface="Wingdings 2"/>
              <a:buChar char=""/>
              <a:defRPr/>
            </a:pPr>
            <a:r>
              <a:rPr lang="tr-TR" dirty="0" smtClean="0"/>
              <a:t>Erkekler kadınlardan dört kez daha fazla intihar etmektedir</a:t>
            </a:r>
          </a:p>
          <a:p>
            <a:pPr marL="548640" indent="-411480" fontAlgn="auto">
              <a:spcAft>
                <a:spcPts val="0"/>
              </a:spcAft>
              <a:buClr>
                <a:schemeClr val="tx1">
                  <a:shade val="95000"/>
                </a:schemeClr>
              </a:buClr>
              <a:buFont typeface="Wingdings 2"/>
              <a:buChar char=""/>
              <a:defRPr/>
            </a:pPr>
            <a:r>
              <a:rPr lang="tr-TR" dirty="0" smtClean="0"/>
              <a:t>Kadınlar, erkeklerden üç kat daha fazla intihar girişiminde bulunmaktadır ancak ölmemektedir</a:t>
            </a:r>
          </a:p>
          <a:p>
            <a:pPr marL="548640" indent="-411480" fontAlgn="auto">
              <a:spcAft>
                <a:spcPts val="0"/>
              </a:spcAft>
              <a:buClr>
                <a:schemeClr val="tx1">
                  <a:shade val="95000"/>
                </a:schemeClr>
              </a:buClr>
              <a:buFont typeface="Wingdings 2"/>
              <a:buChar char=""/>
              <a:defRPr/>
            </a:pPr>
            <a:r>
              <a:rPr lang="tr-TR" dirty="0" smtClean="0"/>
              <a:t>Ölüm oranının erkeklerde daha fazla olması, daha şiddetli ölüm içeren yöntemleri (silah, yüksekten atlama vs.) kullanmaları olabilir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a:t>İntiharla İlgili Gerçekler</a:t>
            </a:r>
          </a:p>
        </p:txBody>
      </p:sp>
      <p:sp>
        <p:nvSpPr>
          <p:cNvPr id="21506" name="İçerik Yer Tutucusu 2"/>
          <p:cNvSpPr>
            <a:spLocks noGrp="1"/>
          </p:cNvSpPr>
          <p:nvPr>
            <p:ph idx="1"/>
          </p:nvPr>
        </p:nvSpPr>
        <p:spPr/>
        <p:txBody>
          <a:bodyPr/>
          <a:lstStyle/>
          <a:p>
            <a:r>
              <a:rPr lang="tr-TR" smtClean="0"/>
              <a:t>Boşanmış ya da dul olmak, intihar riskini dört ya da beş kez daha artırmaktadır. Medeni durumun önemi, intihar riskinde sosyal desteğin olmamasıyla bağlantılı olabilir</a:t>
            </a:r>
          </a:p>
          <a:p>
            <a:r>
              <a:rPr lang="tr-TR" smtClean="0"/>
              <a:t>ABD’de intihar sıklığı bahar ve yaz aylarında daha sık gözlemlenmektedir</a:t>
            </a:r>
          </a:p>
          <a:p>
            <a:r>
              <a:rPr lang="tr-TR" smtClean="0"/>
              <a:t>Başka hiçbir ölüm, ailede ve arkadaşlarda intihar kadar uzun etkili acı, utanç, suçluluk, şaşkınlık ve genel bozukluğa neden olmamaktadır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506</TotalTime>
  <Words>951</Words>
  <Application>Microsoft Office PowerPoint</Application>
  <PresentationFormat>On-screen Show (4:3)</PresentationFormat>
  <Paragraphs>83</Paragraphs>
  <Slides>26</Slides>
  <Notes>0</Notes>
  <HiddenSlides>0</HiddenSlides>
  <MMClips>0</MMClips>
  <ScaleCrop>false</ScaleCrop>
  <HeadingPairs>
    <vt:vector size="6" baseType="variant">
      <vt:variant>
        <vt:lpstr>Kullanılan Yazı Tipleri</vt:lpstr>
      </vt:variant>
      <vt:variant>
        <vt:i4>7</vt:i4>
      </vt:variant>
      <vt:variant>
        <vt:lpstr>Tasarım Şablonu</vt:lpstr>
      </vt:variant>
      <vt:variant>
        <vt:i4>2</vt:i4>
      </vt:variant>
      <vt:variant>
        <vt:lpstr>Slayt Başlıkları</vt:lpstr>
      </vt:variant>
      <vt:variant>
        <vt:i4>26</vt:i4>
      </vt:variant>
    </vt:vector>
  </HeadingPairs>
  <TitlesOfParts>
    <vt:vector size="35" baseType="lpstr">
      <vt:lpstr>Book Antiqua</vt:lpstr>
      <vt:lpstr>Arial</vt:lpstr>
      <vt:lpstr>Lucida Sans</vt:lpstr>
      <vt:lpstr>Wingdings 2</vt:lpstr>
      <vt:lpstr>Wingdings</vt:lpstr>
      <vt:lpstr>Wingdings 3</vt:lpstr>
      <vt:lpstr>Calibri</vt:lpstr>
      <vt:lpstr>Güven</vt:lpstr>
      <vt:lpstr>Güven</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İZMİR YÜKSEK TEKNOLOJİ ENSTİTÜSÜ</dc:title>
  <dc:creator>gizemyilmaz</dc:creator>
  <cp:lastModifiedBy>FATMA</cp:lastModifiedBy>
  <cp:revision>31</cp:revision>
  <dcterms:created xsi:type="dcterms:W3CDTF">2011-10-27T10:14:28Z</dcterms:created>
  <dcterms:modified xsi:type="dcterms:W3CDTF">2013-09-26T10:44:12Z</dcterms:modified>
</cp:coreProperties>
</file>