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57" r:id="rId3"/>
    <p:sldId id="258" r:id="rId4"/>
    <p:sldId id="259" r:id="rId5"/>
    <p:sldId id="260" r:id="rId6"/>
    <p:sldId id="281" r:id="rId7"/>
    <p:sldId id="261" r:id="rId8"/>
    <p:sldId id="275" r:id="rId9"/>
    <p:sldId id="262" r:id="rId10"/>
    <p:sldId id="276" r:id="rId11"/>
    <p:sldId id="277" r:id="rId12"/>
    <p:sldId id="278" r:id="rId13"/>
    <p:sldId id="279"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80" r:id="rId27"/>
    <p:sldId id="282" r:id="rId28"/>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varScale="1">
        <p:scale>
          <a:sx n="71" d="100"/>
          <a:sy n="71" d="100"/>
        </p:scale>
        <p:origin x="-49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5E213CF4-A618-4163-A481-A293F3DE41B7}" type="datetimeFigureOut">
              <a:rPr lang="tr-TR"/>
              <a:pPr>
                <a:defRPr/>
              </a:pPr>
              <a:t>26.09.2013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BEABCA02-B224-43BF-AF1C-CF13E20CA40F}"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ayt Görüntüsü Yer Tutucusu 1"/>
          <p:cNvSpPr>
            <a:spLocks noGrp="1" noRot="1" noChangeAspect="1"/>
          </p:cNvSpPr>
          <p:nvPr>
            <p:ph type="sldImg"/>
          </p:nvPr>
        </p:nvSpPr>
        <p:spPr bwMode="auto">
          <a:noFill/>
          <a:ln>
            <a:solidFill>
              <a:srgbClr val="000000"/>
            </a:solidFill>
            <a:miter lim="800000"/>
            <a:headEnd/>
            <a:tailEnd/>
          </a:ln>
        </p:spPr>
      </p:sp>
      <p:sp>
        <p:nvSpPr>
          <p:cNvPr id="19458" name="Not Yer Tutucusu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tr-TR" smtClean="0"/>
          </a:p>
        </p:txBody>
      </p:sp>
      <p:sp>
        <p:nvSpPr>
          <p:cNvPr id="19459" name="Slayt Numarası Yer Tutucus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F67690E-7017-4F53-AE1B-1A27B2F4CE59}" type="slidenum">
              <a:rPr lang="tr-TR"/>
              <a:pPr fontAlgn="base">
                <a:spcBef>
                  <a:spcPct val="0"/>
                </a:spcBef>
                <a:spcAft>
                  <a:spcPct val="0"/>
                </a:spcAft>
              </a:pPr>
              <a:t>5</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ayt Görüntüsü Yer Tutucusu 1"/>
          <p:cNvSpPr>
            <a:spLocks noGrp="1" noRot="1" noChangeAspect="1"/>
          </p:cNvSpPr>
          <p:nvPr>
            <p:ph type="sldImg"/>
          </p:nvPr>
        </p:nvSpPr>
        <p:spPr bwMode="auto">
          <a:noFill/>
          <a:ln>
            <a:solidFill>
              <a:srgbClr val="000000"/>
            </a:solidFill>
            <a:miter lim="800000"/>
            <a:headEnd/>
            <a:tailEnd/>
          </a:ln>
        </p:spPr>
      </p:sp>
      <p:sp>
        <p:nvSpPr>
          <p:cNvPr id="35842" name="Not Yer Tutucusu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tr-TR" smtClean="0"/>
          </a:p>
        </p:txBody>
      </p:sp>
      <p:sp>
        <p:nvSpPr>
          <p:cNvPr id="35843" name="Slayt Numarası Yer Tutucus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074D608-AA56-4652-89AC-DFE79CCC647D}" type="slidenum">
              <a:rPr lang="tr-TR"/>
              <a:pPr fontAlgn="base">
                <a:spcBef>
                  <a:spcPct val="0"/>
                </a:spcBef>
                <a:spcAft>
                  <a:spcPct val="0"/>
                </a:spcAft>
              </a:pPr>
              <a:t>20</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42"/>
          <p:cNvGrpSpPr>
            <a:grpSpLocks/>
          </p:cNvGrpSpPr>
          <p:nvPr/>
        </p:nvGrpSpPr>
        <p:grpSpPr bwMode="auto">
          <a:xfrm>
            <a:off x="-382588" y="0"/>
            <a:ext cx="9932988" cy="6858000"/>
            <a:chOff x="-382404" y="0"/>
            <a:chExt cx="9932332" cy="6858000"/>
          </a:xfrm>
        </p:grpSpPr>
        <p:grpSp>
          <p:nvGrpSpPr>
            <p:cNvPr id="5" name="Group 44"/>
            <p:cNvGrpSpPr>
              <a:grpSpLocks/>
            </p:cNvGrpSpPr>
            <p:nvPr/>
          </p:nvGrpSpPr>
          <p:grpSpPr bwMode="auto">
            <a:xfrm>
              <a:off x="0" y="0"/>
              <a:ext cx="9144000" cy="6858000"/>
              <a:chOff x="0" y="0"/>
              <a:chExt cx="9144000" cy="6858000"/>
            </a:xfrm>
          </p:grpSpPr>
          <p:grpSp>
            <p:nvGrpSpPr>
              <p:cNvPr id="28" name="Group 4"/>
              <p:cNvGrpSpPr>
                <a:grpSpLocks/>
              </p:cNvGrpSpPr>
              <p:nvPr/>
            </p:nvGrpSpPr>
            <p:grpSpPr bwMode="auto">
              <a:xfrm>
                <a:off x="0" y="0"/>
                <a:ext cx="2514600" cy="6858000"/>
                <a:chOff x="0" y="0"/>
                <a:chExt cx="2514600" cy="6858000"/>
              </a:xfrm>
            </p:grpSpPr>
            <p:sp>
              <p:nvSpPr>
                <p:cNvPr id="40" name="Rectangle 114"/>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1"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29" name="Group 5"/>
              <p:cNvGrpSpPr>
                <a:grpSpLocks/>
              </p:cNvGrpSpPr>
              <p:nvPr/>
            </p:nvGrpSpPr>
            <p:grpSpPr bwMode="auto">
              <a:xfrm>
                <a:off x="422910" y="0"/>
                <a:ext cx="2514600" cy="6858000"/>
                <a:chOff x="0" y="0"/>
                <a:chExt cx="2514600" cy="6858000"/>
              </a:xfrm>
            </p:grpSpPr>
            <p:sp>
              <p:nvSpPr>
                <p:cNvPr id="37" name="Rectangle 84"/>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Rectangle 85"/>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113"/>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9"/>
              <p:cNvGrpSpPr>
                <a:grpSpLocks/>
              </p:cNvGrpSpPr>
              <p:nvPr/>
            </p:nvGrpSpPr>
            <p:grpSpPr bwMode="auto">
              <a:xfrm rot="10800000">
                <a:off x="6629400" y="0"/>
                <a:ext cx="2514600" cy="6858000"/>
                <a:chOff x="0" y="0"/>
                <a:chExt cx="2514600" cy="6858000"/>
              </a:xfrm>
            </p:grpSpPr>
            <p:sp>
              <p:nvSpPr>
                <p:cNvPr id="34"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80"/>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1"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6" name="Freeform 44"/>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7"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50"/>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51"/>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Hexagon 52"/>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Hexagon 53"/>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54"/>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55"/>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56"/>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Freeform 57"/>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Hexagon 58"/>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59"/>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60"/>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61"/>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62"/>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63"/>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64"/>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65"/>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66"/>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Freeform 67"/>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68"/>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3"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4" name="Rectangle 46"/>
          <p:cNvSpPr/>
          <p:nvPr/>
        </p:nvSpPr>
        <p:spPr>
          <a:xfrm>
            <a:off x="4649788" y="-22225"/>
            <a:ext cx="3505200" cy="2312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49"/>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88"/>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tr-TR" smtClean="0"/>
              <a:t>Asıl başlık stili için tıklatın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7" name="Date Placeholder 3"/>
          <p:cNvSpPr>
            <a:spLocks noGrp="1"/>
          </p:cNvSpPr>
          <p:nvPr>
            <p:ph type="dt" sz="half" idx="10"/>
          </p:nvPr>
        </p:nvSpPr>
        <p:spPr>
          <a:xfrm>
            <a:off x="4738688" y="1516063"/>
            <a:ext cx="2133600" cy="752475"/>
          </a:xfrm>
        </p:spPr>
        <p:txBody>
          <a:bodyPr anchor="b"/>
          <a:lstStyle>
            <a:lvl1pPr algn="l">
              <a:defRPr sz="2400" smtClean="0"/>
            </a:lvl1pPr>
          </a:lstStyle>
          <a:p>
            <a:pPr>
              <a:defRPr/>
            </a:pPr>
            <a:fld id="{E4D37FD1-CFE1-475B-9322-D77E98746CEE}" type="datetimeFigureOut">
              <a:rPr lang="tr-TR"/>
              <a:pPr>
                <a:defRPr/>
              </a:pPr>
              <a:t>26.09.2013</a:t>
            </a:fld>
            <a:endParaRPr lang="tr-TR"/>
          </a:p>
        </p:txBody>
      </p:sp>
      <p:sp>
        <p:nvSpPr>
          <p:cNvPr id="48" name="Footer Placeholder 4"/>
          <p:cNvSpPr>
            <a:spLocks noGrp="1"/>
          </p:cNvSpPr>
          <p:nvPr>
            <p:ph type="ftr" sz="quarter" idx="11"/>
          </p:nvPr>
        </p:nvSpPr>
        <p:spPr>
          <a:xfrm>
            <a:off x="5303838" y="5719763"/>
            <a:ext cx="2830512" cy="365125"/>
          </a:xfrm>
        </p:spPr>
        <p:txBody>
          <a:bodyPr>
            <a:normAutofit/>
          </a:bodyPr>
          <a:lstStyle>
            <a:lvl1pPr>
              <a:defRPr>
                <a:solidFill>
                  <a:schemeClr val="accent1"/>
                </a:solidFill>
              </a:defRPr>
            </a:lvl1pPr>
          </a:lstStyle>
          <a:p>
            <a:pPr>
              <a:defRPr/>
            </a:pPr>
            <a:endParaRPr lang="tr-TR"/>
          </a:p>
        </p:txBody>
      </p:sp>
      <p:sp>
        <p:nvSpPr>
          <p:cNvPr id="49" name="Slide Number Placeholder 5"/>
          <p:cNvSpPr>
            <a:spLocks noGrp="1"/>
          </p:cNvSpPr>
          <p:nvPr>
            <p:ph type="sldNum" sz="quarter" idx="12"/>
          </p:nvPr>
        </p:nvSpPr>
        <p:spPr>
          <a:xfrm>
            <a:off x="4649788" y="5719763"/>
            <a:ext cx="642937" cy="365125"/>
          </a:xfrm>
        </p:spPr>
        <p:txBody>
          <a:bodyPr/>
          <a:lstStyle>
            <a:lvl1pPr>
              <a:defRPr smtClean="0">
                <a:solidFill>
                  <a:schemeClr val="accent1"/>
                </a:solidFill>
              </a:defRPr>
            </a:lvl1pPr>
          </a:lstStyle>
          <a:p>
            <a:pPr>
              <a:defRPr/>
            </a:pPr>
            <a:fld id="{FE7E960E-6831-4326-B701-FEB0D1D89DEA}"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lvl1pPr>
              <a:defRPr/>
            </a:lvl1pPr>
          </a:lstStyle>
          <a:p>
            <a:pPr>
              <a:defRPr/>
            </a:pPr>
            <a:fld id="{A3A59A77-06C4-4F8A-A471-FE70D0DBFB27}" type="datetimeFigureOut">
              <a:rPr lang="tr-TR"/>
              <a:pPr>
                <a:defRPr/>
              </a:pPr>
              <a:t>26.09.2013</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4C3E902F-C208-4F80-B04B-DB4FFB39DEE6}"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lvl1pPr>
              <a:defRPr/>
            </a:lvl1pPr>
          </a:lstStyle>
          <a:p>
            <a:pPr>
              <a:defRPr/>
            </a:pPr>
            <a:fld id="{CB3B2BE7-1088-4336-8743-4B09792F35CD}" type="datetimeFigureOut">
              <a:rPr lang="tr-TR"/>
              <a:pPr>
                <a:defRPr/>
              </a:pPr>
              <a:t>26.09.2013</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D0AB1808-EBDC-4835-905B-3094220A1D19}"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fld id="{09ED6774-5017-4266-B3D0-7653A0FE960F}" type="datetimeFigureOut">
              <a:rPr lang="tr-TR"/>
              <a:pPr>
                <a:defRPr/>
              </a:pPr>
              <a:t>26.09.2013</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1FA19035-0C48-4142-B0E2-9D9B80248EB4}"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lstStyle>
            <a:lvl1pPr algn="l">
              <a:defRPr sz="40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1258645" y="4267200"/>
            <a:ext cx="6637467" cy="152041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vl1pPr>
          </a:lstStyle>
          <a:p>
            <a:pPr>
              <a:defRPr/>
            </a:pPr>
            <a:fld id="{92E6D799-5932-4576-93BF-4E3E70ED2349}" type="datetimeFigureOut">
              <a:rPr lang="tr-TR"/>
              <a:pPr>
                <a:defRPr/>
              </a:pPr>
              <a:t>26.09.2013</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DB197A1E-A9CE-4EF7-A8D1-F77F81600A77}"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3"/>
          <p:cNvSpPr>
            <a:spLocks noGrp="1"/>
          </p:cNvSpPr>
          <p:nvPr>
            <p:ph type="dt" sz="half" idx="15"/>
          </p:nvPr>
        </p:nvSpPr>
        <p:spPr/>
        <p:txBody>
          <a:bodyPr/>
          <a:lstStyle>
            <a:lvl1pPr>
              <a:defRPr/>
            </a:lvl1pPr>
          </a:lstStyle>
          <a:p>
            <a:pPr>
              <a:defRPr/>
            </a:pPr>
            <a:fld id="{79FD55BE-D69F-476B-8330-9990A34CF84F}" type="datetimeFigureOut">
              <a:rPr lang="tr-TR"/>
              <a:pPr>
                <a:defRPr/>
              </a:pPr>
              <a:t>26.09.2013</a:t>
            </a:fld>
            <a:endParaRPr lang="tr-TR"/>
          </a:p>
        </p:txBody>
      </p:sp>
      <p:sp>
        <p:nvSpPr>
          <p:cNvPr id="6" name="Footer Placeholder 4"/>
          <p:cNvSpPr>
            <a:spLocks noGrp="1"/>
          </p:cNvSpPr>
          <p:nvPr>
            <p:ph type="ftr" sz="quarter" idx="16"/>
          </p:nvPr>
        </p:nvSpPr>
        <p:spPr/>
        <p:txBody>
          <a:bodyPr/>
          <a:lstStyle>
            <a:lvl1pPr>
              <a:defRPr/>
            </a:lvl1pPr>
          </a:lstStyle>
          <a:p>
            <a:pPr>
              <a:defRPr/>
            </a:pPr>
            <a:endParaRPr lang="tr-TR"/>
          </a:p>
        </p:txBody>
      </p:sp>
      <p:sp>
        <p:nvSpPr>
          <p:cNvPr id="7" name="Slide Number Placeholder 5"/>
          <p:cNvSpPr>
            <a:spLocks noGrp="1"/>
          </p:cNvSpPr>
          <p:nvPr>
            <p:ph type="sldNum" sz="quarter" idx="17"/>
          </p:nvPr>
        </p:nvSpPr>
        <p:spPr/>
        <p:txBody>
          <a:bodyPr/>
          <a:lstStyle>
            <a:lvl1pPr>
              <a:defRPr/>
            </a:lvl1pPr>
          </a:lstStyle>
          <a:p>
            <a:pPr>
              <a:defRPr/>
            </a:pPr>
            <a:fld id="{D3527C5D-1BA4-4B4A-AB68-046F4ACE83C5}"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lvl1pPr>
              <a:defRPr/>
            </a:lvl1pPr>
          </a:lstStyle>
          <a:p>
            <a:pPr>
              <a:defRPr/>
            </a:pPr>
            <a:fld id="{987DD8AA-39D8-49DE-A2EB-ED7F9048E104}" type="datetimeFigureOut">
              <a:rPr lang="tr-TR"/>
              <a:pPr>
                <a:defRPr/>
              </a:pPr>
              <a:t>26.09.2013</a:t>
            </a:fld>
            <a:endParaRPr lang="tr-TR"/>
          </a:p>
        </p:txBody>
      </p:sp>
      <p:sp>
        <p:nvSpPr>
          <p:cNvPr id="8" name="Footer Placeholder 4"/>
          <p:cNvSpPr>
            <a:spLocks noGrp="1"/>
          </p:cNvSpPr>
          <p:nvPr>
            <p:ph type="ftr" sz="quarter" idx="11"/>
          </p:nvPr>
        </p:nvSpPr>
        <p:spPr/>
        <p:txBody>
          <a:bodyPr/>
          <a:lstStyle>
            <a:lvl1pPr>
              <a:defRPr/>
            </a:lvl1pPr>
          </a:lstStyle>
          <a:p>
            <a:pPr>
              <a:defRPr/>
            </a:pPr>
            <a:endParaRPr lang="tr-TR"/>
          </a:p>
        </p:txBody>
      </p:sp>
      <p:sp>
        <p:nvSpPr>
          <p:cNvPr id="9" name="Slide Number Placeholder 5"/>
          <p:cNvSpPr>
            <a:spLocks noGrp="1"/>
          </p:cNvSpPr>
          <p:nvPr>
            <p:ph type="sldNum" sz="quarter" idx="12"/>
          </p:nvPr>
        </p:nvSpPr>
        <p:spPr/>
        <p:txBody>
          <a:bodyPr/>
          <a:lstStyle>
            <a:lvl1pPr>
              <a:defRPr/>
            </a:lvl1pPr>
          </a:lstStyle>
          <a:p>
            <a:pPr>
              <a:defRPr/>
            </a:pPr>
            <a:fld id="{22413F9B-BDA8-4395-8C1D-E7D1CEECBCA9}"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3"/>
          <p:cNvSpPr>
            <a:spLocks noGrp="1"/>
          </p:cNvSpPr>
          <p:nvPr>
            <p:ph type="dt" sz="half" idx="10"/>
          </p:nvPr>
        </p:nvSpPr>
        <p:spPr/>
        <p:txBody>
          <a:bodyPr/>
          <a:lstStyle>
            <a:lvl1pPr>
              <a:defRPr/>
            </a:lvl1pPr>
          </a:lstStyle>
          <a:p>
            <a:pPr>
              <a:defRPr/>
            </a:pPr>
            <a:fld id="{C5FB2C72-6B29-47EC-A247-D02BF4DA8F98}" type="datetimeFigureOut">
              <a:rPr lang="tr-TR"/>
              <a:pPr>
                <a:defRPr/>
              </a:pPr>
              <a:t>26.09.2013</a:t>
            </a:fld>
            <a:endParaRPr lang="tr-TR"/>
          </a:p>
        </p:txBody>
      </p:sp>
      <p:sp>
        <p:nvSpPr>
          <p:cNvPr id="4" name="Footer Placeholder 4"/>
          <p:cNvSpPr>
            <a:spLocks noGrp="1"/>
          </p:cNvSpPr>
          <p:nvPr>
            <p:ph type="ftr" sz="quarter" idx="11"/>
          </p:nvPr>
        </p:nvSpPr>
        <p:spPr/>
        <p:txBody>
          <a:bodyPr/>
          <a:lstStyle>
            <a:lvl1pPr>
              <a:defRPr/>
            </a:lvl1pPr>
          </a:lstStyle>
          <a:p>
            <a:pPr>
              <a:defRPr/>
            </a:pPr>
            <a:endParaRPr lang="tr-TR"/>
          </a:p>
        </p:txBody>
      </p:sp>
      <p:sp>
        <p:nvSpPr>
          <p:cNvPr id="5" name="Slide Number Placeholder 5"/>
          <p:cNvSpPr>
            <a:spLocks noGrp="1"/>
          </p:cNvSpPr>
          <p:nvPr>
            <p:ph type="sldNum" sz="quarter" idx="12"/>
          </p:nvPr>
        </p:nvSpPr>
        <p:spPr/>
        <p:txBody>
          <a:bodyPr/>
          <a:lstStyle>
            <a:lvl1pPr>
              <a:defRPr/>
            </a:lvl1pPr>
          </a:lstStyle>
          <a:p>
            <a:pPr>
              <a:defRPr/>
            </a:pPr>
            <a:fld id="{6CE3FF2B-1523-49A7-8A63-01B5DC51AFA9}"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B36F896-C733-4628-A894-42A41024DAEF}" type="datetimeFigureOut">
              <a:rPr lang="tr-TR"/>
              <a:pPr>
                <a:defRPr/>
              </a:pPr>
              <a:t>26.09.2013</a:t>
            </a:fld>
            <a:endParaRPr lang="tr-TR"/>
          </a:p>
        </p:txBody>
      </p:sp>
      <p:sp>
        <p:nvSpPr>
          <p:cNvPr id="3" name="Footer Placeholder 4"/>
          <p:cNvSpPr>
            <a:spLocks noGrp="1"/>
          </p:cNvSpPr>
          <p:nvPr>
            <p:ph type="ftr" sz="quarter" idx="11"/>
          </p:nvPr>
        </p:nvSpPr>
        <p:spPr/>
        <p:txBody>
          <a:bodyPr/>
          <a:lstStyle>
            <a:lvl1pPr>
              <a:defRPr/>
            </a:lvl1pPr>
          </a:lstStyle>
          <a:p>
            <a:pPr>
              <a:defRPr/>
            </a:pPr>
            <a:endParaRPr lang="tr-TR"/>
          </a:p>
        </p:txBody>
      </p:sp>
      <p:sp>
        <p:nvSpPr>
          <p:cNvPr id="4" name="Slide Number Placeholder 5"/>
          <p:cNvSpPr>
            <a:spLocks noGrp="1"/>
          </p:cNvSpPr>
          <p:nvPr>
            <p:ph type="sldNum" sz="quarter" idx="12"/>
          </p:nvPr>
        </p:nvSpPr>
        <p:spPr/>
        <p:txBody>
          <a:bodyPr/>
          <a:lstStyle>
            <a:lvl1pPr>
              <a:defRPr/>
            </a:lvl1pPr>
          </a:lstStyle>
          <a:p>
            <a:pPr>
              <a:defRPr/>
            </a:pPr>
            <a:fld id="{03FE2951-E7D3-48AD-B316-EA1A9FCA66E6}"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83"/>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5"/>
              <p:cNvGrpSpPr>
                <a:grpSpLocks/>
              </p:cNvGrpSpPr>
              <p:nvPr/>
            </p:nvGrpSpPr>
            <p:grpSpPr bwMode="auto">
              <a:xfrm>
                <a:off x="422910" y="0"/>
                <a:ext cx="2514600" cy="6858000"/>
                <a:chOff x="0" y="0"/>
                <a:chExt cx="2514600" cy="6858000"/>
              </a:xfrm>
            </p:grpSpPr>
            <p:sp>
              <p:nvSpPr>
                <p:cNvPr id="38" name="Rectangle 80"/>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81"/>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82"/>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 name="Rectangle 79"/>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2"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7" name="Freeform 46"/>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49"/>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Freeform 50"/>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2" name="Hexagon 51"/>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52"/>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53"/>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54"/>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Hexagon 55"/>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Freeform 58"/>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59"/>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61"/>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62"/>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63"/>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64"/>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65"/>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66"/>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67"/>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Hexagon 68"/>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69"/>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Freeform 70"/>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56"/>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57"/>
          <p:cNvSpPr/>
          <p:nvPr/>
        </p:nvSpPr>
        <p:spPr>
          <a:xfrm>
            <a:off x="904875" y="601663"/>
            <a:ext cx="3562350" cy="564832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 name="Rectangle 60"/>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2" name="Title 1"/>
          <p:cNvSpPr>
            <a:spLocks noGrp="1"/>
          </p:cNvSpPr>
          <p:nvPr>
            <p:ph type="title"/>
          </p:nvPr>
        </p:nvSpPr>
        <p:spPr>
          <a:xfrm>
            <a:off x="4739833" y="2657434"/>
            <a:ext cx="3304572" cy="1463153"/>
          </a:xfrm>
        </p:spPr>
        <p:txBody>
          <a:bodyPr>
            <a:normAutofit/>
          </a:bodyPr>
          <a:lstStyle>
            <a:lvl1pPr algn="l">
              <a:defRPr sz="2800" b="0"/>
            </a:lvl1pPr>
          </a:lstStyle>
          <a:p>
            <a:r>
              <a:rPr lang="tr-TR" smtClean="0"/>
              <a:t>Asıl başlık stili için tıklatın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8" name="Date Placeholder 4"/>
          <p:cNvSpPr>
            <a:spLocks noGrp="1"/>
          </p:cNvSpPr>
          <p:nvPr>
            <p:ph type="dt" sz="half" idx="10"/>
          </p:nvPr>
        </p:nvSpPr>
        <p:spPr/>
        <p:txBody>
          <a:bodyPr/>
          <a:lstStyle>
            <a:lvl1pPr>
              <a:defRPr/>
            </a:lvl1pPr>
          </a:lstStyle>
          <a:p>
            <a:pPr>
              <a:defRPr/>
            </a:pPr>
            <a:fld id="{4DC30A11-0A17-49A7-910B-DB71A0B85085}" type="datetimeFigureOut">
              <a:rPr lang="tr-TR"/>
              <a:pPr>
                <a:defRPr/>
              </a:pPr>
              <a:t>26.09.2013</a:t>
            </a:fld>
            <a:endParaRPr lang="tr-TR"/>
          </a:p>
        </p:txBody>
      </p:sp>
      <p:sp>
        <p:nvSpPr>
          <p:cNvPr id="49" name="Slide Number Placeholder 6"/>
          <p:cNvSpPr>
            <a:spLocks noGrp="1"/>
          </p:cNvSpPr>
          <p:nvPr>
            <p:ph type="sldNum" sz="quarter" idx="11"/>
          </p:nvPr>
        </p:nvSpPr>
        <p:spPr/>
        <p:txBody>
          <a:bodyPr/>
          <a:lstStyle>
            <a:lvl1pPr>
              <a:defRPr/>
            </a:lvl1pPr>
          </a:lstStyle>
          <a:p>
            <a:pPr>
              <a:defRPr/>
            </a:pPr>
            <a:fld id="{18277C60-1465-44FB-BC19-302C26DAFA36}" type="slidenum">
              <a:rPr lang="tr-TR"/>
              <a:pPr>
                <a:defRPr/>
              </a:pPr>
              <a:t>‹#›</a:t>
            </a:fld>
            <a:endParaRPr lang="tr-TR"/>
          </a:p>
        </p:txBody>
      </p:sp>
      <p:sp>
        <p:nvSpPr>
          <p:cNvPr id="50" name="Footer Placeholder 5"/>
          <p:cNvSpPr>
            <a:spLocks noGrp="1"/>
          </p:cNvSpPr>
          <p:nvPr>
            <p:ph type="ftr" sz="quarter" idx="12"/>
          </p:nvPr>
        </p:nvSpPr>
        <p:spPr>
          <a:xfrm>
            <a:off x="4641850" y="5724525"/>
            <a:ext cx="3492500" cy="365125"/>
          </a:xfrm>
        </p:spPr>
        <p:txBody>
          <a:bodyPr>
            <a:normAutofit/>
          </a:bodyPr>
          <a:lstStyle>
            <a:lvl1pPr>
              <a:defRPr/>
            </a:lvl1pPr>
          </a:lstStyle>
          <a:p>
            <a:pPr>
              <a:defRPr/>
            </a:pPr>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86"/>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5"/>
              <p:cNvGrpSpPr>
                <a:grpSpLocks/>
              </p:cNvGrpSpPr>
              <p:nvPr/>
            </p:nvGrpSpPr>
            <p:grpSpPr bwMode="auto">
              <a:xfrm>
                <a:off x="422910" y="0"/>
                <a:ext cx="2514600" cy="6858000"/>
                <a:chOff x="0" y="0"/>
                <a:chExt cx="2514600" cy="6858000"/>
              </a:xfrm>
            </p:grpSpPr>
            <p:sp>
              <p:nvSpPr>
                <p:cNvPr id="38" name="Rectangle 83"/>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84"/>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85"/>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80"/>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81"/>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 name="Rectangle 82"/>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2" name="Rectangle 77"/>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78"/>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Rectangle 79"/>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7" name="Freeform 45"/>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46"/>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47"/>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48"/>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Freeform 49"/>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2" name="Hexagon 50"/>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51"/>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59"/>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60"/>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Hexagon 61"/>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Freeform 62"/>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63"/>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64"/>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65"/>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66"/>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67"/>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68"/>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69"/>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70"/>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Hexagon 71"/>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72"/>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Freeform 73"/>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Rectangle 93"/>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10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101"/>
          <p:cNvSpPr/>
          <p:nvPr/>
        </p:nvSpPr>
        <p:spPr>
          <a:xfrm>
            <a:off x="904875" y="601663"/>
            <a:ext cx="3562350" cy="564832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 name="Rectangle 104"/>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734424" y="2660904"/>
            <a:ext cx="3300984" cy="1463040"/>
          </a:xfrm>
        </p:spPr>
        <p:txBody>
          <a:bodyPr>
            <a:normAutofit/>
          </a:bodyPr>
          <a:lstStyle>
            <a:lvl1pPr algn="l">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a:off x="1005208" y="693795"/>
            <a:ext cx="3359623" cy="5468112"/>
          </a:xfrm>
        </p:spPr>
        <p:txBody>
          <a:bodyPr rtlCol="0">
            <a:normAutofit/>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8" name="Date Placeholder 4"/>
          <p:cNvSpPr>
            <a:spLocks noGrp="1"/>
          </p:cNvSpPr>
          <p:nvPr>
            <p:ph type="dt" sz="half" idx="10"/>
          </p:nvPr>
        </p:nvSpPr>
        <p:spPr/>
        <p:txBody>
          <a:bodyPr/>
          <a:lstStyle>
            <a:lvl1pPr>
              <a:defRPr/>
            </a:lvl1pPr>
          </a:lstStyle>
          <a:p>
            <a:pPr>
              <a:defRPr/>
            </a:pPr>
            <a:fld id="{6416BF1D-97A7-4DD8-9D12-649E569B8438}" type="datetimeFigureOut">
              <a:rPr lang="tr-TR"/>
              <a:pPr>
                <a:defRPr/>
              </a:pPr>
              <a:t>26.09.2013</a:t>
            </a:fld>
            <a:endParaRPr lang="tr-TR"/>
          </a:p>
        </p:txBody>
      </p:sp>
      <p:sp>
        <p:nvSpPr>
          <p:cNvPr id="49" name="Footer Placeholder 5"/>
          <p:cNvSpPr>
            <a:spLocks noGrp="1"/>
          </p:cNvSpPr>
          <p:nvPr>
            <p:ph type="ftr" sz="quarter" idx="11"/>
          </p:nvPr>
        </p:nvSpPr>
        <p:spPr>
          <a:xfrm>
            <a:off x="4641850" y="5724525"/>
            <a:ext cx="3492500" cy="365125"/>
          </a:xfrm>
        </p:spPr>
        <p:txBody>
          <a:bodyPr>
            <a:normAutofit/>
          </a:bodyPr>
          <a:lstStyle>
            <a:lvl1pPr>
              <a:defRPr/>
            </a:lvl1pPr>
          </a:lstStyle>
          <a:p>
            <a:pPr>
              <a:defRPr/>
            </a:pPr>
            <a:endParaRPr lang="tr-TR"/>
          </a:p>
        </p:txBody>
      </p:sp>
      <p:sp>
        <p:nvSpPr>
          <p:cNvPr id="50" name="Slide Number Placeholder 6"/>
          <p:cNvSpPr>
            <a:spLocks noGrp="1"/>
          </p:cNvSpPr>
          <p:nvPr>
            <p:ph type="sldNum" sz="quarter" idx="12"/>
          </p:nvPr>
        </p:nvSpPr>
        <p:spPr/>
        <p:txBody>
          <a:bodyPr/>
          <a:lstStyle>
            <a:lvl1pPr>
              <a:defRPr/>
            </a:lvl1pPr>
          </a:lstStyle>
          <a:p>
            <a:pPr>
              <a:defRPr/>
            </a:pPr>
            <a:fld id="{0452116B-75AB-4EA7-91FC-E6969493DA99}"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026" name="Group 41"/>
          <p:cNvGrpSpPr>
            <a:grpSpLocks/>
          </p:cNvGrpSpPr>
          <p:nvPr/>
        </p:nvGrpSpPr>
        <p:grpSpPr bwMode="auto">
          <a:xfrm>
            <a:off x="-304800" y="0"/>
            <a:ext cx="9932988" cy="6858000"/>
            <a:chOff x="-382404" y="0"/>
            <a:chExt cx="9932332" cy="6858000"/>
          </a:xfrm>
        </p:grpSpPr>
        <p:grpSp>
          <p:nvGrpSpPr>
            <p:cNvPr id="1035" name="Group 44"/>
            <p:cNvGrpSpPr>
              <a:grpSpLocks/>
            </p:cNvGrpSpPr>
            <p:nvPr/>
          </p:nvGrpSpPr>
          <p:grpSpPr bwMode="auto">
            <a:xfrm>
              <a:off x="0" y="0"/>
              <a:ext cx="9144000" cy="6858000"/>
              <a:chOff x="0" y="0"/>
              <a:chExt cx="9144000" cy="6858000"/>
            </a:xfrm>
          </p:grpSpPr>
          <p:grpSp>
            <p:nvGrpSpPr>
              <p:cNvPr id="1058" name="Group 4"/>
              <p:cNvGrpSpPr>
                <a:grpSpLocks/>
              </p:cNvGrpSpPr>
              <p:nvPr/>
            </p:nvGrpSpPr>
            <p:grpSpPr bwMode="auto">
              <a:xfrm>
                <a:off x="0" y="0"/>
                <a:ext cx="2514600" cy="6858000"/>
                <a:chOff x="0" y="0"/>
                <a:chExt cx="2514600" cy="6858000"/>
              </a:xfrm>
            </p:grpSpPr>
            <p:sp>
              <p:nvSpPr>
                <p:cNvPr id="113" name="Rectangle 112"/>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4"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5"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059" name="Group 5"/>
              <p:cNvGrpSpPr>
                <a:grpSpLocks/>
              </p:cNvGrpSpPr>
              <p:nvPr/>
            </p:nvGrpSpPr>
            <p:grpSpPr bwMode="auto">
              <a:xfrm>
                <a:off x="422910" y="0"/>
                <a:ext cx="2514600" cy="6858000"/>
                <a:chOff x="0" y="0"/>
                <a:chExt cx="2514600" cy="6858000"/>
              </a:xfrm>
            </p:grpSpPr>
            <p:sp>
              <p:nvSpPr>
                <p:cNvPr id="110" name="Rectangle 109"/>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1" name="Rectangle 110"/>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2" name="Rectangle 111"/>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060" name="Group 9"/>
              <p:cNvGrpSpPr>
                <a:grpSpLocks/>
              </p:cNvGrpSpPr>
              <p:nvPr/>
            </p:nvGrpSpPr>
            <p:grpSpPr bwMode="auto">
              <a:xfrm rot="10800000">
                <a:off x="6629400" y="0"/>
                <a:ext cx="2514600" cy="6858000"/>
                <a:chOff x="0" y="0"/>
                <a:chExt cx="2514600" cy="6858000"/>
              </a:xfrm>
            </p:grpSpPr>
            <p:sp>
              <p:nvSpPr>
                <p:cNvPr id="107" name="Rectangle 106"/>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8" name="Rectangle 107"/>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9" name="Rectangle 108"/>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04" name="Rectangle 103"/>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5" name="Rectangle 104"/>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6" name="Rectangle 105"/>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Freeform 43"/>
            <p:cNvSpPr/>
            <p:nvPr/>
          </p:nvSpPr>
          <p:spPr>
            <a:xfrm>
              <a:off x="-12540" y="5035550"/>
              <a:ext cx="9144983"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5" name="Freeform 44"/>
            <p:cNvSpPr/>
            <p:nvPr/>
          </p:nvSpPr>
          <p:spPr>
            <a:xfrm>
              <a:off x="-12540" y="3467100"/>
              <a:ext cx="9144983"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6" name="Freeform 45"/>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7" name="Freeform 46"/>
            <p:cNvSpPr/>
            <p:nvPr/>
          </p:nvSpPr>
          <p:spPr>
            <a:xfrm>
              <a:off x="-12540" y="5284788"/>
              <a:ext cx="9144983"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9" name="Freeform 48"/>
            <p:cNvSpPr/>
            <p:nvPr/>
          </p:nvSpPr>
          <p:spPr>
            <a:xfrm>
              <a:off x="2136793" y="5132388"/>
              <a:ext cx="6982951"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50" name="Hexagon 49"/>
            <p:cNvSpPr/>
            <p:nvPr/>
          </p:nvSpPr>
          <p:spPr>
            <a:xfrm rot="1800000">
              <a:off x="2995573" y="2859088"/>
              <a:ext cx="1601682"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 name="Hexagon 50"/>
            <p:cNvSpPr/>
            <p:nvPr/>
          </p:nvSpPr>
          <p:spPr>
            <a:xfrm rot="1800000">
              <a:off x="3719425"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2" name="Hexagon 51"/>
            <p:cNvSpPr/>
            <p:nvPr/>
          </p:nvSpPr>
          <p:spPr>
            <a:xfrm rot="1800000">
              <a:off x="3728949" y="15922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 name="Hexagon 52"/>
            <p:cNvSpPr/>
            <p:nvPr/>
          </p:nvSpPr>
          <p:spPr>
            <a:xfrm rot="1800000">
              <a:off x="2976524" y="325438"/>
              <a:ext cx="1601682"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4" name="Hexagon 53"/>
            <p:cNvSpPr/>
            <p:nvPr/>
          </p:nvSpPr>
          <p:spPr>
            <a:xfrm rot="1800000">
              <a:off x="4462326" y="5383213"/>
              <a:ext cx="1601682"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5" name="Freeform 54"/>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6" name="Hexagon 55"/>
            <p:cNvSpPr/>
            <p:nvPr/>
          </p:nvSpPr>
          <p:spPr>
            <a:xfrm rot="1800000">
              <a:off x="23969" y="540226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7" name="Hexagon 56"/>
            <p:cNvSpPr/>
            <p:nvPr/>
          </p:nvSpPr>
          <p:spPr>
            <a:xfrm rot="1800000">
              <a:off x="52542" y="28495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8" name="Hexagon 57"/>
            <p:cNvSpPr/>
            <p:nvPr/>
          </p:nvSpPr>
          <p:spPr>
            <a:xfrm rot="1800000">
              <a:off x="776394"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9" name="Hexagon 58"/>
            <p:cNvSpPr/>
            <p:nvPr/>
          </p:nvSpPr>
          <p:spPr>
            <a:xfrm rot="1800000">
              <a:off x="1509771" y="54117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0" name="Hexagon 59"/>
            <p:cNvSpPr/>
            <p:nvPr/>
          </p:nvSpPr>
          <p:spPr>
            <a:xfrm rot="1800000">
              <a:off x="1528820" y="2859088"/>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5" name="Hexagon 94"/>
            <p:cNvSpPr/>
            <p:nvPr/>
          </p:nvSpPr>
          <p:spPr>
            <a:xfrm rot="1800000">
              <a:off x="795443" y="15636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6" name="Hexagon 95"/>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7" name="Hexagon 96"/>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8" name="Hexagon 97"/>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9" name="Freeform 98"/>
            <p:cNvSpPr/>
            <p:nvPr/>
          </p:nvSpPr>
          <p:spPr>
            <a:xfrm rot="1800000">
              <a:off x="8306997" y="4056063"/>
              <a:ext cx="1242931"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0" name="Freeform 99"/>
            <p:cNvSpPr/>
            <p:nvPr/>
          </p:nvSpPr>
          <p:spPr>
            <a:xfrm rot="1800000">
              <a:off x="8306997"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66" name="Rectangle 65"/>
          <p:cNvSpPr/>
          <p:nvPr/>
        </p:nvSpPr>
        <p:spPr>
          <a:xfrm>
            <a:off x="457200" y="333375"/>
            <a:ext cx="8229600" cy="618648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0" name="Rectangle 69"/>
          <p:cNvSpPr/>
          <p:nvPr/>
        </p:nvSpPr>
        <p:spPr>
          <a:xfrm>
            <a:off x="4560888" y="-22225"/>
            <a:ext cx="3679825" cy="700088"/>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1" name="Rectangle 7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0" name="Title Placeholder 1"/>
          <p:cNvSpPr>
            <a:spLocks noGrp="1"/>
          </p:cNvSpPr>
          <p:nvPr>
            <p:ph type="title"/>
          </p:nvPr>
        </p:nvSpPr>
        <p:spPr bwMode="auto">
          <a:xfrm>
            <a:off x="1042988" y="1027113"/>
            <a:ext cx="7024687"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tr-TR" smtClean="0"/>
              <a:t>Asıl başlık stili için tıklatın</a:t>
            </a:r>
            <a:endParaRPr lang="en-US" smtClean="0"/>
          </a:p>
        </p:txBody>
      </p:sp>
      <p:sp>
        <p:nvSpPr>
          <p:cNvPr id="1031" name="Text Placeholder 2"/>
          <p:cNvSpPr>
            <a:spLocks noGrp="1"/>
          </p:cNvSpPr>
          <p:nvPr>
            <p:ph type="body" idx="1"/>
          </p:nvPr>
        </p:nvSpPr>
        <p:spPr bwMode="auto">
          <a:xfrm>
            <a:off x="1042988" y="2324100"/>
            <a:ext cx="6777037" cy="3508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4" name="Date Placeholder 3"/>
          <p:cNvSpPr>
            <a:spLocks noGrp="1"/>
          </p:cNvSpPr>
          <p:nvPr>
            <p:ph type="dt" sz="half" idx="2"/>
          </p:nvPr>
        </p:nvSpPr>
        <p:spPr>
          <a:xfrm>
            <a:off x="5997575" y="223838"/>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rgbClr val="FEFEFE"/>
                </a:solidFill>
                <a:latin typeface="+mn-lt"/>
              </a:defRPr>
            </a:lvl1pPr>
          </a:lstStyle>
          <a:p>
            <a:pPr>
              <a:defRPr/>
            </a:pPr>
            <a:fld id="{8E58A4A3-EF23-4BA6-94BE-81D8B23F55D3}" type="datetimeFigureOut">
              <a:rPr lang="tr-TR"/>
              <a:pPr>
                <a:defRPr/>
              </a:pPr>
              <a:t>26.09.2013</a:t>
            </a:fld>
            <a:endParaRPr lang="tr-TR"/>
          </a:p>
        </p:txBody>
      </p:sp>
      <p:sp>
        <p:nvSpPr>
          <p:cNvPr id="5" name="Footer Placeholder 4"/>
          <p:cNvSpPr>
            <a:spLocks noGrp="1"/>
          </p:cNvSpPr>
          <p:nvPr>
            <p:ph type="ftr" sz="quarter" idx="3"/>
          </p:nvPr>
        </p:nvSpPr>
        <p:spPr>
          <a:xfrm>
            <a:off x="4641850" y="5851525"/>
            <a:ext cx="3502025" cy="365125"/>
          </a:xfrm>
          <a:prstGeom prst="rect">
            <a:avLst/>
          </a:prstGeom>
        </p:spPr>
        <p:txBody>
          <a:bodyPr vert="horz" lIns="91440" tIns="45720" rIns="91440" bIns="45720" rtlCol="0" anchor="ctr"/>
          <a:lstStyle>
            <a:lvl1pPr algn="r" fontAlgn="auto">
              <a:spcBef>
                <a:spcPts val="0"/>
              </a:spcBef>
              <a:spcAft>
                <a:spcPts val="0"/>
              </a:spcAft>
              <a:defRPr sz="1200">
                <a:solidFill>
                  <a:schemeClr val="accent1"/>
                </a:solidFill>
                <a:latin typeface="+mn-lt"/>
              </a:defRPr>
            </a:lvl1pPr>
          </a:lstStyle>
          <a:p>
            <a:pPr>
              <a:defRPr/>
            </a:pPr>
            <a:endParaRPr lang="tr-TR"/>
          </a:p>
        </p:txBody>
      </p:sp>
      <p:sp>
        <p:nvSpPr>
          <p:cNvPr id="6" name="Slide Number Placeholder 5"/>
          <p:cNvSpPr>
            <a:spLocks noGrp="1"/>
          </p:cNvSpPr>
          <p:nvPr>
            <p:ph type="sldNum" sz="quarter" idx="4"/>
          </p:nvPr>
        </p:nvSpPr>
        <p:spPr>
          <a:xfrm>
            <a:off x="4649788" y="223838"/>
            <a:ext cx="1331912"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FEFEFE"/>
                </a:solidFill>
                <a:latin typeface="+mn-lt"/>
              </a:defRPr>
            </a:lvl1pPr>
          </a:lstStyle>
          <a:p>
            <a:pPr>
              <a:defRPr/>
            </a:pPr>
            <a:fld id="{89543578-6102-46AC-B661-E7DF7EDE84EB}"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73" r:id="rId8"/>
    <p:sldLayoutId id="2147483674" r:id="rId9"/>
    <p:sldLayoutId id="2147483665" r:id="rId10"/>
    <p:sldLayoutId id="2147483664" r:id="rId11"/>
  </p:sldLayoutIdLst>
  <p:txStyles>
    <p:titleStyle>
      <a:lvl1pPr algn="l" rtl="0" fontAlgn="base">
        <a:spcBef>
          <a:spcPct val="0"/>
        </a:spcBef>
        <a:spcAft>
          <a:spcPct val="0"/>
        </a:spcAft>
        <a:defRPr sz="4000" kern="1200">
          <a:solidFill>
            <a:schemeClr val="accent1"/>
          </a:solidFill>
          <a:latin typeface="+mj-lt"/>
          <a:ea typeface="+mj-ea"/>
          <a:cs typeface="+mj-cs"/>
        </a:defRPr>
      </a:lvl1pPr>
      <a:lvl2pPr algn="l" rtl="0" fontAlgn="base">
        <a:spcBef>
          <a:spcPct val="0"/>
        </a:spcBef>
        <a:spcAft>
          <a:spcPct val="0"/>
        </a:spcAft>
        <a:defRPr sz="4000">
          <a:solidFill>
            <a:schemeClr val="accent1"/>
          </a:solidFill>
          <a:latin typeface="Century Gothic" pitchFamily="34" charset="0"/>
        </a:defRPr>
      </a:lvl2pPr>
      <a:lvl3pPr algn="l" rtl="0" fontAlgn="base">
        <a:spcBef>
          <a:spcPct val="0"/>
        </a:spcBef>
        <a:spcAft>
          <a:spcPct val="0"/>
        </a:spcAft>
        <a:defRPr sz="4000">
          <a:solidFill>
            <a:schemeClr val="accent1"/>
          </a:solidFill>
          <a:latin typeface="Century Gothic" pitchFamily="34" charset="0"/>
        </a:defRPr>
      </a:lvl3pPr>
      <a:lvl4pPr algn="l" rtl="0" fontAlgn="base">
        <a:spcBef>
          <a:spcPct val="0"/>
        </a:spcBef>
        <a:spcAft>
          <a:spcPct val="0"/>
        </a:spcAft>
        <a:defRPr sz="4000">
          <a:solidFill>
            <a:schemeClr val="accent1"/>
          </a:solidFill>
          <a:latin typeface="Century Gothic" pitchFamily="34" charset="0"/>
        </a:defRPr>
      </a:lvl4pPr>
      <a:lvl5pPr algn="l" rtl="0" fontAlgn="base">
        <a:spcBef>
          <a:spcPct val="0"/>
        </a:spcBef>
        <a:spcAft>
          <a:spcPct val="0"/>
        </a:spcAft>
        <a:defRPr sz="4000">
          <a:solidFill>
            <a:schemeClr val="accent1"/>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3050" algn="l" rtl="0" fontAlgn="base">
        <a:spcBef>
          <a:spcPct val="20000"/>
        </a:spcBef>
        <a:spcAft>
          <a:spcPct val="0"/>
        </a:spcAft>
        <a:buClr>
          <a:schemeClr val="accent1"/>
        </a:buClr>
        <a:buSzPct val="76000"/>
        <a:buFont typeface="Wingdings 2" pitchFamily="18" charset="2"/>
        <a:buChar char=""/>
        <a:defRPr sz="2400" kern="1200">
          <a:solidFill>
            <a:schemeClr val="tx2"/>
          </a:solidFill>
          <a:latin typeface="+mn-lt"/>
          <a:ea typeface="+mn-ea"/>
          <a:cs typeface="+mn-cs"/>
        </a:defRPr>
      </a:lvl1pPr>
      <a:lvl2pPr marL="639763" indent="-273050" algn="l" rtl="0" fontAlgn="base">
        <a:spcBef>
          <a:spcPct val="20000"/>
        </a:spcBef>
        <a:spcAft>
          <a:spcPct val="0"/>
        </a:spcAft>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rtl="0" fontAlgn="base">
        <a:spcBef>
          <a:spcPct val="20000"/>
        </a:spcBef>
        <a:spcAft>
          <a:spcPct val="0"/>
        </a:spcAft>
        <a:buClr>
          <a:schemeClr val="accent1"/>
        </a:buClr>
        <a:buSzPct val="76000"/>
        <a:buFont typeface="Wingdings 2" pitchFamily="18" charset="2"/>
        <a:buChar char=""/>
        <a:defRPr sz="2000" kern="1200">
          <a:solidFill>
            <a:schemeClr val="tx2"/>
          </a:solidFill>
          <a:latin typeface="+mn-lt"/>
          <a:ea typeface="+mn-ea"/>
          <a:cs typeface="+mn-cs"/>
        </a:defRPr>
      </a:lvl3pPr>
      <a:lvl4pPr marL="1123950" indent="-228600" algn="l" rtl="0" fontAlgn="base">
        <a:spcBef>
          <a:spcPct val="20000"/>
        </a:spcBef>
        <a:spcAft>
          <a:spcPct val="0"/>
        </a:spcAft>
        <a:buClr>
          <a:schemeClr val="accent1"/>
        </a:buClr>
        <a:buSzPct val="76000"/>
        <a:buFont typeface="Wingdings 2" pitchFamily="18" charset="2"/>
        <a:buChar char=""/>
        <a:defRPr kern="1200">
          <a:solidFill>
            <a:schemeClr val="tx2"/>
          </a:solidFill>
          <a:latin typeface="+mn-lt"/>
          <a:ea typeface="+mn-ea"/>
          <a:cs typeface="+mn-cs"/>
        </a:defRPr>
      </a:lvl4pPr>
      <a:lvl5pPr marL="1325563" indent="-228600" algn="l" rtl="0" fontAlgn="base">
        <a:spcBef>
          <a:spcPct val="20000"/>
        </a:spcBef>
        <a:spcAft>
          <a:spcPct val="0"/>
        </a:spcAft>
        <a:buClr>
          <a:schemeClr val="accent1"/>
        </a:buClr>
        <a:buSzPct val="76000"/>
        <a:buFont typeface="Wingdings 2" pitchFamily="18" charset="2"/>
        <a:buChar char=""/>
        <a:defRPr sz="1600" kern="120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Başlık 1"/>
          <p:cNvSpPr>
            <a:spLocks noGrp="1"/>
          </p:cNvSpPr>
          <p:nvPr>
            <p:ph type="ctrTitle"/>
          </p:nvPr>
        </p:nvSpPr>
        <p:spPr>
          <a:xfrm>
            <a:off x="684213" y="765175"/>
            <a:ext cx="7772400" cy="1470025"/>
          </a:xfrm>
        </p:spPr>
        <p:txBody>
          <a:bodyPr/>
          <a:lstStyle/>
          <a:p>
            <a:r>
              <a:rPr lang="tr-TR" smtClean="0"/>
              <a:t>İZMİR YÜKSEK TEKNOLOJİ ENSTİTÜSÜ</a:t>
            </a:r>
          </a:p>
        </p:txBody>
      </p:sp>
      <p:sp>
        <p:nvSpPr>
          <p:cNvPr id="14338" name="Alt Başlık 2"/>
          <p:cNvSpPr>
            <a:spLocks noGrp="1"/>
          </p:cNvSpPr>
          <p:nvPr>
            <p:ph type="subTitle" idx="1"/>
          </p:nvPr>
        </p:nvSpPr>
        <p:spPr>
          <a:xfrm>
            <a:off x="1371600" y="2781300"/>
            <a:ext cx="6400800" cy="2857500"/>
          </a:xfrm>
        </p:spPr>
        <p:txBody>
          <a:bodyPr/>
          <a:lstStyle/>
          <a:p>
            <a:r>
              <a:rPr lang="tr-TR" smtClean="0"/>
              <a:t>SAĞLIK KÜLTÜR ve SPOR DAİRE BAŞKANLIĞI</a:t>
            </a:r>
          </a:p>
          <a:p>
            <a:endParaRPr lang="tr-TR" smtClean="0"/>
          </a:p>
          <a:p>
            <a:r>
              <a:rPr lang="tr-TR" smtClean="0"/>
              <a:t>PSİKOLOJİK DANIŞMALIK ve REHBERLİK HİZMETLERİ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Başlık 1"/>
          <p:cNvSpPr>
            <a:spLocks noGrp="1"/>
          </p:cNvSpPr>
          <p:nvPr>
            <p:ph type="title"/>
          </p:nvPr>
        </p:nvSpPr>
        <p:spPr>
          <a:xfrm>
            <a:off x="1042988" y="692150"/>
            <a:ext cx="7024687" cy="1143000"/>
          </a:xfrm>
        </p:spPr>
        <p:txBody>
          <a:bodyPr/>
          <a:lstStyle/>
          <a:p>
            <a:r>
              <a:rPr lang="tr-TR" smtClean="0"/>
              <a:t>BİLİŞSEL BOZULMA</a:t>
            </a:r>
          </a:p>
        </p:txBody>
      </p:sp>
      <p:sp>
        <p:nvSpPr>
          <p:cNvPr id="3" name="İçerik Yer Tutucusu 2"/>
          <p:cNvSpPr>
            <a:spLocks noGrp="1"/>
          </p:cNvSpPr>
          <p:nvPr>
            <p:ph idx="1"/>
          </p:nvPr>
        </p:nvSpPr>
        <p:spPr>
          <a:xfrm>
            <a:off x="1042988" y="1989138"/>
            <a:ext cx="6777037" cy="4248150"/>
          </a:xfrm>
        </p:spPr>
        <p:txBody>
          <a:bodyPr rtlCol="0">
            <a:normAutofit fontScale="92500" lnSpcReduction="20000"/>
          </a:bodyPr>
          <a:lstStyle/>
          <a:p>
            <a:pPr indent="-274320" fontAlgn="auto">
              <a:spcAft>
                <a:spcPts val="0"/>
              </a:spcAft>
              <a:defRPr/>
            </a:pPr>
            <a:r>
              <a:rPr lang="tr-TR" dirty="0" smtClean="0"/>
              <a:t>Yaşlanmayla </a:t>
            </a:r>
            <a:r>
              <a:rPr lang="tr-TR" dirty="0"/>
              <a:t>birlikte </a:t>
            </a:r>
            <a:r>
              <a:rPr lang="tr-TR" dirty="0" smtClean="0"/>
              <a:t>genel olarak beyin işlevlerindeki </a:t>
            </a:r>
            <a:r>
              <a:rPr lang="tr-TR" dirty="0"/>
              <a:t>fizyolojik gerilemeye </a:t>
            </a:r>
            <a:r>
              <a:rPr lang="tr-TR" dirty="0" smtClean="0"/>
              <a:t>bağlı </a:t>
            </a:r>
            <a:r>
              <a:rPr lang="tr-TR" dirty="0"/>
              <a:t>olarak bellek, </a:t>
            </a:r>
            <a:r>
              <a:rPr lang="tr-TR" dirty="0" smtClean="0"/>
              <a:t>dikkat, algı </a:t>
            </a:r>
            <a:r>
              <a:rPr lang="tr-TR" dirty="0"/>
              <a:t>gibi </a:t>
            </a:r>
            <a:r>
              <a:rPr lang="tr-TR" dirty="0" smtClean="0"/>
              <a:t>bilişsel işlevlerin </a:t>
            </a:r>
            <a:r>
              <a:rPr lang="tr-TR" dirty="0"/>
              <a:t>olumsuz yönde </a:t>
            </a:r>
            <a:r>
              <a:rPr lang="tr-TR" dirty="0" smtClean="0"/>
              <a:t>etkilendiği belirtilmektedir</a:t>
            </a:r>
          </a:p>
          <a:p>
            <a:pPr indent="-274320" fontAlgn="auto">
              <a:spcAft>
                <a:spcPts val="0"/>
              </a:spcAft>
              <a:defRPr/>
            </a:pPr>
            <a:r>
              <a:rPr lang="tr-TR" dirty="0" smtClean="0"/>
              <a:t>Yaşlılıkta </a:t>
            </a:r>
            <a:r>
              <a:rPr lang="tr-TR" dirty="0"/>
              <a:t>beyin </a:t>
            </a:r>
            <a:r>
              <a:rPr lang="tr-TR" dirty="0" smtClean="0"/>
              <a:t>yapısının dejenerasyona uğramasıyla, düşüncenin içeriği, mantık ve </a:t>
            </a:r>
            <a:r>
              <a:rPr lang="tr-TR" dirty="0"/>
              <a:t>muhakeme </a:t>
            </a:r>
            <a:r>
              <a:rPr lang="tr-TR" dirty="0" smtClean="0"/>
              <a:t>niteliği değişip bozulabilir</a:t>
            </a:r>
          </a:p>
          <a:p>
            <a:pPr indent="-274320" fontAlgn="auto">
              <a:spcAft>
                <a:spcPts val="0"/>
              </a:spcAft>
              <a:defRPr/>
            </a:pPr>
            <a:r>
              <a:rPr lang="tr-TR" dirty="0" smtClean="0"/>
              <a:t>Düşünce akışında yavaşlama, ayrıntıcı </a:t>
            </a:r>
            <a:r>
              <a:rPr lang="tr-TR" dirty="0"/>
              <a:t>olma ve direnme </a:t>
            </a:r>
            <a:r>
              <a:rPr lang="tr-TR" dirty="0" smtClean="0"/>
              <a:t>eğilimi görülebilir</a:t>
            </a:r>
          </a:p>
          <a:p>
            <a:pPr indent="-274320" fontAlgn="auto">
              <a:spcAft>
                <a:spcPts val="0"/>
              </a:spcAft>
              <a:defRPr/>
            </a:pPr>
            <a:r>
              <a:rPr lang="tr-TR" dirty="0" smtClean="0"/>
              <a:t>Kavramlar </a:t>
            </a:r>
            <a:r>
              <a:rPr lang="tr-TR" dirty="0"/>
              <a:t>arasında </a:t>
            </a:r>
            <a:r>
              <a:rPr lang="tr-TR" dirty="0" smtClean="0"/>
              <a:t>karşılaştırmalar yapılamama </a:t>
            </a:r>
            <a:r>
              <a:rPr lang="tr-TR" dirty="0"/>
              <a:t>ve </a:t>
            </a:r>
            <a:r>
              <a:rPr lang="tr-TR" dirty="0" smtClean="0"/>
              <a:t>doğruya ulaşılamama ortaya çıkabilir</a:t>
            </a:r>
          </a:p>
          <a:p>
            <a:pPr indent="-274320" fontAlgn="auto">
              <a:spcAft>
                <a:spcPts val="0"/>
              </a:spcAft>
              <a:defRPr/>
            </a:pPr>
            <a:r>
              <a:rPr lang="tr-TR" dirty="0" smtClean="0"/>
              <a:t>Hesaplamalar</a:t>
            </a:r>
            <a:r>
              <a:rPr lang="tr-TR" dirty="0"/>
              <a:t>, somut ve soyut </a:t>
            </a:r>
            <a:r>
              <a:rPr lang="tr-TR" dirty="0" smtClean="0"/>
              <a:t>kavramlar bozulabilir</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Başlık 1"/>
          <p:cNvSpPr>
            <a:spLocks noGrp="1"/>
          </p:cNvSpPr>
          <p:nvPr>
            <p:ph type="title"/>
          </p:nvPr>
        </p:nvSpPr>
        <p:spPr/>
        <p:txBody>
          <a:bodyPr/>
          <a:lstStyle/>
          <a:p>
            <a:r>
              <a:rPr lang="tr-TR" smtClean="0"/>
              <a:t>RUHSAL DEĞİŞİMLER</a:t>
            </a:r>
          </a:p>
        </p:txBody>
      </p:sp>
      <p:sp>
        <p:nvSpPr>
          <p:cNvPr id="3" name="İçerik Yer Tutucusu 2"/>
          <p:cNvSpPr>
            <a:spLocks noGrp="1"/>
          </p:cNvSpPr>
          <p:nvPr>
            <p:ph idx="1"/>
          </p:nvPr>
        </p:nvSpPr>
        <p:spPr>
          <a:xfrm>
            <a:off x="1042988" y="2324100"/>
            <a:ext cx="6777037" cy="4057650"/>
          </a:xfrm>
        </p:spPr>
        <p:txBody>
          <a:bodyPr rtlCol="0">
            <a:normAutofit lnSpcReduction="10000"/>
          </a:bodyPr>
          <a:lstStyle/>
          <a:p>
            <a:pPr indent="-274320" fontAlgn="auto">
              <a:spcAft>
                <a:spcPts val="0"/>
              </a:spcAft>
              <a:defRPr/>
            </a:pPr>
            <a:r>
              <a:rPr lang="tr-TR" dirty="0" smtClean="0"/>
              <a:t>Yaşlı erişkinler için «eski» her zaman özlem duyulan bir kavramdır</a:t>
            </a:r>
          </a:p>
          <a:p>
            <a:pPr indent="-274320" fontAlgn="auto">
              <a:spcAft>
                <a:spcPts val="0"/>
              </a:spcAft>
              <a:defRPr/>
            </a:pPr>
            <a:r>
              <a:rPr lang="tr-TR" dirty="0" smtClean="0"/>
              <a:t>Her gün yeni olaylarla karşılaşan fakat bunlara uyum sağlayamayan yaşlı erişkin, toplumun yozlaştığını ve her şeyin kötüye gittiğini düşünmektedir</a:t>
            </a:r>
          </a:p>
          <a:p>
            <a:pPr indent="-274320" fontAlgn="auto">
              <a:spcAft>
                <a:spcPts val="0"/>
              </a:spcAft>
              <a:defRPr/>
            </a:pPr>
            <a:r>
              <a:rPr lang="tr-TR" dirty="0" smtClean="0"/>
              <a:t>Sahip olunan fikirler içe kapanma ve ben merkezci davranışlara neden olabilmektedir</a:t>
            </a:r>
          </a:p>
          <a:p>
            <a:pPr indent="-274320" fontAlgn="auto">
              <a:spcAft>
                <a:spcPts val="0"/>
              </a:spcAft>
              <a:defRPr/>
            </a:pPr>
            <a:r>
              <a:rPr lang="tr-TR" dirty="0" smtClean="0"/>
              <a:t>Bu dönemde maddiyata düşkünlük artabilmektedir</a:t>
            </a: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Başlık 1"/>
          <p:cNvSpPr>
            <a:spLocks noGrp="1"/>
          </p:cNvSpPr>
          <p:nvPr>
            <p:ph type="title"/>
          </p:nvPr>
        </p:nvSpPr>
        <p:spPr/>
        <p:txBody>
          <a:bodyPr/>
          <a:lstStyle/>
          <a:p>
            <a:r>
              <a:rPr lang="tr-TR" smtClean="0"/>
              <a:t>RUHSAL DEĞİŞİMLER</a:t>
            </a:r>
          </a:p>
        </p:txBody>
      </p:sp>
      <p:sp>
        <p:nvSpPr>
          <p:cNvPr id="26626" name="İçerik Yer Tutucusu 2"/>
          <p:cNvSpPr>
            <a:spLocks noGrp="1"/>
          </p:cNvSpPr>
          <p:nvPr>
            <p:ph idx="1"/>
          </p:nvPr>
        </p:nvSpPr>
        <p:spPr/>
        <p:txBody>
          <a:bodyPr/>
          <a:lstStyle/>
          <a:p>
            <a:r>
              <a:rPr lang="tr-TR" smtClean="0"/>
              <a:t>Duygulanım durumu önemli ölçüde değişen yaşlı insanların, en ufak hadiseler karşısında tepki olarak aşırı derecede hiddet ve üzüntü belirtisi gösterdikleri, ağlayıp çırpındıkları görülmektedir (Koç, 2002)</a:t>
            </a:r>
          </a:p>
        </p:txBody>
      </p:sp>
      <p:pic>
        <p:nvPicPr>
          <p:cNvPr id="26627" name="Picture 2" descr="C:\Users\gizemyilmaz\Desktop\images (1).jpg"/>
          <p:cNvPicPr>
            <a:picLocks noChangeAspect="1" noChangeArrowheads="1"/>
          </p:cNvPicPr>
          <p:nvPr/>
        </p:nvPicPr>
        <p:blipFill>
          <a:blip r:embed="rId2"/>
          <a:srcRect/>
          <a:stretch>
            <a:fillRect/>
          </a:stretch>
        </p:blipFill>
        <p:spPr bwMode="auto">
          <a:xfrm>
            <a:off x="6300788" y="4292600"/>
            <a:ext cx="2124075" cy="2152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Başlık 1"/>
          <p:cNvSpPr>
            <a:spLocks noGrp="1"/>
          </p:cNvSpPr>
          <p:nvPr>
            <p:ph type="title"/>
          </p:nvPr>
        </p:nvSpPr>
        <p:spPr/>
        <p:txBody>
          <a:bodyPr/>
          <a:lstStyle/>
          <a:p>
            <a:r>
              <a:rPr lang="tr-TR" smtClean="0"/>
              <a:t>RUHSAL DEĞİŞİMLER</a:t>
            </a:r>
          </a:p>
        </p:txBody>
      </p:sp>
      <p:sp>
        <p:nvSpPr>
          <p:cNvPr id="3" name="İçerik Yer Tutucusu 2"/>
          <p:cNvSpPr>
            <a:spLocks noGrp="1"/>
          </p:cNvSpPr>
          <p:nvPr>
            <p:ph idx="1"/>
          </p:nvPr>
        </p:nvSpPr>
        <p:spPr/>
        <p:txBody>
          <a:bodyPr rtlCol="0">
            <a:normAutofit lnSpcReduction="10000"/>
          </a:bodyPr>
          <a:lstStyle/>
          <a:p>
            <a:pPr indent="-274320" fontAlgn="auto">
              <a:spcAft>
                <a:spcPts val="0"/>
              </a:spcAft>
              <a:defRPr/>
            </a:pPr>
            <a:r>
              <a:rPr lang="tr-TR" dirty="0"/>
              <a:t>Ölüm korkusu ve gelecekle ilgili endişeler, çocuklarının eğitim, </a:t>
            </a:r>
            <a:r>
              <a:rPr lang="tr-TR" dirty="0" smtClean="0"/>
              <a:t>iş </a:t>
            </a:r>
            <a:r>
              <a:rPr lang="tr-TR" dirty="0"/>
              <a:t>veya gelir gibi nedenlere bağlı olarak evden ayrılması, </a:t>
            </a:r>
            <a:r>
              <a:rPr lang="tr-TR" dirty="0" smtClean="0"/>
              <a:t>eşin </a:t>
            </a:r>
            <a:r>
              <a:rPr lang="tr-TR" dirty="0"/>
              <a:t>veya yakın çevrenin ölmesi, güven azlığı, şiddete maruz kalma korkusu, emeklilik sonrası maddi imkanların </a:t>
            </a:r>
            <a:r>
              <a:rPr lang="tr-TR" dirty="0" smtClean="0"/>
              <a:t>kısıtlanması </a:t>
            </a:r>
            <a:r>
              <a:rPr lang="tr-TR" dirty="0"/>
              <a:t>gibi </a:t>
            </a:r>
            <a:r>
              <a:rPr lang="tr-TR" dirty="0" smtClean="0"/>
              <a:t>hususlar yaşlı </a:t>
            </a:r>
            <a:r>
              <a:rPr lang="tr-TR" dirty="0"/>
              <a:t>insanların duygulanım durumunu </a:t>
            </a:r>
            <a:r>
              <a:rPr lang="tr-TR" dirty="0" smtClean="0"/>
              <a:t>bozmakta, yalnızlık </a:t>
            </a:r>
            <a:r>
              <a:rPr lang="tr-TR" dirty="0"/>
              <a:t>ve yabancılaşma duygularını </a:t>
            </a:r>
            <a:r>
              <a:rPr lang="tr-TR" dirty="0" smtClean="0"/>
              <a:t>arttırmaktadır</a:t>
            </a: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Başlık 1"/>
          <p:cNvSpPr>
            <a:spLocks noGrp="1"/>
          </p:cNvSpPr>
          <p:nvPr>
            <p:ph type="title"/>
          </p:nvPr>
        </p:nvSpPr>
        <p:spPr/>
        <p:txBody>
          <a:bodyPr/>
          <a:lstStyle/>
          <a:p>
            <a:r>
              <a:rPr lang="tr-TR" smtClean="0"/>
              <a:t>DEPRESYON</a:t>
            </a:r>
          </a:p>
        </p:txBody>
      </p:sp>
      <p:sp>
        <p:nvSpPr>
          <p:cNvPr id="3" name="İçerik Yer Tutucusu 2"/>
          <p:cNvSpPr>
            <a:spLocks noGrp="1"/>
          </p:cNvSpPr>
          <p:nvPr>
            <p:ph idx="1"/>
          </p:nvPr>
        </p:nvSpPr>
        <p:spPr>
          <a:xfrm>
            <a:off x="1042988" y="2324100"/>
            <a:ext cx="6777037" cy="3913188"/>
          </a:xfrm>
        </p:spPr>
        <p:txBody>
          <a:bodyPr rtlCol="0">
            <a:normAutofit lnSpcReduction="10000"/>
          </a:bodyPr>
          <a:lstStyle/>
          <a:p>
            <a:pPr indent="-274320" fontAlgn="auto">
              <a:spcAft>
                <a:spcPts val="0"/>
              </a:spcAft>
              <a:defRPr/>
            </a:pPr>
            <a:r>
              <a:rPr lang="tr-TR" dirty="0" smtClean="0"/>
              <a:t>Fiziksel sağlığı kötü giden pek çok yaşlı hasta depresyondadır</a:t>
            </a:r>
          </a:p>
          <a:p>
            <a:pPr indent="-274320" fontAlgn="auto">
              <a:spcAft>
                <a:spcPts val="0"/>
              </a:spcAft>
              <a:defRPr/>
            </a:pPr>
            <a:r>
              <a:rPr lang="tr-TR" dirty="0" smtClean="0"/>
              <a:t>Kaygı, uyuyamama, işe yaramama duygusu, kötümserlik ve üzüntü yaşlı erişkinlerde görülen depresyonun yaygın belirtileridir</a:t>
            </a:r>
          </a:p>
          <a:p>
            <a:pPr indent="-274320" fontAlgn="auto">
              <a:spcAft>
                <a:spcPts val="0"/>
              </a:spcAft>
              <a:defRPr/>
            </a:pPr>
            <a:r>
              <a:rPr lang="tr-TR" dirty="0" smtClean="0"/>
              <a:t>Yaşlı depresyonlu hastalar, gençlere göre daha çok motor gerileme, daha fazla bellek yakınmaları ve kilo kaybı, daha az düşmanlık ve daha az intihar düşüncesi taşımaktadır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Başlık 1"/>
          <p:cNvSpPr>
            <a:spLocks noGrp="1"/>
          </p:cNvSpPr>
          <p:nvPr>
            <p:ph type="title"/>
          </p:nvPr>
        </p:nvSpPr>
        <p:spPr/>
        <p:txBody>
          <a:bodyPr/>
          <a:lstStyle/>
          <a:p>
            <a:r>
              <a:rPr lang="tr-TR" smtClean="0"/>
              <a:t>DEPRESYON</a:t>
            </a:r>
          </a:p>
        </p:txBody>
      </p:sp>
      <p:sp>
        <p:nvSpPr>
          <p:cNvPr id="3" name="İçerik Yer Tutucusu 2"/>
          <p:cNvSpPr>
            <a:spLocks noGrp="1"/>
          </p:cNvSpPr>
          <p:nvPr>
            <p:ph idx="1"/>
          </p:nvPr>
        </p:nvSpPr>
        <p:spPr/>
        <p:txBody>
          <a:bodyPr rtlCol="0">
            <a:normAutofit lnSpcReduction="10000"/>
          </a:bodyPr>
          <a:lstStyle/>
          <a:p>
            <a:pPr indent="-274320" fontAlgn="auto">
              <a:spcAft>
                <a:spcPts val="0"/>
              </a:spcAft>
              <a:defRPr/>
            </a:pPr>
            <a:r>
              <a:rPr lang="tr-TR" dirty="0" smtClean="0"/>
              <a:t>Depresyonlu hastalar unutkan olabilirler, bu da çevredekilerin demanstan (sosyal ve mesleki işleyişte bozulma noktasına kadar giden zihinsel yeteneklerin gerilemesi) kuşkulanmasına neden olabilir fakat depresyonlu hastalar unutkanlıktan şikayet ederken demanslılar unuttuklarını da unutur</a:t>
            </a:r>
          </a:p>
          <a:p>
            <a:pPr indent="-274320" fontAlgn="auto">
              <a:spcAft>
                <a:spcPts val="0"/>
              </a:spcAft>
              <a:defRPr/>
            </a:pPr>
            <a:r>
              <a:rPr lang="tr-TR" dirty="0" smtClean="0"/>
              <a:t>Depresyonda kalıtsal yatkınlık rol oynayabilir</a:t>
            </a:r>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Başlık 1"/>
          <p:cNvSpPr>
            <a:spLocks noGrp="1"/>
          </p:cNvSpPr>
          <p:nvPr>
            <p:ph type="title"/>
          </p:nvPr>
        </p:nvSpPr>
        <p:spPr/>
        <p:txBody>
          <a:bodyPr/>
          <a:lstStyle/>
          <a:p>
            <a:r>
              <a:rPr lang="tr-TR" smtClean="0"/>
              <a:t>DEPRESYON</a:t>
            </a:r>
          </a:p>
        </p:txBody>
      </p:sp>
      <p:sp>
        <p:nvSpPr>
          <p:cNvPr id="3" name="İçerik Yer Tutucusu 2"/>
          <p:cNvSpPr>
            <a:spLocks noGrp="1"/>
          </p:cNvSpPr>
          <p:nvPr>
            <p:ph idx="1"/>
          </p:nvPr>
        </p:nvSpPr>
        <p:spPr>
          <a:xfrm>
            <a:off x="1042988" y="2324100"/>
            <a:ext cx="6777037" cy="3913188"/>
          </a:xfrm>
        </p:spPr>
        <p:txBody>
          <a:bodyPr rtlCol="0">
            <a:normAutofit fontScale="92500" lnSpcReduction="10000"/>
          </a:bodyPr>
          <a:lstStyle/>
          <a:p>
            <a:pPr indent="-274320" fontAlgn="auto">
              <a:spcAft>
                <a:spcPts val="0"/>
              </a:spcAft>
              <a:defRPr/>
            </a:pPr>
            <a:r>
              <a:rPr lang="tr-TR" dirty="0"/>
              <a:t>Depresyon </a:t>
            </a:r>
            <a:r>
              <a:rPr lang="tr-TR" dirty="0" smtClean="0"/>
              <a:t>sürecinde </a:t>
            </a:r>
            <a:r>
              <a:rPr lang="tr-TR" dirty="0"/>
              <a:t>çevreye </a:t>
            </a:r>
            <a:r>
              <a:rPr lang="tr-TR" dirty="0" smtClean="0"/>
              <a:t>karşı </a:t>
            </a:r>
            <a:r>
              <a:rPr lang="tr-TR" dirty="0"/>
              <a:t>ilgisizlik, </a:t>
            </a:r>
            <a:r>
              <a:rPr lang="tr-TR" dirty="0" err="1"/>
              <a:t>anksiyete</a:t>
            </a:r>
            <a:r>
              <a:rPr lang="tr-TR" dirty="0"/>
              <a:t>, </a:t>
            </a:r>
            <a:r>
              <a:rPr lang="tr-TR" dirty="0" smtClean="0"/>
              <a:t>kendini yargılama</a:t>
            </a:r>
            <a:r>
              <a:rPr lang="tr-TR" dirty="0"/>
              <a:t>, suçluluk ve </a:t>
            </a:r>
            <a:r>
              <a:rPr lang="tr-TR" dirty="0" smtClean="0"/>
              <a:t>değersizlik </a:t>
            </a:r>
            <a:r>
              <a:rPr lang="tr-TR" dirty="0"/>
              <a:t>duyguları, fiziksel </a:t>
            </a:r>
            <a:r>
              <a:rPr lang="tr-TR" dirty="0" err="1"/>
              <a:t>aktivitesizlik</a:t>
            </a:r>
            <a:r>
              <a:rPr lang="tr-TR" dirty="0"/>
              <a:t> ve </a:t>
            </a:r>
            <a:r>
              <a:rPr lang="tr-TR" dirty="0" smtClean="0"/>
              <a:t>sağlıksız yemek </a:t>
            </a:r>
            <a:r>
              <a:rPr lang="tr-TR" dirty="0"/>
              <a:t>yeme </a:t>
            </a:r>
            <a:r>
              <a:rPr lang="tr-TR" dirty="0" smtClean="0"/>
              <a:t>davranışları yaşlıların </a:t>
            </a:r>
            <a:r>
              <a:rPr lang="tr-TR" dirty="0"/>
              <a:t>sıklıkla </a:t>
            </a:r>
            <a:r>
              <a:rPr lang="tr-TR" dirty="0" smtClean="0"/>
              <a:t>uğraşmak </a:t>
            </a:r>
            <a:r>
              <a:rPr lang="tr-TR" dirty="0"/>
              <a:t>zorunda </a:t>
            </a:r>
            <a:r>
              <a:rPr lang="tr-TR" dirty="0" smtClean="0"/>
              <a:t>kaldıkları psikolojik sıkıntılardır</a:t>
            </a:r>
          </a:p>
          <a:p>
            <a:pPr indent="-274320" fontAlgn="auto">
              <a:spcAft>
                <a:spcPts val="0"/>
              </a:spcAft>
              <a:defRPr/>
            </a:pPr>
            <a:r>
              <a:rPr lang="tr-TR" dirty="0" smtClean="0"/>
              <a:t>Yapılan araştırmalar </a:t>
            </a:r>
            <a:r>
              <a:rPr lang="tr-TR" dirty="0" err="1"/>
              <a:t>anjina</a:t>
            </a:r>
            <a:r>
              <a:rPr lang="tr-TR" dirty="0"/>
              <a:t>, diyabet, kronik </a:t>
            </a:r>
            <a:r>
              <a:rPr lang="tr-TR" dirty="0" smtClean="0"/>
              <a:t>bronşit, </a:t>
            </a:r>
            <a:r>
              <a:rPr lang="tr-TR" dirty="0" err="1"/>
              <a:t>artrit</a:t>
            </a:r>
            <a:r>
              <a:rPr lang="tr-TR" dirty="0"/>
              <a:t>, görme </a:t>
            </a:r>
            <a:r>
              <a:rPr lang="tr-TR" dirty="0" smtClean="0"/>
              <a:t>bozukluğu, kalp hastalıkları </a:t>
            </a:r>
            <a:r>
              <a:rPr lang="tr-TR" dirty="0"/>
              <a:t>ve kalp krizi, romatizma, </a:t>
            </a:r>
            <a:r>
              <a:rPr lang="tr-TR" dirty="0" smtClean="0"/>
              <a:t>akciğer </a:t>
            </a:r>
            <a:r>
              <a:rPr lang="tr-TR" dirty="0"/>
              <a:t>hastalıkları, ailevi </a:t>
            </a:r>
            <a:r>
              <a:rPr lang="tr-TR" dirty="0" smtClean="0"/>
              <a:t>yatkınlık, kayıplar </a:t>
            </a:r>
            <a:r>
              <a:rPr lang="tr-TR" dirty="0"/>
              <a:t>ve </a:t>
            </a:r>
            <a:r>
              <a:rPr lang="tr-TR" dirty="0" err="1"/>
              <a:t>çogul</a:t>
            </a:r>
            <a:r>
              <a:rPr lang="tr-TR" dirty="0"/>
              <a:t> </a:t>
            </a:r>
            <a:r>
              <a:rPr lang="tr-TR" dirty="0" err="1"/>
              <a:t>sensörleri’n</a:t>
            </a:r>
            <a:r>
              <a:rPr lang="tr-TR" dirty="0"/>
              <a:t> </a:t>
            </a:r>
            <a:r>
              <a:rPr lang="tr-TR" dirty="0" smtClean="0"/>
              <a:t>yaşlılıkta </a:t>
            </a:r>
            <a:r>
              <a:rPr lang="tr-TR" dirty="0"/>
              <a:t>depresyon </a:t>
            </a:r>
            <a:r>
              <a:rPr lang="tr-TR" dirty="0" smtClean="0"/>
              <a:t>riskini artırdığını göstermektedir ( Er,2009)</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Başlık 1"/>
          <p:cNvSpPr>
            <a:spLocks noGrp="1"/>
          </p:cNvSpPr>
          <p:nvPr>
            <p:ph type="title"/>
          </p:nvPr>
        </p:nvSpPr>
        <p:spPr/>
        <p:txBody>
          <a:bodyPr/>
          <a:lstStyle/>
          <a:p>
            <a:r>
              <a:rPr lang="tr-TR" smtClean="0"/>
              <a:t>KAYGI BOZUKLUKLARI</a:t>
            </a:r>
          </a:p>
        </p:txBody>
      </p:sp>
      <p:sp>
        <p:nvSpPr>
          <p:cNvPr id="31746" name="İçerik Yer Tutucusu 2"/>
          <p:cNvSpPr>
            <a:spLocks noGrp="1"/>
          </p:cNvSpPr>
          <p:nvPr>
            <p:ph idx="1"/>
          </p:nvPr>
        </p:nvSpPr>
        <p:spPr/>
        <p:txBody>
          <a:bodyPr/>
          <a:lstStyle/>
          <a:p>
            <a:r>
              <a:rPr lang="tr-TR" smtClean="0"/>
              <a:t>Yaşlı erişkinlerde, kaygı bozuklukları depresyondan daha sık görülür (Davison ve Neale, 2004)</a:t>
            </a:r>
          </a:p>
          <a:p>
            <a:r>
              <a:rPr lang="tr-TR" smtClean="0"/>
              <a:t>Kaygı bozuklukları genellikle tıbbi hastalıklarla ilişkilendirilir ve hasta olma, kuvvetsiz kalma konusundaki kaygılara bir tepki olabilmektedir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normAutofit fontScale="90000"/>
          </a:bodyPr>
          <a:lstStyle/>
          <a:p>
            <a:pPr fontAlgn="auto">
              <a:spcAft>
                <a:spcPts val="0"/>
              </a:spcAft>
              <a:defRPr/>
            </a:pPr>
            <a:r>
              <a:rPr lang="tr-TR" dirty="0" smtClean="0"/>
              <a:t>SANRILI (PARANOİD) BOZUKLUKLAR</a:t>
            </a:r>
            <a:endParaRPr lang="tr-TR" dirty="0"/>
          </a:p>
        </p:txBody>
      </p:sp>
      <p:sp>
        <p:nvSpPr>
          <p:cNvPr id="3" name="İçerik Yer Tutucusu 2"/>
          <p:cNvSpPr>
            <a:spLocks noGrp="1"/>
          </p:cNvSpPr>
          <p:nvPr>
            <p:ph idx="1"/>
          </p:nvPr>
        </p:nvSpPr>
        <p:spPr>
          <a:xfrm>
            <a:off x="1042988" y="2324100"/>
            <a:ext cx="6777037" cy="3913188"/>
          </a:xfrm>
        </p:spPr>
        <p:txBody>
          <a:bodyPr rtlCol="0">
            <a:normAutofit lnSpcReduction="10000"/>
          </a:bodyPr>
          <a:lstStyle/>
          <a:p>
            <a:pPr indent="-274320" fontAlgn="auto">
              <a:spcAft>
                <a:spcPts val="0"/>
              </a:spcAft>
              <a:defRPr/>
            </a:pPr>
            <a:r>
              <a:rPr lang="tr-TR" dirty="0" smtClean="0"/>
              <a:t>Sanrı, olanı çarpık değerlendirme olarak tanımlanabilmektedir</a:t>
            </a:r>
          </a:p>
          <a:p>
            <a:pPr indent="-274320" fontAlgn="auto">
              <a:spcAft>
                <a:spcPts val="0"/>
              </a:spcAft>
              <a:defRPr/>
            </a:pPr>
            <a:r>
              <a:rPr lang="tr-TR" dirty="0" smtClean="0"/>
              <a:t>Paranoya, </a:t>
            </a:r>
            <a:r>
              <a:rPr lang="tr-TR" dirty="0" err="1" smtClean="0"/>
              <a:t>demanslı</a:t>
            </a:r>
            <a:r>
              <a:rPr lang="tr-TR" dirty="0" smtClean="0"/>
              <a:t> hastalarda bellek kaybından kaynaklanan boşlukları doldurma görevi görebilir. Hasta, anahtarlarını nereye koyduğunu hatırlayamaması durumunda birinin gelip anahtarlarını almış olabileceğini düşünebilmektedir</a:t>
            </a:r>
          </a:p>
          <a:p>
            <a:pPr indent="-274320" fontAlgn="auto">
              <a:spcAft>
                <a:spcPts val="0"/>
              </a:spcAft>
              <a:defRPr/>
            </a:pPr>
            <a:r>
              <a:rPr lang="tr-TR" dirty="0" smtClean="0"/>
              <a:t>İşitme kaybı olan yaşlı, diğer kişilerin onun hakkında fısıldaştıklarına inanabilir</a:t>
            </a:r>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Başlık 1"/>
          <p:cNvSpPr>
            <a:spLocks noGrp="1"/>
          </p:cNvSpPr>
          <p:nvPr>
            <p:ph type="title"/>
          </p:nvPr>
        </p:nvSpPr>
        <p:spPr>
          <a:xfrm>
            <a:off x="1042988" y="549275"/>
            <a:ext cx="7024687" cy="1044575"/>
          </a:xfrm>
        </p:spPr>
        <p:txBody>
          <a:bodyPr/>
          <a:lstStyle/>
          <a:p>
            <a:r>
              <a:rPr lang="tr-TR" smtClean="0"/>
              <a:t>MADDE BAĞIMLILIĞI</a:t>
            </a:r>
          </a:p>
        </p:txBody>
      </p:sp>
      <p:sp>
        <p:nvSpPr>
          <p:cNvPr id="33794" name="İçerik Yer Tutucusu 2"/>
          <p:cNvSpPr>
            <a:spLocks noGrp="1"/>
          </p:cNvSpPr>
          <p:nvPr>
            <p:ph idx="1"/>
          </p:nvPr>
        </p:nvSpPr>
        <p:spPr>
          <a:xfrm>
            <a:off x="827088" y="1700213"/>
            <a:ext cx="6777037" cy="3509962"/>
          </a:xfrm>
        </p:spPr>
        <p:txBody>
          <a:bodyPr/>
          <a:lstStyle/>
          <a:p>
            <a:r>
              <a:rPr lang="tr-TR" smtClean="0"/>
              <a:t>Madde bağımlılığı, erişkinlerde gençlere oranla daha az yaygınlık göstermektedir. Bunun nedenleri olarak geçmişte ilaç bağımlılığı yaşamış ya da bunu daha ileri yaşlarında denemekte olanların arasında ölüm oranlarının artması gösterilebilir</a:t>
            </a:r>
          </a:p>
          <a:p>
            <a:r>
              <a:rPr lang="tr-TR" smtClean="0"/>
              <a:t>Alınan alkol miktarı, yaşlılarda gençlere göre daha güçlü bir etki yapmaktadır</a:t>
            </a:r>
          </a:p>
          <a:p>
            <a:endParaRPr lang="tr-TR" smtClean="0"/>
          </a:p>
        </p:txBody>
      </p:sp>
      <p:pic>
        <p:nvPicPr>
          <p:cNvPr id="33795" name="Picture 2" descr="C:\Users\gizemyilmaz\Desktop\images (2).jpg"/>
          <p:cNvPicPr>
            <a:picLocks noChangeAspect="1" noChangeArrowheads="1"/>
          </p:cNvPicPr>
          <p:nvPr/>
        </p:nvPicPr>
        <p:blipFill>
          <a:blip r:embed="rId2"/>
          <a:srcRect/>
          <a:stretch>
            <a:fillRect/>
          </a:stretch>
        </p:blipFill>
        <p:spPr bwMode="auto">
          <a:xfrm>
            <a:off x="7019925" y="3716338"/>
            <a:ext cx="1857375" cy="2886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733925" y="2708275"/>
            <a:ext cx="3313113" cy="1701800"/>
          </a:xfrm>
        </p:spPr>
        <p:txBody>
          <a:bodyPr rtlCol="0">
            <a:normAutofit fontScale="90000"/>
          </a:bodyPr>
          <a:lstStyle/>
          <a:p>
            <a:pPr fontAlgn="auto">
              <a:spcAft>
                <a:spcPts val="0"/>
              </a:spcAft>
              <a:defRPr/>
            </a:pPr>
            <a:r>
              <a:rPr lang="tr-TR" dirty="0" smtClean="0"/>
              <a:t>İLERİ YAŞ ve PSİKOLOJİK BOZUKLUKLAR</a:t>
            </a:r>
            <a:endParaRPr lang="tr-TR" dirty="0"/>
          </a:p>
        </p:txBody>
      </p:sp>
      <p:pic>
        <p:nvPicPr>
          <p:cNvPr id="15362" name="Picture 2" descr="C:\Users\gizemyilmaz\Desktop\images (3).jpg"/>
          <p:cNvPicPr>
            <a:picLocks noChangeAspect="1" noChangeArrowheads="1"/>
          </p:cNvPicPr>
          <p:nvPr/>
        </p:nvPicPr>
        <p:blipFill>
          <a:blip r:embed="rId2"/>
          <a:srcRect/>
          <a:stretch>
            <a:fillRect/>
          </a:stretch>
        </p:blipFill>
        <p:spPr bwMode="auto">
          <a:xfrm>
            <a:off x="682625" y="1844675"/>
            <a:ext cx="3095625" cy="3082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Başlık 1"/>
          <p:cNvSpPr>
            <a:spLocks noGrp="1"/>
          </p:cNvSpPr>
          <p:nvPr>
            <p:ph type="title"/>
          </p:nvPr>
        </p:nvSpPr>
        <p:spPr/>
        <p:txBody>
          <a:bodyPr/>
          <a:lstStyle/>
          <a:p>
            <a:r>
              <a:rPr lang="tr-TR" smtClean="0"/>
              <a:t>MADDE BAĞIMLILIĞI</a:t>
            </a:r>
          </a:p>
        </p:txBody>
      </p:sp>
      <p:sp>
        <p:nvSpPr>
          <p:cNvPr id="3" name="İçerik Yer Tutucusu 2"/>
          <p:cNvSpPr>
            <a:spLocks noGrp="1"/>
          </p:cNvSpPr>
          <p:nvPr>
            <p:ph idx="1"/>
          </p:nvPr>
        </p:nvSpPr>
        <p:spPr/>
        <p:txBody>
          <a:bodyPr rtlCol="0">
            <a:normAutofit fontScale="92500" lnSpcReduction="10000"/>
          </a:bodyPr>
          <a:lstStyle/>
          <a:p>
            <a:pPr indent="-274320" fontAlgn="auto">
              <a:spcAft>
                <a:spcPts val="0"/>
              </a:spcAft>
              <a:defRPr/>
            </a:pPr>
            <a:r>
              <a:rPr lang="tr-TR" dirty="0" smtClean="0"/>
              <a:t>İnsanlar yaşlandıkça alkole toleransları azalır, çünkü alkolü daha yavaş </a:t>
            </a:r>
            <a:r>
              <a:rPr lang="tr-TR" dirty="0" err="1" smtClean="0"/>
              <a:t>metabolize</a:t>
            </a:r>
            <a:r>
              <a:rPr lang="tr-TR" dirty="0" smtClean="0"/>
              <a:t> ederler. Böylelikle yaşlı kişilerde ilaç, beyin kimyasında daha büyük değişiklikler yapar ve sanrı oluşumlarına neden olabilir</a:t>
            </a:r>
          </a:p>
          <a:p>
            <a:pPr indent="-274320" fontAlgn="auto">
              <a:spcAft>
                <a:spcPts val="0"/>
              </a:spcAft>
              <a:defRPr/>
            </a:pPr>
            <a:r>
              <a:rPr lang="tr-TR" dirty="0" smtClean="0"/>
              <a:t>Alkol bağımlılığı, yaşlı bireylerde daha belirgin bilişsel bozulmalara da yol açabilmektedir</a:t>
            </a:r>
          </a:p>
          <a:p>
            <a:pPr indent="-274320" fontAlgn="auto">
              <a:spcAft>
                <a:spcPts val="0"/>
              </a:spcAft>
              <a:defRPr/>
            </a:pPr>
            <a:r>
              <a:rPr lang="tr-TR" dirty="0" smtClean="0"/>
              <a:t>Alkol sorunları genellikle büyük bir depresyon ve beyin hasarıyla birlikte görülür (</a:t>
            </a:r>
            <a:r>
              <a:rPr lang="tr-TR" dirty="0" err="1" smtClean="0"/>
              <a:t>Davison</a:t>
            </a:r>
            <a:r>
              <a:rPr lang="tr-TR" dirty="0" smtClean="0"/>
              <a:t> ve </a:t>
            </a:r>
            <a:r>
              <a:rPr lang="tr-TR" dirty="0" err="1" smtClean="0"/>
              <a:t>Neale</a:t>
            </a:r>
            <a:r>
              <a:rPr lang="tr-TR" dirty="0" smtClean="0"/>
              <a:t>, 2004)</a:t>
            </a:r>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Başlık 1"/>
          <p:cNvSpPr>
            <a:spLocks noGrp="1"/>
          </p:cNvSpPr>
          <p:nvPr>
            <p:ph type="title"/>
          </p:nvPr>
        </p:nvSpPr>
        <p:spPr/>
        <p:txBody>
          <a:bodyPr/>
          <a:lstStyle/>
          <a:p>
            <a:r>
              <a:rPr lang="tr-TR" smtClean="0"/>
              <a:t>MADDE BAĞIMLILIĞI</a:t>
            </a:r>
          </a:p>
        </p:txBody>
      </p:sp>
      <p:sp>
        <p:nvSpPr>
          <p:cNvPr id="3" name="İçerik Yer Tutucusu 2"/>
          <p:cNvSpPr>
            <a:spLocks noGrp="1"/>
          </p:cNvSpPr>
          <p:nvPr>
            <p:ph idx="1"/>
          </p:nvPr>
        </p:nvSpPr>
        <p:spPr>
          <a:xfrm>
            <a:off x="1042988" y="2324100"/>
            <a:ext cx="6777037" cy="3984625"/>
          </a:xfrm>
        </p:spPr>
        <p:txBody>
          <a:bodyPr rtlCol="0">
            <a:normAutofit fontScale="92500" lnSpcReduction="20000"/>
          </a:bodyPr>
          <a:lstStyle/>
          <a:p>
            <a:pPr indent="-274320" fontAlgn="auto">
              <a:spcAft>
                <a:spcPts val="0"/>
              </a:spcAft>
              <a:defRPr/>
            </a:pPr>
            <a:r>
              <a:rPr lang="tr-TR" dirty="0" smtClean="0"/>
              <a:t>Reçetenin ya da kaçak ilaçların yanlış şekilde kullanımı ilaç ya da alkol kötüye kullanımına göre yaşlı nüfus için çok daha büyük bir sorundur</a:t>
            </a:r>
          </a:p>
          <a:p>
            <a:pPr indent="-274320" fontAlgn="auto">
              <a:spcAft>
                <a:spcPts val="0"/>
              </a:spcAft>
              <a:defRPr/>
            </a:pPr>
            <a:r>
              <a:rPr lang="tr-TR" dirty="0" smtClean="0"/>
              <a:t>Yaşlı erişkinler, ilaç sorunu dahil psikolojik sorunlarıyla ilgili daha az yardım istemekte, </a:t>
            </a:r>
            <a:r>
              <a:rPr lang="tr-TR" dirty="0"/>
              <a:t>ç</a:t>
            </a:r>
            <a:r>
              <a:rPr lang="tr-TR" dirty="0" smtClean="0"/>
              <a:t>oğunlukla denetimsiz ilaç bırakmaya kalkabilmekte, bazen de iyi olduğunu düşündükleri ilacı gereğinden uzun süre kullanabilmektedirler</a:t>
            </a:r>
          </a:p>
          <a:p>
            <a:pPr indent="-274320" fontAlgn="auto">
              <a:spcAft>
                <a:spcPts val="0"/>
              </a:spcAft>
              <a:defRPr/>
            </a:pPr>
            <a:r>
              <a:rPr lang="tr-TR" dirty="0" smtClean="0"/>
              <a:t>Fazla alkol tüketimi ve yanlış ilaç kullanımı fiziksel ve psikolojik yakınmalara yol açabilmektedir</a:t>
            </a:r>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Başlık 1"/>
          <p:cNvSpPr>
            <a:spLocks noGrp="1"/>
          </p:cNvSpPr>
          <p:nvPr>
            <p:ph type="title"/>
          </p:nvPr>
        </p:nvSpPr>
        <p:spPr>
          <a:xfrm>
            <a:off x="827088" y="404813"/>
            <a:ext cx="7024687" cy="1117600"/>
          </a:xfrm>
        </p:spPr>
        <p:txBody>
          <a:bodyPr/>
          <a:lstStyle/>
          <a:p>
            <a:r>
              <a:rPr lang="tr-TR" smtClean="0"/>
              <a:t>HİPOKONDRİ</a:t>
            </a:r>
          </a:p>
        </p:txBody>
      </p:sp>
      <p:sp>
        <p:nvSpPr>
          <p:cNvPr id="3" name="İçerik Yer Tutucusu 2"/>
          <p:cNvSpPr>
            <a:spLocks noGrp="1"/>
          </p:cNvSpPr>
          <p:nvPr>
            <p:ph idx="1"/>
          </p:nvPr>
        </p:nvSpPr>
        <p:spPr>
          <a:xfrm>
            <a:off x="457200" y="1600200"/>
            <a:ext cx="8229600" cy="4708525"/>
          </a:xfrm>
        </p:spPr>
        <p:txBody>
          <a:bodyPr rtlCol="0">
            <a:normAutofit lnSpcReduction="10000"/>
          </a:bodyPr>
          <a:lstStyle/>
          <a:p>
            <a:pPr indent="-274320" fontAlgn="auto">
              <a:spcAft>
                <a:spcPts val="0"/>
              </a:spcAft>
              <a:defRPr/>
            </a:pPr>
            <a:r>
              <a:rPr lang="tr-TR" dirty="0" smtClean="0"/>
              <a:t>Tıbbi kanıtlar tersine olsa da bireylerin ciddi bir hastalıkları olmasından endişelendikleri bir </a:t>
            </a:r>
            <a:r>
              <a:rPr lang="tr-TR" dirty="0" err="1" smtClean="0"/>
              <a:t>somatoform</a:t>
            </a:r>
            <a:r>
              <a:rPr lang="tr-TR" dirty="0" smtClean="0"/>
              <a:t> bozukluktur</a:t>
            </a:r>
          </a:p>
          <a:p>
            <a:pPr indent="-274320" fontAlgn="auto">
              <a:spcAft>
                <a:spcPts val="0"/>
              </a:spcAft>
              <a:defRPr/>
            </a:pPr>
            <a:r>
              <a:rPr lang="tr-TR" dirty="0" smtClean="0"/>
              <a:t>Yaşlı erişkinler pek çok fiziksel sorundan yakınır, bunların arasında sırt ve ayak ağrıları, hazımsızlık, nefes alma güçlüğü ve üşüme yer alır</a:t>
            </a:r>
          </a:p>
          <a:p>
            <a:pPr indent="-274320" fontAlgn="auto">
              <a:spcAft>
                <a:spcPts val="0"/>
              </a:spcAft>
              <a:defRPr/>
            </a:pPr>
            <a:r>
              <a:rPr lang="tr-TR" dirty="0" smtClean="0"/>
              <a:t>Yakınmalar gerçek olabileceği gibi ilgi isteme amacıyla da dile getirilebilmektedir</a:t>
            </a:r>
          </a:p>
          <a:p>
            <a:pPr indent="-274320" fontAlgn="auto">
              <a:spcAft>
                <a:spcPts val="0"/>
              </a:spcAft>
              <a:defRPr/>
            </a:pPr>
            <a:r>
              <a:rPr lang="tr-TR" dirty="0" smtClean="0"/>
              <a:t>Bedensel yakınmaları görmezden gelmek ve </a:t>
            </a:r>
            <a:r>
              <a:rPr lang="tr-TR" dirty="0" err="1" smtClean="0"/>
              <a:t>varolmanın</a:t>
            </a:r>
            <a:r>
              <a:rPr lang="tr-TR" dirty="0" smtClean="0"/>
              <a:t> olumlu yönleri üzerine yoğunlaşmak yararlı olabilmektedir</a:t>
            </a:r>
          </a:p>
          <a:p>
            <a:pPr indent="-274320" fontAlgn="auto">
              <a:spcAft>
                <a:spcPts val="0"/>
              </a:spcAft>
              <a:defRPr/>
            </a:pPr>
            <a:r>
              <a:rPr lang="tr-TR" dirty="0" smtClean="0"/>
              <a:t>Dikkati başka yöne çeken etkinlikler önerilmektedir</a:t>
            </a:r>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Başlık 1"/>
          <p:cNvSpPr>
            <a:spLocks noGrp="1"/>
          </p:cNvSpPr>
          <p:nvPr>
            <p:ph type="title"/>
          </p:nvPr>
        </p:nvSpPr>
        <p:spPr/>
        <p:txBody>
          <a:bodyPr/>
          <a:lstStyle/>
          <a:p>
            <a:r>
              <a:rPr lang="tr-TR" smtClean="0"/>
              <a:t>UYKU BOZUKLUKLARI</a:t>
            </a:r>
          </a:p>
        </p:txBody>
      </p:sp>
      <p:sp>
        <p:nvSpPr>
          <p:cNvPr id="3" name="İçerik Yer Tutucusu 2"/>
          <p:cNvSpPr>
            <a:spLocks noGrp="1"/>
          </p:cNvSpPr>
          <p:nvPr>
            <p:ph idx="1"/>
          </p:nvPr>
        </p:nvSpPr>
        <p:spPr>
          <a:xfrm>
            <a:off x="1042988" y="2324100"/>
            <a:ext cx="6777037" cy="3913188"/>
          </a:xfrm>
        </p:spPr>
        <p:txBody>
          <a:bodyPr rtlCol="0">
            <a:normAutofit fontScale="92500" lnSpcReduction="10000"/>
          </a:bodyPr>
          <a:lstStyle/>
          <a:p>
            <a:pPr indent="-274320" fontAlgn="auto">
              <a:spcAft>
                <a:spcPts val="0"/>
              </a:spcAft>
              <a:defRPr/>
            </a:pPr>
            <a:r>
              <a:rPr lang="tr-TR" dirty="0" smtClean="0"/>
              <a:t>Yaşlılar arasında sıkça yaşanan uyku problemi geceleyin sık uyanmak, erken saatlerde uyanmak, uyumakta zorluk çekmek, kendini yorgun hissetmektir</a:t>
            </a:r>
          </a:p>
          <a:p>
            <a:pPr indent="-274320" fontAlgn="auto">
              <a:spcAft>
                <a:spcPts val="0"/>
              </a:spcAft>
              <a:defRPr/>
            </a:pPr>
            <a:r>
              <a:rPr lang="tr-TR" dirty="0" smtClean="0"/>
              <a:t>Yaşlı erişkinler, gençlere göre biraz daha az veya eşit uyumakta fakat uykuları daha çok bölünmektedir fakat gün boyu yaptıkları şekerlemelerle bu durumu telafi etme eğilimi göstermektedirler</a:t>
            </a:r>
          </a:p>
          <a:p>
            <a:pPr indent="-274320" fontAlgn="auto">
              <a:spcAft>
                <a:spcPts val="0"/>
              </a:spcAft>
              <a:defRPr/>
            </a:pPr>
            <a:r>
              <a:rPr lang="tr-TR" dirty="0" smtClean="0"/>
              <a:t>Yaşlı erkeklerde, yaşlı kadınlara göre daha fazla uyku bozukluğu görülür (</a:t>
            </a:r>
            <a:r>
              <a:rPr lang="tr-TR" dirty="0" err="1" smtClean="0"/>
              <a:t>Davison</a:t>
            </a:r>
            <a:r>
              <a:rPr lang="tr-TR" dirty="0" smtClean="0"/>
              <a:t> ve </a:t>
            </a:r>
            <a:r>
              <a:rPr lang="tr-TR" dirty="0" err="1" smtClean="0"/>
              <a:t>Neale</a:t>
            </a:r>
            <a:r>
              <a:rPr lang="tr-TR" dirty="0" smtClean="0"/>
              <a:t>, 2004)</a:t>
            </a:r>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Başlık 1"/>
          <p:cNvSpPr>
            <a:spLocks noGrp="1"/>
          </p:cNvSpPr>
          <p:nvPr>
            <p:ph type="title"/>
          </p:nvPr>
        </p:nvSpPr>
        <p:spPr/>
        <p:txBody>
          <a:bodyPr/>
          <a:lstStyle/>
          <a:p>
            <a:r>
              <a:rPr lang="tr-TR" smtClean="0"/>
              <a:t>UYKU BOZUKLUKLARI</a:t>
            </a:r>
          </a:p>
        </p:txBody>
      </p:sp>
      <p:sp>
        <p:nvSpPr>
          <p:cNvPr id="3" name="İçerik Yer Tutucusu 2"/>
          <p:cNvSpPr>
            <a:spLocks noGrp="1"/>
          </p:cNvSpPr>
          <p:nvPr>
            <p:ph idx="1"/>
          </p:nvPr>
        </p:nvSpPr>
        <p:spPr/>
        <p:txBody>
          <a:bodyPr rtlCol="0">
            <a:normAutofit/>
          </a:bodyPr>
          <a:lstStyle/>
          <a:p>
            <a:pPr indent="-274320" fontAlgn="auto">
              <a:spcAft>
                <a:spcPts val="0"/>
              </a:spcAft>
              <a:defRPr/>
            </a:pPr>
            <a:r>
              <a:rPr lang="tr-TR" dirty="0" smtClean="0"/>
              <a:t>Uykusuzluğun nedenleri arasında, çeşitli hastalıklar, kafein, hareketsizlik, kötü uyku alışkanlıkları, ilaçlar, depresyon, </a:t>
            </a:r>
            <a:r>
              <a:rPr lang="tr-TR" dirty="0" err="1" smtClean="0"/>
              <a:t>alzheimer</a:t>
            </a:r>
            <a:r>
              <a:rPr lang="tr-TR" dirty="0" smtClean="0"/>
              <a:t> sayılabilir</a:t>
            </a:r>
          </a:p>
          <a:p>
            <a:pPr marL="0" indent="0" fontAlgn="auto">
              <a:spcAft>
                <a:spcPts val="0"/>
              </a:spcAft>
              <a:buFont typeface="Wingdings 2" pitchFamily="18" charset="2"/>
              <a:buNone/>
              <a:defRPr/>
            </a:pPr>
            <a:endParaRPr lang="tr-TR" dirty="0"/>
          </a:p>
        </p:txBody>
      </p:sp>
      <p:pic>
        <p:nvPicPr>
          <p:cNvPr id="39939" name="Picture 2" descr="C:\Users\gizemyilmaz\Desktop\images.jpg"/>
          <p:cNvPicPr>
            <a:picLocks noChangeAspect="1" noChangeArrowheads="1"/>
          </p:cNvPicPr>
          <p:nvPr/>
        </p:nvPicPr>
        <p:blipFill>
          <a:blip r:embed="rId2"/>
          <a:srcRect/>
          <a:stretch>
            <a:fillRect/>
          </a:stretch>
        </p:blipFill>
        <p:spPr bwMode="auto">
          <a:xfrm>
            <a:off x="3492500" y="4076700"/>
            <a:ext cx="4752975" cy="2232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Başlık 1"/>
          <p:cNvSpPr>
            <a:spLocks noGrp="1"/>
          </p:cNvSpPr>
          <p:nvPr>
            <p:ph type="title"/>
          </p:nvPr>
        </p:nvSpPr>
        <p:spPr/>
        <p:txBody>
          <a:bodyPr/>
          <a:lstStyle/>
          <a:p>
            <a:r>
              <a:rPr lang="tr-TR" smtClean="0"/>
              <a:t>UYKU BOZUKLUKLARI</a:t>
            </a:r>
          </a:p>
        </p:txBody>
      </p:sp>
      <p:sp>
        <p:nvSpPr>
          <p:cNvPr id="3" name="İçerik Yer Tutucusu 2"/>
          <p:cNvSpPr>
            <a:spLocks noGrp="1"/>
          </p:cNvSpPr>
          <p:nvPr>
            <p:ph idx="1"/>
          </p:nvPr>
        </p:nvSpPr>
        <p:spPr/>
        <p:txBody>
          <a:bodyPr rtlCol="0">
            <a:normAutofit/>
          </a:bodyPr>
          <a:lstStyle/>
          <a:p>
            <a:pPr indent="-274320" fontAlgn="auto">
              <a:spcAft>
                <a:spcPts val="0"/>
              </a:spcAft>
              <a:defRPr/>
            </a:pPr>
            <a:r>
              <a:rPr lang="tr-TR" dirty="0" smtClean="0"/>
              <a:t>Uykuda solunum yokluğu (</a:t>
            </a:r>
            <a:r>
              <a:rPr lang="tr-TR" dirty="0" err="1" smtClean="0"/>
              <a:t>sleep</a:t>
            </a:r>
            <a:r>
              <a:rPr lang="tr-TR" dirty="0" smtClean="0"/>
              <a:t> </a:t>
            </a:r>
            <a:r>
              <a:rPr lang="tr-TR" dirty="0" err="1" smtClean="0"/>
              <a:t>apnea</a:t>
            </a:r>
            <a:r>
              <a:rPr lang="tr-TR" dirty="0" smtClean="0"/>
              <a:t>):</a:t>
            </a:r>
          </a:p>
          <a:p>
            <a:pPr marL="0" indent="0" fontAlgn="auto">
              <a:spcAft>
                <a:spcPts val="0"/>
              </a:spcAft>
              <a:buFont typeface="Wingdings 2" pitchFamily="18" charset="2"/>
              <a:buNone/>
              <a:defRPr/>
            </a:pPr>
            <a:r>
              <a:rPr lang="tr-TR" dirty="0" smtClean="0"/>
              <a:t>Gece boyunca on saniye ve üzeri zaman dilimi boyunca solumanın yineleyici olarak durduğu bir solunum bozukluğudur</a:t>
            </a:r>
          </a:p>
          <a:p>
            <a:pPr marL="0" indent="0" fontAlgn="auto">
              <a:spcAft>
                <a:spcPts val="0"/>
              </a:spcAft>
              <a:buFont typeface="Wingdings 2" pitchFamily="18" charset="2"/>
              <a:buNone/>
              <a:defRPr/>
            </a:pPr>
            <a:r>
              <a:rPr lang="tr-TR" dirty="0" smtClean="0"/>
              <a:t>Hem horlama hem de uykuda solunum yokluğu yaşla birlikte artar</a:t>
            </a:r>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Başlık 1"/>
          <p:cNvSpPr>
            <a:spLocks noGrp="1"/>
          </p:cNvSpPr>
          <p:nvPr>
            <p:ph type="title"/>
          </p:nvPr>
        </p:nvSpPr>
        <p:spPr/>
        <p:txBody>
          <a:bodyPr/>
          <a:lstStyle/>
          <a:p>
            <a:r>
              <a:rPr lang="tr-TR" smtClean="0"/>
              <a:t>Kaynaklar:</a:t>
            </a:r>
          </a:p>
        </p:txBody>
      </p:sp>
      <p:sp>
        <p:nvSpPr>
          <p:cNvPr id="41986" name="İçerik Yer Tutucusu 2"/>
          <p:cNvSpPr>
            <a:spLocks noGrp="1"/>
          </p:cNvSpPr>
          <p:nvPr>
            <p:ph idx="1"/>
          </p:nvPr>
        </p:nvSpPr>
        <p:spPr/>
        <p:txBody>
          <a:bodyPr/>
          <a:lstStyle/>
          <a:p>
            <a:r>
              <a:rPr lang="tr-TR" sz="2000" smtClean="0"/>
              <a:t>Davison G. C, Neale J. M. (2004). Anormal Psikolojisi, s. 484-496</a:t>
            </a:r>
          </a:p>
          <a:p>
            <a:r>
              <a:rPr lang="tr-TR" sz="2000" smtClean="0"/>
              <a:t>Er, D. (2009) Fırat Sağlık Hizmetleri Dergisi, Cilt:4, Sayı:11</a:t>
            </a:r>
          </a:p>
          <a:p>
            <a:r>
              <a:rPr lang="tr-TR" sz="2000" smtClean="0"/>
              <a:t>Koç, M. (2002) “Gelişim Psikolojisi Açısından Yaşlılık Döneminde Ruhsal Gelişim”, Uludağ Üniversitesi, Sosyal Bilimler Enstitüsü Dergisi , 12</a:t>
            </a:r>
          </a:p>
          <a:p>
            <a:endParaRPr lang="tr-TR"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Başlık 1"/>
          <p:cNvSpPr>
            <a:spLocks noGrp="1"/>
          </p:cNvSpPr>
          <p:nvPr>
            <p:ph type="ctrTitle"/>
          </p:nvPr>
        </p:nvSpPr>
        <p:spPr>
          <a:xfrm>
            <a:off x="4733925" y="2708275"/>
            <a:ext cx="3313113" cy="1701800"/>
          </a:xfrm>
        </p:spPr>
        <p:txBody>
          <a:bodyPr/>
          <a:lstStyle/>
          <a:p>
            <a:r>
              <a:rPr lang="tr-TR" sz="4000" smtClean="0"/>
              <a:t>TEŞEKKÜRLER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Başlık 1"/>
          <p:cNvSpPr>
            <a:spLocks noGrp="1"/>
          </p:cNvSpPr>
          <p:nvPr>
            <p:ph type="title"/>
          </p:nvPr>
        </p:nvSpPr>
        <p:spPr/>
        <p:txBody>
          <a:bodyPr/>
          <a:lstStyle/>
          <a:p>
            <a:r>
              <a:rPr lang="tr-TR" smtClean="0"/>
              <a:t>YAŞLILIK</a:t>
            </a:r>
          </a:p>
        </p:txBody>
      </p:sp>
      <p:sp>
        <p:nvSpPr>
          <p:cNvPr id="3" name="İçerik Yer Tutucusu 2"/>
          <p:cNvSpPr>
            <a:spLocks noGrp="1"/>
          </p:cNvSpPr>
          <p:nvPr>
            <p:ph idx="1"/>
          </p:nvPr>
        </p:nvSpPr>
        <p:spPr>
          <a:xfrm>
            <a:off x="1042988" y="2324100"/>
            <a:ext cx="6777037" cy="3913188"/>
          </a:xfrm>
        </p:spPr>
        <p:txBody>
          <a:bodyPr rtlCol="0">
            <a:normAutofit fontScale="85000" lnSpcReduction="20000"/>
          </a:bodyPr>
          <a:lstStyle/>
          <a:p>
            <a:pPr indent="-274320" fontAlgn="auto">
              <a:spcAft>
                <a:spcPts val="0"/>
              </a:spcAft>
              <a:defRPr/>
            </a:pPr>
            <a:r>
              <a:rPr lang="tr-TR" sz="2800" dirty="0"/>
              <a:t>İnsanın kendisini inceleme nesnesi olarak ele aldığı ve kendisiyle ilgili </a:t>
            </a:r>
            <a:r>
              <a:rPr lang="tr-TR" sz="2800" dirty="0" smtClean="0"/>
              <a:t>bilgi </a:t>
            </a:r>
            <a:r>
              <a:rPr lang="tr-TR" sz="2800" dirty="0"/>
              <a:t>üretmeye başladığı andan bugüne kadar, yaşlılık olgusu da insanın </a:t>
            </a:r>
            <a:r>
              <a:rPr lang="tr-TR" sz="2800" dirty="0" smtClean="0"/>
              <a:t>incelediği </a:t>
            </a:r>
            <a:r>
              <a:rPr lang="tr-TR" sz="2800" dirty="0"/>
              <a:t>ve bilgi ürettiği bir konu </a:t>
            </a:r>
            <a:r>
              <a:rPr lang="tr-TR" sz="2800" dirty="0" smtClean="0"/>
              <a:t>olmuştur (Er, 2009)</a:t>
            </a:r>
          </a:p>
          <a:p>
            <a:pPr indent="-274320" fontAlgn="auto">
              <a:spcAft>
                <a:spcPts val="0"/>
              </a:spcAft>
              <a:defRPr/>
            </a:pPr>
            <a:r>
              <a:rPr lang="tr-TR" sz="2800" dirty="0" smtClean="0"/>
              <a:t>Ancak </a:t>
            </a:r>
            <a:r>
              <a:rPr lang="tr-TR" sz="2800" dirty="0"/>
              <a:t>yaşlılık ve </a:t>
            </a:r>
            <a:r>
              <a:rPr lang="tr-TR" sz="2800" dirty="0" smtClean="0"/>
              <a:t>yaşlanma, son </a:t>
            </a:r>
            <a:r>
              <a:rPr lang="tr-TR" sz="2800" dirty="0"/>
              <a:t>yüzyıla kadar </a:t>
            </a:r>
            <a:r>
              <a:rPr lang="tr-TR" sz="2800" dirty="0" smtClean="0"/>
              <a:t>daha </a:t>
            </a:r>
            <a:r>
              <a:rPr lang="tr-TR" sz="2800" dirty="0"/>
              <a:t>çok </a:t>
            </a:r>
            <a:r>
              <a:rPr lang="tr-TR" sz="2800" dirty="0" smtClean="0"/>
              <a:t>sanat </a:t>
            </a:r>
            <a:r>
              <a:rPr lang="tr-TR" sz="2800" dirty="0"/>
              <a:t>ve  edebi alanlarda ele </a:t>
            </a:r>
            <a:r>
              <a:rPr lang="tr-TR" sz="2800" dirty="0" smtClean="0"/>
              <a:t>alınmıştır. Son </a:t>
            </a:r>
            <a:r>
              <a:rPr lang="tr-TR" sz="2800" dirty="0"/>
              <a:t>yüzyılda ise yaşlılık, </a:t>
            </a:r>
            <a:r>
              <a:rPr lang="tr-TR" sz="2800" dirty="0" smtClean="0"/>
              <a:t>sadece </a:t>
            </a:r>
            <a:r>
              <a:rPr lang="tr-TR" sz="2800" dirty="0"/>
              <a:t>sanatın  ve edebi alanların ilgilendiği bir konu olmaktan çıkmış, bilimsel </a:t>
            </a:r>
            <a:r>
              <a:rPr lang="tr-TR" sz="2800" dirty="0" smtClean="0"/>
              <a:t>bir </a:t>
            </a:r>
            <a:r>
              <a:rPr lang="tr-TR" sz="2800" dirty="0"/>
              <a:t>ilgi alanı haline gelerek bütün yönleriyle incelenen bir konu </a:t>
            </a:r>
            <a:r>
              <a:rPr lang="tr-TR" sz="2800" dirty="0" smtClean="0"/>
              <a:t>olmuştur </a:t>
            </a:r>
            <a:endParaRPr lang="tr-TR"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Başlık 1"/>
          <p:cNvSpPr>
            <a:spLocks noGrp="1"/>
          </p:cNvSpPr>
          <p:nvPr>
            <p:ph type="title"/>
          </p:nvPr>
        </p:nvSpPr>
        <p:spPr/>
        <p:txBody>
          <a:bodyPr/>
          <a:lstStyle/>
          <a:p>
            <a:r>
              <a:rPr lang="tr-TR" smtClean="0"/>
              <a:t>YAŞLILIK</a:t>
            </a:r>
          </a:p>
        </p:txBody>
      </p:sp>
      <p:sp>
        <p:nvSpPr>
          <p:cNvPr id="17410" name="İçerik Yer Tutucusu 2"/>
          <p:cNvSpPr>
            <a:spLocks noGrp="1"/>
          </p:cNvSpPr>
          <p:nvPr>
            <p:ph idx="1"/>
          </p:nvPr>
        </p:nvSpPr>
        <p:spPr/>
        <p:txBody>
          <a:bodyPr/>
          <a:lstStyle/>
          <a:p>
            <a:r>
              <a:rPr lang="tr-TR" smtClean="0"/>
              <a:t>Teknolojik gelişmelerle birlikte, yaşam standartları yükselmiş, beslenme, barınma, hijyen ve sağlık koşullarında önceki yıllara göre daha iyi bir seviyeye ulaşılmıştır. Bu tür iyileşmeler yaşam kalitesi ve ortalama yaşam süresini artırmıştır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Başlık 1"/>
          <p:cNvSpPr>
            <a:spLocks noGrp="1"/>
          </p:cNvSpPr>
          <p:nvPr>
            <p:ph type="title"/>
          </p:nvPr>
        </p:nvSpPr>
        <p:spPr>
          <a:xfrm>
            <a:off x="1042988" y="1027113"/>
            <a:ext cx="7024687" cy="962025"/>
          </a:xfrm>
        </p:spPr>
        <p:txBody>
          <a:bodyPr/>
          <a:lstStyle/>
          <a:p>
            <a:r>
              <a:rPr lang="tr-TR" smtClean="0"/>
              <a:t>YAŞLILIK</a:t>
            </a:r>
          </a:p>
        </p:txBody>
      </p:sp>
      <p:sp>
        <p:nvSpPr>
          <p:cNvPr id="18434" name="İçerik Yer Tutucusu 2"/>
          <p:cNvSpPr>
            <a:spLocks noGrp="1"/>
          </p:cNvSpPr>
          <p:nvPr>
            <p:ph idx="1"/>
          </p:nvPr>
        </p:nvSpPr>
        <p:spPr>
          <a:xfrm>
            <a:off x="457200" y="2205038"/>
            <a:ext cx="8218488" cy="4248150"/>
          </a:xfrm>
        </p:spPr>
        <p:txBody>
          <a:bodyPr/>
          <a:lstStyle/>
          <a:p>
            <a:r>
              <a:rPr lang="tr-TR" smtClean="0"/>
              <a:t>Teknik ve teknolojik gelişmelerin bireylerin yaşam biçimini ve toplumsal yapıyı da dönüştürdüğü söylenebilir</a:t>
            </a:r>
          </a:p>
        </p:txBody>
      </p:sp>
      <p:pic>
        <p:nvPicPr>
          <p:cNvPr id="18435" name="Picture 2"/>
          <p:cNvPicPr>
            <a:picLocks noChangeAspect="1" noChangeArrowheads="1"/>
          </p:cNvPicPr>
          <p:nvPr/>
        </p:nvPicPr>
        <p:blipFill>
          <a:blip r:embed="rId3"/>
          <a:srcRect/>
          <a:stretch>
            <a:fillRect/>
          </a:stretch>
        </p:blipFill>
        <p:spPr bwMode="auto">
          <a:xfrm>
            <a:off x="900113" y="4406900"/>
            <a:ext cx="4679950" cy="1527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Başlık 1"/>
          <p:cNvSpPr>
            <a:spLocks noGrp="1"/>
          </p:cNvSpPr>
          <p:nvPr>
            <p:ph type="title"/>
          </p:nvPr>
        </p:nvSpPr>
        <p:spPr/>
        <p:txBody>
          <a:bodyPr/>
          <a:lstStyle/>
          <a:p>
            <a:r>
              <a:rPr lang="tr-TR" smtClean="0"/>
              <a:t>YAŞLILIK</a:t>
            </a:r>
          </a:p>
        </p:txBody>
      </p:sp>
      <p:sp>
        <p:nvSpPr>
          <p:cNvPr id="3" name="İçerik Yer Tutucusu 2"/>
          <p:cNvSpPr>
            <a:spLocks noGrp="1"/>
          </p:cNvSpPr>
          <p:nvPr>
            <p:ph idx="1"/>
          </p:nvPr>
        </p:nvSpPr>
        <p:spPr/>
        <p:txBody>
          <a:bodyPr rtlCol="0">
            <a:normAutofit fontScale="85000" lnSpcReduction="10000"/>
          </a:bodyPr>
          <a:lstStyle/>
          <a:p>
            <a:pPr indent="-274320" fontAlgn="auto">
              <a:spcAft>
                <a:spcPts val="0"/>
              </a:spcAft>
              <a:defRPr/>
            </a:pPr>
            <a:r>
              <a:rPr lang="tr-TR" dirty="0"/>
              <a:t>Sanayileşme öncesi, aile bireylerinin kendi aralarında ve aile dışındaki sosyal çevreleriyle olan ilişkilerinde güçlü bir bağlılık ve organik dayanışma hakim iken, sanayileşmeyle birlikte bu ilişki biçimi, yerini duyarsızlaşma ve yoğun bir rekabete dayalı mekanik iletişime bırakmıştır. Sanayileşme öncesi ilişkilerde “biz” duygusu hakim iken, sanayileşme sonrası “ben” duygusu ön plana çıkmıştır. Buna bağlı olarak toplumda “</a:t>
            </a:r>
            <a:r>
              <a:rPr lang="tr-TR" dirty="0" smtClean="0"/>
              <a:t>birey-</a:t>
            </a:r>
            <a:r>
              <a:rPr lang="tr-TR" dirty="0" err="1" smtClean="0"/>
              <a:t>bireycilik”in</a:t>
            </a:r>
            <a:r>
              <a:rPr lang="tr-TR" dirty="0" smtClean="0"/>
              <a:t> </a:t>
            </a:r>
            <a:r>
              <a:rPr lang="tr-TR" dirty="0"/>
              <a:t>ön plana çıkışı, psikolojik ve sosyolojik açıdan yaşlılığın bir sorun olarak ele alınmasını gündeme  getirirken, yaşlı insanların sorunlarını da artırmıştır (Er, 2009</a:t>
            </a:r>
            <a:r>
              <a:rPr lang="tr-TR" dirty="0" smtClean="0"/>
              <a:t>)</a:t>
            </a:r>
            <a:endParaRPr lang="tr-TR" dirty="0"/>
          </a:p>
          <a:p>
            <a:pPr indent="-274320" fontAlgn="auto">
              <a:spcAft>
                <a:spcPts val="0"/>
              </a:spcAft>
              <a:defRPr/>
            </a:pP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Başlık 1"/>
          <p:cNvSpPr>
            <a:spLocks noGrp="1"/>
          </p:cNvSpPr>
          <p:nvPr>
            <p:ph type="title"/>
          </p:nvPr>
        </p:nvSpPr>
        <p:spPr/>
        <p:txBody>
          <a:bodyPr/>
          <a:lstStyle/>
          <a:p>
            <a:r>
              <a:rPr lang="tr-TR" smtClean="0"/>
              <a:t>YAŞLILIK</a:t>
            </a:r>
          </a:p>
        </p:txBody>
      </p:sp>
      <p:sp>
        <p:nvSpPr>
          <p:cNvPr id="21506" name="İçerik Yer Tutucusu 2"/>
          <p:cNvSpPr>
            <a:spLocks noGrp="1"/>
          </p:cNvSpPr>
          <p:nvPr>
            <p:ph idx="1"/>
          </p:nvPr>
        </p:nvSpPr>
        <p:spPr/>
        <p:txBody>
          <a:bodyPr/>
          <a:lstStyle/>
          <a:p>
            <a:r>
              <a:rPr lang="tr-TR" smtClean="0"/>
              <a:t>Yaşlı erişkinler, birçok Asya ülkesinde gördükleri saygının tersine, ABD’de çok iyi muamele görmezler (Davison ve Neale, 2004)</a:t>
            </a:r>
          </a:p>
          <a:p>
            <a:r>
              <a:rPr lang="tr-TR" smtClean="0"/>
              <a:t>Yaşlanma süreci kaçınılmaz olmasına karşın birçok kişi tarafından inkar edilen, hoşlanılmayan, korkulan ve hatta gücenilen bir durum haline gelebilmektedir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Başlık 1"/>
          <p:cNvSpPr>
            <a:spLocks noGrp="1"/>
          </p:cNvSpPr>
          <p:nvPr>
            <p:ph type="title"/>
          </p:nvPr>
        </p:nvSpPr>
        <p:spPr>
          <a:xfrm>
            <a:off x="1042988" y="549275"/>
            <a:ext cx="7024687" cy="1189038"/>
          </a:xfrm>
        </p:spPr>
        <p:txBody>
          <a:bodyPr/>
          <a:lstStyle/>
          <a:p>
            <a:r>
              <a:rPr lang="tr-TR" smtClean="0"/>
              <a:t>YAŞLILIK</a:t>
            </a:r>
          </a:p>
        </p:txBody>
      </p:sp>
      <p:sp>
        <p:nvSpPr>
          <p:cNvPr id="22530" name="İçerik Yer Tutucusu 2"/>
          <p:cNvSpPr>
            <a:spLocks noGrp="1"/>
          </p:cNvSpPr>
          <p:nvPr>
            <p:ph idx="1"/>
          </p:nvPr>
        </p:nvSpPr>
        <p:spPr>
          <a:xfrm>
            <a:off x="1042988" y="1700213"/>
            <a:ext cx="6778625" cy="4321175"/>
          </a:xfrm>
        </p:spPr>
        <p:txBody>
          <a:bodyPr/>
          <a:lstStyle/>
          <a:p>
            <a:r>
              <a:rPr lang="tr-TR" smtClean="0"/>
              <a:t>Yaşlılık fiziksel, psikolojik ve sosyal boyutları ile değerlendirilmesi gereken bir süreçtir. Fizyolojik boyutuyla yaşlılık, kronolojik yaşla birlikte görülen değişimleri ifade ederken; psikolojik boyutuyla yaşlılık, algı, öğrenme, psikomotor, problem çözme ve kişilik özellikleri açısından insanın uyum sağlama kapasitesinin kronolojik yaş ilerledikçe değişimini ifade etmektedir. Sosyolojik açıdan yaşlılık ise bir toplumda belirli yaş grubundan beklenen davranışlar ve toplumun o gruba verdiği değerlerle ilgilidir ( Er, 2009)</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normAutofit fontScale="90000"/>
          </a:bodyPr>
          <a:lstStyle/>
          <a:p>
            <a:pPr fontAlgn="auto">
              <a:spcAft>
                <a:spcPts val="0"/>
              </a:spcAft>
              <a:defRPr/>
            </a:pPr>
            <a:r>
              <a:rPr lang="tr-TR" dirty="0" smtClean="0"/>
              <a:t>İLERİ YAŞ ve PSİKOLOJİK BOZUKLUKLAR</a:t>
            </a:r>
            <a:endParaRPr lang="tr-TR" dirty="0"/>
          </a:p>
        </p:txBody>
      </p:sp>
      <p:sp>
        <p:nvSpPr>
          <p:cNvPr id="23554" name="İçerik Yer Tutucusu 2"/>
          <p:cNvSpPr>
            <a:spLocks noGrp="1"/>
          </p:cNvSpPr>
          <p:nvPr>
            <p:ph idx="1"/>
          </p:nvPr>
        </p:nvSpPr>
        <p:spPr/>
        <p:txBody>
          <a:bodyPr/>
          <a:lstStyle/>
          <a:p>
            <a:r>
              <a:rPr lang="tr-TR" smtClean="0"/>
              <a:t>Çeşitli zihinsel bozukluklar gruplandırıldığında, altmış beş yaş üzeri kişilerin tüm yaş grupları içinde en düşük oranları verdiğini göstermektedir ( Davison ve Neale, 2004)</a:t>
            </a:r>
          </a:p>
          <a:p>
            <a:r>
              <a:rPr lang="tr-TR" smtClean="0"/>
              <a:t>İleri yaşın en önemli sorununun «bilişsel bozulma» olduğu bulunmuştur</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819</TotalTime>
  <Words>1120</Words>
  <Application>Microsoft Office PowerPoint</Application>
  <PresentationFormat>On-screen Show (4:3)</PresentationFormat>
  <Paragraphs>88</Paragraphs>
  <Slides>27</Slides>
  <Notes>2</Notes>
  <HiddenSlides>0</HiddenSlides>
  <MMClips>0</MMClips>
  <ScaleCrop>false</ScaleCrop>
  <HeadingPairs>
    <vt:vector size="6" baseType="variant">
      <vt:variant>
        <vt:lpstr>Kullanılan Yazı Tipleri</vt:lpstr>
      </vt:variant>
      <vt:variant>
        <vt:i4>4</vt:i4>
      </vt:variant>
      <vt:variant>
        <vt:lpstr>Tasarım Şablonu</vt:lpstr>
      </vt:variant>
      <vt:variant>
        <vt:i4>4</vt:i4>
      </vt:variant>
      <vt:variant>
        <vt:lpstr>Slayt Başlıkları</vt:lpstr>
      </vt:variant>
      <vt:variant>
        <vt:i4>27</vt:i4>
      </vt:variant>
    </vt:vector>
  </HeadingPairs>
  <TitlesOfParts>
    <vt:vector size="35" baseType="lpstr">
      <vt:lpstr>Century Gothic</vt:lpstr>
      <vt:lpstr>Arial</vt:lpstr>
      <vt:lpstr>Wingdings 2</vt:lpstr>
      <vt:lpstr>Calibri</vt:lpstr>
      <vt:lpstr>Austin</vt:lpstr>
      <vt:lpstr>Austin</vt:lpstr>
      <vt:lpstr>Austin</vt:lpstr>
      <vt:lpstr>Austin</vt:lpstr>
      <vt:lpstr>İZMİR YÜKSEK TEKNOLOJİ ENSTİTÜSÜ</vt:lpstr>
      <vt:lpstr>İLERİ YAŞ ve PSİKOLOJİK BOZUKLUKLAR</vt:lpstr>
      <vt:lpstr>YAŞLILIK</vt:lpstr>
      <vt:lpstr>YAŞLILIK</vt:lpstr>
      <vt:lpstr>YAŞLILIK</vt:lpstr>
      <vt:lpstr>YAŞLILIK</vt:lpstr>
      <vt:lpstr>YAŞLILIK</vt:lpstr>
      <vt:lpstr>YAŞLILIK</vt:lpstr>
      <vt:lpstr>İLERİ YAŞ ve PSİKOLOJİK BOZUKLUKLAR</vt:lpstr>
      <vt:lpstr>BİLİŞSEL BOZULMA</vt:lpstr>
      <vt:lpstr>RUHSAL DEĞİŞİMLER</vt:lpstr>
      <vt:lpstr>RUHSAL DEĞİŞİMLER</vt:lpstr>
      <vt:lpstr>RUHSAL DEĞİŞİMLER</vt:lpstr>
      <vt:lpstr>DEPRESYON</vt:lpstr>
      <vt:lpstr>DEPRESYON</vt:lpstr>
      <vt:lpstr>DEPRESYON</vt:lpstr>
      <vt:lpstr>KAYGI BOZUKLUKLARI</vt:lpstr>
      <vt:lpstr>SANRILI (PARANOİD) BOZUKLUKLAR</vt:lpstr>
      <vt:lpstr>MADDE BAĞIMLILIĞI</vt:lpstr>
      <vt:lpstr>MADDE BAĞIMLILIĞI</vt:lpstr>
      <vt:lpstr>MADDE BAĞIMLILIĞI</vt:lpstr>
      <vt:lpstr>HİPOKONDRİ</vt:lpstr>
      <vt:lpstr>UYKU BOZUKLUKLARI</vt:lpstr>
      <vt:lpstr>UYKU BOZUKLUKLARI</vt:lpstr>
      <vt:lpstr>UYKU BOZUKLUKLARI</vt:lpstr>
      <vt:lpstr>Kaynaklar:</vt:lpstr>
      <vt:lpstr>TEŞEKKÜRLER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gizemyilmaz</dc:creator>
  <cp:lastModifiedBy>FATMA</cp:lastModifiedBy>
  <cp:revision>72</cp:revision>
  <dcterms:created xsi:type="dcterms:W3CDTF">2011-06-15T10:13:15Z</dcterms:created>
  <dcterms:modified xsi:type="dcterms:W3CDTF">2013-09-26T10:41:24Z</dcterms:modified>
</cp:coreProperties>
</file>