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7" r:id="rId10"/>
    <p:sldId id="266" r:id="rId11"/>
    <p:sldId id="264" r:id="rId12"/>
    <p:sldId id="265"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88" r:id="rId3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Başlık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tr-TR" smtClean="0"/>
              <a:t>Asıl başlık stili için tıklatın</a:t>
            </a:r>
            <a:endParaRPr lang="en-US"/>
          </a:p>
        </p:txBody>
      </p:sp>
      <p:sp>
        <p:nvSpPr>
          <p:cNvPr id="9" name="Alt Başlık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Veri Yer Tutucusu 13"/>
          <p:cNvSpPr>
            <a:spLocks noGrp="1"/>
          </p:cNvSpPr>
          <p:nvPr>
            <p:ph type="dt" sz="half" idx="10"/>
          </p:nvPr>
        </p:nvSpPr>
        <p:spPr/>
        <p:txBody>
          <a:bodyPr/>
          <a:lstStyle>
            <a:lvl1pPr>
              <a:defRPr/>
            </a:lvl1pPr>
          </a:lstStyle>
          <a:p>
            <a:pPr>
              <a:defRPr/>
            </a:pPr>
            <a:fld id="{FD3A9B6A-7119-4779-A7F0-5EA781EA0062}" type="datetimeFigureOut">
              <a:rPr lang="tr-TR"/>
              <a:pPr>
                <a:defRPr/>
              </a:pPr>
              <a:t>26.09.2013</a:t>
            </a:fld>
            <a:endParaRPr lang="tr-TR"/>
          </a:p>
        </p:txBody>
      </p:sp>
      <p:sp>
        <p:nvSpPr>
          <p:cNvPr id="5" name="Altbilgi Yer Tutucusu 2"/>
          <p:cNvSpPr>
            <a:spLocks noGrp="1"/>
          </p:cNvSpPr>
          <p:nvPr>
            <p:ph type="ftr" sz="quarter" idx="11"/>
          </p:nvPr>
        </p:nvSpPr>
        <p:spPr/>
        <p:txBody>
          <a:bodyPr/>
          <a:lstStyle>
            <a:lvl1pPr>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FC0B8F1F-56C7-45AD-BEDB-57A84D6A003B}"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13"/>
          <p:cNvSpPr>
            <a:spLocks noGrp="1"/>
          </p:cNvSpPr>
          <p:nvPr>
            <p:ph type="dt" sz="half" idx="10"/>
          </p:nvPr>
        </p:nvSpPr>
        <p:spPr/>
        <p:txBody>
          <a:bodyPr/>
          <a:lstStyle>
            <a:lvl1pPr>
              <a:defRPr/>
            </a:lvl1pPr>
          </a:lstStyle>
          <a:p>
            <a:pPr>
              <a:defRPr/>
            </a:pPr>
            <a:fld id="{DC191004-AEA1-40FB-9A9D-BFBF22EE144E}" type="datetimeFigureOut">
              <a:rPr lang="tr-TR"/>
              <a:pPr>
                <a:defRPr/>
              </a:pPr>
              <a:t>26.09.2013</a:t>
            </a:fld>
            <a:endParaRPr lang="tr-TR"/>
          </a:p>
        </p:txBody>
      </p:sp>
      <p:sp>
        <p:nvSpPr>
          <p:cNvPr id="5" name="Altbilgi Yer Tutucusu 2"/>
          <p:cNvSpPr>
            <a:spLocks noGrp="1"/>
          </p:cNvSpPr>
          <p:nvPr>
            <p:ph type="ftr" sz="quarter" idx="11"/>
          </p:nvPr>
        </p:nvSpPr>
        <p:spPr/>
        <p:txBody>
          <a:bodyPr/>
          <a:lstStyle>
            <a:lvl1pPr>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62BCDCAA-7566-4115-A411-710F937417D8}"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13"/>
          <p:cNvSpPr>
            <a:spLocks noGrp="1"/>
          </p:cNvSpPr>
          <p:nvPr>
            <p:ph type="dt" sz="half" idx="10"/>
          </p:nvPr>
        </p:nvSpPr>
        <p:spPr/>
        <p:txBody>
          <a:bodyPr/>
          <a:lstStyle>
            <a:lvl1pPr>
              <a:defRPr/>
            </a:lvl1pPr>
          </a:lstStyle>
          <a:p>
            <a:pPr>
              <a:defRPr/>
            </a:pPr>
            <a:fld id="{9D07F26C-1584-4FF0-B1F8-6EFD1040863D}" type="datetimeFigureOut">
              <a:rPr lang="tr-TR"/>
              <a:pPr>
                <a:defRPr/>
              </a:pPr>
              <a:t>26.09.2013</a:t>
            </a:fld>
            <a:endParaRPr lang="tr-TR"/>
          </a:p>
        </p:txBody>
      </p:sp>
      <p:sp>
        <p:nvSpPr>
          <p:cNvPr id="5" name="Altbilgi Yer Tutucusu 2"/>
          <p:cNvSpPr>
            <a:spLocks noGrp="1"/>
          </p:cNvSpPr>
          <p:nvPr>
            <p:ph type="ftr" sz="quarter" idx="11"/>
          </p:nvPr>
        </p:nvSpPr>
        <p:spPr/>
        <p:txBody>
          <a:bodyPr/>
          <a:lstStyle>
            <a:lvl1pPr>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23092C97-1023-497E-ABA7-76333E3BA9C7}"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13"/>
          <p:cNvSpPr>
            <a:spLocks noGrp="1"/>
          </p:cNvSpPr>
          <p:nvPr>
            <p:ph type="dt" sz="half" idx="10"/>
          </p:nvPr>
        </p:nvSpPr>
        <p:spPr/>
        <p:txBody>
          <a:bodyPr/>
          <a:lstStyle>
            <a:lvl1pPr>
              <a:defRPr/>
            </a:lvl1pPr>
          </a:lstStyle>
          <a:p>
            <a:pPr>
              <a:defRPr/>
            </a:pPr>
            <a:fld id="{616A2152-2F08-43C6-9C10-700255674CD6}" type="datetimeFigureOut">
              <a:rPr lang="tr-TR"/>
              <a:pPr>
                <a:defRPr/>
              </a:pPr>
              <a:t>26.09.2013</a:t>
            </a:fld>
            <a:endParaRPr lang="tr-TR"/>
          </a:p>
        </p:txBody>
      </p:sp>
      <p:sp>
        <p:nvSpPr>
          <p:cNvPr id="5" name="Altbilgi Yer Tutucusu 2"/>
          <p:cNvSpPr>
            <a:spLocks noGrp="1"/>
          </p:cNvSpPr>
          <p:nvPr>
            <p:ph type="ftr" sz="quarter" idx="11"/>
          </p:nvPr>
        </p:nvSpPr>
        <p:spPr/>
        <p:txBody>
          <a:bodyPr/>
          <a:lstStyle>
            <a:lvl1pPr>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31244E48-3C32-4772-A10A-4DF14D08AA4D}"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tr-TR" smtClean="0"/>
              <a:t>Asıl başlık stili için tıklatın</a:t>
            </a:r>
            <a:endParaRPr lang="en-US"/>
          </a:p>
        </p:txBody>
      </p:sp>
      <p:sp>
        <p:nvSpPr>
          <p:cNvPr id="3" name="Metin Yer Tutucusu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Veri Yer Tutucusu 13"/>
          <p:cNvSpPr>
            <a:spLocks noGrp="1"/>
          </p:cNvSpPr>
          <p:nvPr>
            <p:ph type="dt" sz="half" idx="10"/>
          </p:nvPr>
        </p:nvSpPr>
        <p:spPr/>
        <p:txBody>
          <a:bodyPr/>
          <a:lstStyle>
            <a:lvl1pPr>
              <a:defRPr/>
            </a:lvl1pPr>
          </a:lstStyle>
          <a:p>
            <a:pPr>
              <a:defRPr/>
            </a:pPr>
            <a:fld id="{0843BC36-343C-4A12-B2FC-1D50BF6D222A}" type="datetimeFigureOut">
              <a:rPr lang="tr-TR"/>
              <a:pPr>
                <a:defRPr/>
              </a:pPr>
              <a:t>26.09.2013</a:t>
            </a:fld>
            <a:endParaRPr lang="tr-TR"/>
          </a:p>
        </p:txBody>
      </p:sp>
      <p:sp>
        <p:nvSpPr>
          <p:cNvPr id="5" name="Altbilgi Yer Tutucusu 2"/>
          <p:cNvSpPr>
            <a:spLocks noGrp="1"/>
          </p:cNvSpPr>
          <p:nvPr>
            <p:ph type="ftr" sz="quarter" idx="11"/>
          </p:nvPr>
        </p:nvSpPr>
        <p:spPr/>
        <p:txBody>
          <a:bodyPr/>
          <a:lstStyle>
            <a:lvl1pPr>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1B1C1556-855A-45D4-96A8-19DA6012F6F3}"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13"/>
          <p:cNvSpPr>
            <a:spLocks noGrp="1"/>
          </p:cNvSpPr>
          <p:nvPr>
            <p:ph type="dt" sz="half" idx="10"/>
          </p:nvPr>
        </p:nvSpPr>
        <p:spPr/>
        <p:txBody>
          <a:bodyPr/>
          <a:lstStyle>
            <a:lvl1pPr>
              <a:defRPr/>
            </a:lvl1pPr>
          </a:lstStyle>
          <a:p>
            <a:pPr>
              <a:defRPr/>
            </a:pPr>
            <a:fld id="{706CB0B1-921B-4923-8306-1CDC19C3D3A4}" type="datetimeFigureOut">
              <a:rPr lang="tr-TR"/>
              <a:pPr>
                <a:defRPr/>
              </a:pPr>
              <a:t>26.09.2013</a:t>
            </a:fld>
            <a:endParaRPr lang="tr-TR"/>
          </a:p>
        </p:txBody>
      </p:sp>
      <p:sp>
        <p:nvSpPr>
          <p:cNvPr id="6" name="Altbilgi Yer Tutucusu 2"/>
          <p:cNvSpPr>
            <a:spLocks noGrp="1"/>
          </p:cNvSpPr>
          <p:nvPr>
            <p:ph type="ftr" sz="quarter" idx="11"/>
          </p:nvPr>
        </p:nvSpPr>
        <p:spPr/>
        <p:txBody>
          <a:bodyPr/>
          <a:lstStyle>
            <a:lvl1pPr>
              <a:defRPr/>
            </a:lvl1pPr>
          </a:lstStyle>
          <a:p>
            <a:pPr>
              <a:defRPr/>
            </a:pPr>
            <a:endParaRPr lang="tr-TR"/>
          </a:p>
        </p:txBody>
      </p:sp>
      <p:sp>
        <p:nvSpPr>
          <p:cNvPr id="7" name="Slayt Numarası Yer Tutucusu 22"/>
          <p:cNvSpPr>
            <a:spLocks noGrp="1"/>
          </p:cNvSpPr>
          <p:nvPr>
            <p:ph type="sldNum" sz="quarter" idx="12"/>
          </p:nvPr>
        </p:nvSpPr>
        <p:spPr/>
        <p:txBody>
          <a:bodyPr/>
          <a:lstStyle>
            <a:lvl1pPr>
              <a:defRPr/>
            </a:lvl1pPr>
          </a:lstStyle>
          <a:p>
            <a:pPr>
              <a:defRPr/>
            </a:pPr>
            <a:fld id="{D3474B15-F88A-44F2-8549-CDEB5FF6E63D}"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8229600" cy="1143000"/>
          </a:xfrm>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Metin Yer Tutucusu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İçerik Yer Tutucus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İçerik Yer Tutucus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13"/>
          <p:cNvSpPr>
            <a:spLocks noGrp="1"/>
          </p:cNvSpPr>
          <p:nvPr>
            <p:ph type="dt" sz="half" idx="10"/>
          </p:nvPr>
        </p:nvSpPr>
        <p:spPr/>
        <p:txBody>
          <a:bodyPr/>
          <a:lstStyle>
            <a:lvl1pPr>
              <a:defRPr/>
            </a:lvl1pPr>
          </a:lstStyle>
          <a:p>
            <a:pPr>
              <a:defRPr/>
            </a:pPr>
            <a:fld id="{00F3DA6E-C19D-4E14-8512-191E114A6388}" type="datetimeFigureOut">
              <a:rPr lang="tr-TR"/>
              <a:pPr>
                <a:defRPr/>
              </a:pPr>
              <a:t>26.09.2013</a:t>
            </a:fld>
            <a:endParaRPr lang="tr-TR"/>
          </a:p>
        </p:txBody>
      </p:sp>
      <p:sp>
        <p:nvSpPr>
          <p:cNvPr id="8" name="Altbilgi Yer Tutucusu 2"/>
          <p:cNvSpPr>
            <a:spLocks noGrp="1"/>
          </p:cNvSpPr>
          <p:nvPr>
            <p:ph type="ftr" sz="quarter" idx="11"/>
          </p:nvPr>
        </p:nvSpPr>
        <p:spPr/>
        <p:txBody>
          <a:bodyPr/>
          <a:lstStyle>
            <a:lvl1pPr>
              <a:defRPr/>
            </a:lvl1pPr>
          </a:lstStyle>
          <a:p>
            <a:pPr>
              <a:defRPr/>
            </a:pPr>
            <a:endParaRPr lang="tr-TR"/>
          </a:p>
        </p:txBody>
      </p:sp>
      <p:sp>
        <p:nvSpPr>
          <p:cNvPr id="9" name="Slayt Numarası Yer Tutucusu 22"/>
          <p:cNvSpPr>
            <a:spLocks noGrp="1"/>
          </p:cNvSpPr>
          <p:nvPr>
            <p:ph type="sldNum" sz="quarter" idx="12"/>
          </p:nvPr>
        </p:nvSpPr>
        <p:spPr/>
        <p:txBody>
          <a:bodyPr/>
          <a:lstStyle>
            <a:lvl1pPr>
              <a:defRPr/>
            </a:lvl1pPr>
          </a:lstStyle>
          <a:p>
            <a:pPr>
              <a:defRPr/>
            </a:pPr>
            <a:fld id="{AB960719-1C10-40E5-9F1A-0A89142E0BCA}"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13"/>
          <p:cNvSpPr>
            <a:spLocks noGrp="1"/>
          </p:cNvSpPr>
          <p:nvPr>
            <p:ph type="dt" sz="half" idx="10"/>
          </p:nvPr>
        </p:nvSpPr>
        <p:spPr/>
        <p:txBody>
          <a:bodyPr/>
          <a:lstStyle>
            <a:lvl1pPr>
              <a:defRPr/>
            </a:lvl1pPr>
          </a:lstStyle>
          <a:p>
            <a:pPr>
              <a:defRPr/>
            </a:pPr>
            <a:fld id="{64277A00-D1A2-4ED7-8CEA-DCF20A0D1B6D}" type="datetimeFigureOut">
              <a:rPr lang="tr-TR"/>
              <a:pPr>
                <a:defRPr/>
              </a:pPr>
              <a:t>26.09.2013</a:t>
            </a:fld>
            <a:endParaRPr lang="tr-TR"/>
          </a:p>
        </p:txBody>
      </p:sp>
      <p:sp>
        <p:nvSpPr>
          <p:cNvPr id="4" name="Altbilgi Yer Tutucusu 2"/>
          <p:cNvSpPr>
            <a:spLocks noGrp="1"/>
          </p:cNvSpPr>
          <p:nvPr>
            <p:ph type="ftr" sz="quarter" idx="11"/>
          </p:nvPr>
        </p:nvSpPr>
        <p:spPr/>
        <p:txBody>
          <a:bodyPr/>
          <a:lstStyle>
            <a:lvl1pPr>
              <a:defRPr/>
            </a:lvl1pPr>
          </a:lstStyle>
          <a:p>
            <a:pPr>
              <a:defRPr/>
            </a:pPr>
            <a:endParaRPr lang="tr-TR"/>
          </a:p>
        </p:txBody>
      </p:sp>
      <p:sp>
        <p:nvSpPr>
          <p:cNvPr id="5" name="Slayt Numarası Yer Tutucusu 22"/>
          <p:cNvSpPr>
            <a:spLocks noGrp="1"/>
          </p:cNvSpPr>
          <p:nvPr>
            <p:ph type="sldNum" sz="quarter" idx="12"/>
          </p:nvPr>
        </p:nvSpPr>
        <p:spPr/>
        <p:txBody>
          <a:bodyPr/>
          <a:lstStyle>
            <a:lvl1pPr>
              <a:defRPr/>
            </a:lvl1pPr>
          </a:lstStyle>
          <a:p>
            <a:pPr>
              <a:defRPr/>
            </a:pPr>
            <a:fld id="{F12AE28C-5028-4A55-92F6-CF014DA25AC0}"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lvl1pPr>
          </a:lstStyle>
          <a:p>
            <a:pPr>
              <a:defRPr/>
            </a:pPr>
            <a:fld id="{2738DF09-36F6-4D9D-85A8-16A85D909902}" type="datetimeFigureOut">
              <a:rPr lang="tr-TR"/>
              <a:pPr>
                <a:defRPr/>
              </a:pPr>
              <a:t>26.09.2013</a:t>
            </a:fld>
            <a:endParaRPr lang="tr-TR"/>
          </a:p>
        </p:txBody>
      </p:sp>
      <p:sp>
        <p:nvSpPr>
          <p:cNvPr id="3" name="Altbilgi Yer Tutucusu 2"/>
          <p:cNvSpPr>
            <a:spLocks noGrp="1"/>
          </p:cNvSpPr>
          <p:nvPr>
            <p:ph type="ftr" sz="quarter" idx="11"/>
          </p:nvPr>
        </p:nvSpPr>
        <p:spPr/>
        <p:txBody>
          <a:bodyPr/>
          <a:lstStyle>
            <a:lvl1pPr>
              <a:defRPr/>
            </a:lvl1pPr>
          </a:lstStyle>
          <a:p>
            <a:pPr>
              <a:defRPr/>
            </a:pPr>
            <a:endParaRPr lang="tr-TR"/>
          </a:p>
        </p:txBody>
      </p:sp>
      <p:sp>
        <p:nvSpPr>
          <p:cNvPr id="4" name="Slayt Numarası Yer Tutucusu 22"/>
          <p:cNvSpPr>
            <a:spLocks noGrp="1"/>
          </p:cNvSpPr>
          <p:nvPr>
            <p:ph type="sldNum" sz="quarter" idx="12"/>
          </p:nvPr>
        </p:nvSpPr>
        <p:spPr/>
        <p:txBody>
          <a:bodyPr/>
          <a:lstStyle>
            <a:lvl1pPr>
              <a:defRPr/>
            </a:lvl1pPr>
          </a:lstStyle>
          <a:p>
            <a:pPr>
              <a:defRPr/>
            </a:pPr>
            <a:fld id="{5B097F84-F8D7-42FE-ADC4-7453E9E8C8E6}"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tr-TR" smtClean="0"/>
              <a:t>Asıl başlık stili için tıklatın</a:t>
            </a:r>
            <a:endParaRPr lang="en-US"/>
          </a:p>
        </p:txBody>
      </p:sp>
      <p:sp>
        <p:nvSpPr>
          <p:cNvPr id="3" name="Metin Yer Tutucusu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İçerik Yer Tutucus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13"/>
          <p:cNvSpPr>
            <a:spLocks noGrp="1"/>
          </p:cNvSpPr>
          <p:nvPr>
            <p:ph type="dt" sz="half" idx="10"/>
          </p:nvPr>
        </p:nvSpPr>
        <p:spPr/>
        <p:txBody>
          <a:bodyPr/>
          <a:lstStyle>
            <a:lvl1pPr>
              <a:defRPr/>
            </a:lvl1pPr>
          </a:lstStyle>
          <a:p>
            <a:pPr>
              <a:defRPr/>
            </a:pPr>
            <a:fld id="{16BC95FD-55A1-49B0-AD75-D21CD2E5F09C}" type="datetimeFigureOut">
              <a:rPr lang="tr-TR"/>
              <a:pPr>
                <a:defRPr/>
              </a:pPr>
              <a:t>26.09.2013</a:t>
            </a:fld>
            <a:endParaRPr lang="tr-TR"/>
          </a:p>
        </p:txBody>
      </p:sp>
      <p:sp>
        <p:nvSpPr>
          <p:cNvPr id="6" name="Altbilgi Yer Tutucusu 2"/>
          <p:cNvSpPr>
            <a:spLocks noGrp="1"/>
          </p:cNvSpPr>
          <p:nvPr>
            <p:ph type="ftr" sz="quarter" idx="11"/>
          </p:nvPr>
        </p:nvSpPr>
        <p:spPr/>
        <p:txBody>
          <a:bodyPr/>
          <a:lstStyle>
            <a:lvl1pPr>
              <a:defRPr/>
            </a:lvl1pPr>
          </a:lstStyle>
          <a:p>
            <a:pPr>
              <a:defRPr/>
            </a:pPr>
            <a:endParaRPr lang="tr-TR"/>
          </a:p>
        </p:txBody>
      </p:sp>
      <p:sp>
        <p:nvSpPr>
          <p:cNvPr id="7" name="Slayt Numarası Yer Tutucusu 22"/>
          <p:cNvSpPr>
            <a:spLocks noGrp="1"/>
          </p:cNvSpPr>
          <p:nvPr>
            <p:ph type="sldNum" sz="quarter" idx="12"/>
          </p:nvPr>
        </p:nvSpPr>
        <p:spPr/>
        <p:txBody>
          <a:bodyPr/>
          <a:lstStyle>
            <a:lvl1pPr>
              <a:defRPr/>
            </a:lvl1pPr>
          </a:lstStyle>
          <a:p>
            <a:pPr>
              <a:defRPr/>
            </a:pPr>
            <a:fld id="{4ADAC4A5-67D2-439B-92B8-8255AFBA4BAA}"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tr-TR" noProof="0" smtClean="0"/>
              <a:t>Resim eklemek için simgeyi tıklatın</a:t>
            </a:r>
            <a:endParaRPr lang="en-US" noProof="0" dirty="0"/>
          </a:p>
        </p:txBody>
      </p:sp>
      <p:sp>
        <p:nvSpPr>
          <p:cNvPr id="4" name="Metin Yer Tutucusu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Veri Yer Tutucusu 13"/>
          <p:cNvSpPr>
            <a:spLocks noGrp="1"/>
          </p:cNvSpPr>
          <p:nvPr>
            <p:ph type="dt" sz="half" idx="10"/>
          </p:nvPr>
        </p:nvSpPr>
        <p:spPr/>
        <p:txBody>
          <a:bodyPr/>
          <a:lstStyle>
            <a:lvl1pPr>
              <a:defRPr/>
            </a:lvl1pPr>
          </a:lstStyle>
          <a:p>
            <a:pPr>
              <a:defRPr/>
            </a:pPr>
            <a:fld id="{C7DD4CF3-9057-4909-8AA6-15507227EE5D}" type="datetimeFigureOut">
              <a:rPr lang="tr-TR"/>
              <a:pPr>
                <a:defRPr/>
              </a:pPr>
              <a:t>26.09.2013</a:t>
            </a:fld>
            <a:endParaRPr lang="tr-TR"/>
          </a:p>
        </p:txBody>
      </p:sp>
      <p:sp>
        <p:nvSpPr>
          <p:cNvPr id="6" name="Altbilgi Yer Tutucusu 2"/>
          <p:cNvSpPr>
            <a:spLocks noGrp="1"/>
          </p:cNvSpPr>
          <p:nvPr>
            <p:ph type="ftr" sz="quarter" idx="11"/>
          </p:nvPr>
        </p:nvSpPr>
        <p:spPr/>
        <p:txBody>
          <a:bodyPr/>
          <a:lstStyle>
            <a:lvl1pPr>
              <a:defRPr/>
            </a:lvl1pPr>
          </a:lstStyle>
          <a:p>
            <a:pPr>
              <a:defRPr/>
            </a:pPr>
            <a:endParaRPr lang="tr-TR"/>
          </a:p>
        </p:txBody>
      </p:sp>
      <p:sp>
        <p:nvSpPr>
          <p:cNvPr id="7" name="Slayt Numarası Yer Tutucusu 22"/>
          <p:cNvSpPr>
            <a:spLocks noGrp="1"/>
          </p:cNvSpPr>
          <p:nvPr>
            <p:ph type="sldNum" sz="quarter" idx="12"/>
          </p:nvPr>
        </p:nvSpPr>
        <p:spPr/>
        <p:txBody>
          <a:bodyPr/>
          <a:lstStyle>
            <a:lvl1pPr>
              <a:defRPr/>
            </a:lvl1pPr>
          </a:lstStyle>
          <a:p>
            <a:pPr>
              <a:defRPr/>
            </a:pPr>
            <a:fld id="{3B479F51-8639-4AC5-B7ED-A3A671CB8AED}"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Başlık Yer Tutucusu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tr-TR" smtClean="0"/>
              <a:t>Asıl başlık stili için tıklatın</a:t>
            </a:r>
            <a:endParaRPr lang="en-US"/>
          </a:p>
        </p:txBody>
      </p:sp>
      <p:sp>
        <p:nvSpPr>
          <p:cNvPr id="1027" name="Metin Yer Tutucusu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Veri Yer Tutucusu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71B2AB37-4D32-4455-9412-5C0B43B3531D}" type="datetimeFigureOut">
              <a:rPr lang="tr-TR"/>
              <a:pPr>
                <a:defRPr/>
              </a:pPr>
              <a:t>26.09.2013</a:t>
            </a:fld>
            <a:endParaRPr lang="tr-TR"/>
          </a:p>
        </p:txBody>
      </p:sp>
      <p:sp>
        <p:nvSpPr>
          <p:cNvPr id="3" name="Altbilgi Yer Tutucusu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tr-TR"/>
          </a:p>
        </p:txBody>
      </p:sp>
      <p:sp>
        <p:nvSpPr>
          <p:cNvPr id="23" name="Slayt Numarası Yer Tutucusu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F1F695DB-1F43-4599-A923-304AA8DA756E}"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ar-el.k12.tr/Arel_Yayinlar/Egitimde_yansimalar_sayi_29.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pPr fontAlgn="auto">
              <a:spcAft>
                <a:spcPts val="0"/>
              </a:spcAft>
              <a:defRPr/>
            </a:pPr>
            <a:r>
              <a:rPr lang="tr-TR" dirty="0" smtClean="0">
                <a:solidFill>
                  <a:schemeClr val="accent1"/>
                </a:solidFill>
              </a:rPr>
              <a:t>İZMİR YÜKSEK TEKNOLOJİ ENSTİTÜSÜ</a:t>
            </a:r>
            <a:endParaRPr lang="tr-TR" dirty="0">
              <a:solidFill>
                <a:schemeClr val="accent1"/>
              </a:solidFill>
            </a:endParaRPr>
          </a:p>
        </p:txBody>
      </p:sp>
      <p:sp>
        <p:nvSpPr>
          <p:cNvPr id="13314" name="Alt Başlık 2"/>
          <p:cNvSpPr>
            <a:spLocks noGrp="1"/>
          </p:cNvSpPr>
          <p:nvPr>
            <p:ph type="subTitle" idx="1"/>
          </p:nvPr>
        </p:nvSpPr>
        <p:spPr>
          <a:xfrm>
            <a:off x="1371600" y="3332163"/>
            <a:ext cx="6400800" cy="2112962"/>
          </a:xfrm>
        </p:spPr>
        <p:txBody>
          <a:bodyPr/>
          <a:lstStyle/>
          <a:p>
            <a:r>
              <a:rPr lang="tr-TR" smtClean="0"/>
              <a:t>Sağlık Kültür ve Spor Daire Başkanlığı</a:t>
            </a:r>
          </a:p>
          <a:p>
            <a:endParaRPr lang="tr-TR" smtClean="0"/>
          </a:p>
          <a:p>
            <a:r>
              <a:rPr lang="tr-TR" smtClean="0"/>
              <a:t>Psikolojik Danışmanlık ve Rehberlik Hizmetleri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a:solidFill>
                  <a:schemeClr val="accent1"/>
                </a:solidFill>
              </a:rPr>
              <a:t>Kardeş Kıskançlığı</a:t>
            </a:r>
          </a:p>
        </p:txBody>
      </p:sp>
      <p:sp>
        <p:nvSpPr>
          <p:cNvPr id="22530" name="İçerik Yer Tutucusu 2"/>
          <p:cNvSpPr>
            <a:spLocks noGrp="1"/>
          </p:cNvSpPr>
          <p:nvPr>
            <p:ph idx="1"/>
          </p:nvPr>
        </p:nvSpPr>
        <p:spPr/>
        <p:txBody>
          <a:bodyPr/>
          <a:lstStyle/>
          <a:p>
            <a:pPr marL="0" indent="0">
              <a:buFont typeface="Wingdings 2" pitchFamily="18" charset="2"/>
              <a:buNone/>
            </a:pPr>
            <a:r>
              <a:rPr lang="tr-TR" smtClean="0"/>
              <a:t>Kardeş sayısı ailenin tutum ve davranışlarına ve ekonomik duruma bağlı olarak kaygıyı etkileyebilir</a:t>
            </a:r>
          </a:p>
          <a:p>
            <a:pPr marL="0" indent="0">
              <a:buFont typeface="Wingdings 2" pitchFamily="18" charset="2"/>
              <a:buNone/>
            </a:pPr>
            <a:r>
              <a:rPr lang="tr-TR" smtClean="0"/>
              <a:t>Ebeveynlerin çocuğu yeni kardeşe hazırlamamaları, kardeşler arasında ayırım yapmaları, eşit olmayan tutumlar, kardeşler arasında anne ve babanın sevgisini kazanamama gibi kıskançlıktan doğan kaygılar oluşturabilir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a:solidFill>
                  <a:schemeClr val="accent1"/>
                </a:solidFill>
              </a:rPr>
              <a:t>Kardeş Kıskançlığı</a:t>
            </a:r>
          </a:p>
        </p:txBody>
      </p:sp>
      <p:sp>
        <p:nvSpPr>
          <p:cNvPr id="3" name="İçerik Yer Tutucusu 2"/>
          <p:cNvSpPr>
            <a:spLocks noGrp="1"/>
          </p:cNvSpPr>
          <p:nvPr>
            <p:ph idx="1"/>
          </p:nvPr>
        </p:nvSpPr>
        <p:spPr/>
        <p:txBody>
          <a:bodyPr>
            <a:normAutofit/>
          </a:bodyPr>
          <a:lstStyle/>
          <a:p>
            <a:pPr marL="0" indent="0" fontAlgn="auto">
              <a:spcAft>
                <a:spcPts val="0"/>
              </a:spcAft>
              <a:buClr>
                <a:schemeClr val="tx1">
                  <a:shade val="95000"/>
                </a:schemeClr>
              </a:buClr>
              <a:buFont typeface="Wingdings 2"/>
              <a:buNone/>
              <a:defRPr/>
            </a:pPr>
            <a:r>
              <a:rPr lang="tr-TR" dirty="0" smtClean="0"/>
              <a:t>Ebeveynlerin ilk çocukla </a:t>
            </a:r>
            <a:r>
              <a:rPr lang="tr-TR" dirty="0"/>
              <a:t>olan ilişkisinin kalitesiyle kardeşler arasındaki </a:t>
            </a:r>
            <a:r>
              <a:rPr lang="tr-TR" dirty="0" smtClean="0"/>
              <a:t>ilişkinin kalitesi </a:t>
            </a:r>
            <a:r>
              <a:rPr lang="tr-TR" dirty="0"/>
              <a:t>arasında </a:t>
            </a:r>
            <a:r>
              <a:rPr lang="tr-TR" dirty="0" smtClean="0"/>
              <a:t>doğru </a:t>
            </a:r>
            <a:r>
              <a:rPr lang="tr-TR" dirty="0"/>
              <a:t>orantı olduğu </a:t>
            </a:r>
            <a:r>
              <a:rPr lang="tr-TR" dirty="0" smtClean="0"/>
              <a:t>belirtilmektedir</a:t>
            </a:r>
          </a:p>
          <a:p>
            <a:pPr marL="0" indent="0" fontAlgn="auto">
              <a:spcAft>
                <a:spcPts val="0"/>
              </a:spcAft>
              <a:buClr>
                <a:schemeClr val="tx1">
                  <a:shade val="95000"/>
                </a:schemeClr>
              </a:buClr>
              <a:buFont typeface="Wingdings 2"/>
              <a:buNone/>
              <a:defRPr/>
            </a:pPr>
            <a:r>
              <a:rPr lang="tr-TR" dirty="0" smtClean="0"/>
              <a:t>Küçük çocuklarda </a:t>
            </a:r>
            <a:r>
              <a:rPr lang="tr-TR" dirty="0"/>
              <a:t>kıskançlık küçük kardeşe </a:t>
            </a:r>
            <a:r>
              <a:rPr lang="tr-TR" dirty="0" smtClean="0"/>
              <a:t>karşı; </a:t>
            </a:r>
          </a:p>
          <a:p>
            <a:pPr marL="548640" indent="-411480" fontAlgn="auto">
              <a:spcAft>
                <a:spcPts val="0"/>
              </a:spcAft>
              <a:buClr>
                <a:schemeClr val="tx1">
                  <a:shade val="95000"/>
                </a:schemeClr>
              </a:buClr>
              <a:buFont typeface="Wingdings" pitchFamily="2" charset="2"/>
              <a:buChar char="ü"/>
              <a:defRPr/>
            </a:pPr>
            <a:r>
              <a:rPr lang="tr-TR" dirty="0" smtClean="0"/>
              <a:t>Bedensel şiddet </a:t>
            </a:r>
          </a:p>
          <a:p>
            <a:pPr marL="548640" indent="-411480" fontAlgn="auto">
              <a:spcAft>
                <a:spcPts val="0"/>
              </a:spcAft>
              <a:buClr>
                <a:schemeClr val="tx1">
                  <a:shade val="95000"/>
                </a:schemeClr>
              </a:buClr>
              <a:buFont typeface="Wingdings" pitchFamily="2" charset="2"/>
              <a:buChar char="ü"/>
              <a:defRPr/>
            </a:pPr>
            <a:r>
              <a:rPr lang="tr-TR" dirty="0" smtClean="0"/>
              <a:t>Kardeşin </a:t>
            </a:r>
            <a:r>
              <a:rPr lang="tr-TR" dirty="0"/>
              <a:t>varlığını görmezden </a:t>
            </a:r>
            <a:r>
              <a:rPr lang="tr-TR" dirty="0" smtClean="0"/>
              <a:t>gelme/reddetme</a:t>
            </a:r>
          </a:p>
          <a:p>
            <a:pPr marL="548640" indent="-411480" fontAlgn="auto">
              <a:spcAft>
                <a:spcPts val="0"/>
              </a:spcAft>
              <a:buClr>
                <a:schemeClr val="tx1">
                  <a:shade val="95000"/>
                </a:schemeClr>
              </a:buClr>
              <a:buFont typeface="Wingdings" pitchFamily="2" charset="2"/>
              <a:buChar char="ü"/>
              <a:defRPr/>
            </a:pPr>
            <a:r>
              <a:rPr lang="tr-TR" dirty="0" smtClean="0"/>
              <a:t>Kişilik değişimi </a:t>
            </a:r>
            <a:r>
              <a:rPr lang="tr-TR" dirty="0"/>
              <a:t>olarak kendini gösterebilir</a:t>
            </a:r>
          </a:p>
          <a:p>
            <a:pPr marL="548640" indent="-411480" fontAlgn="auto">
              <a:spcAft>
                <a:spcPts val="0"/>
              </a:spcAft>
              <a:buClr>
                <a:schemeClr val="tx1">
                  <a:shade val="95000"/>
                </a:schemeClr>
              </a:buClr>
              <a:buFont typeface="Wingdings 2"/>
              <a:buChar char=""/>
              <a:defRPr/>
            </a:pP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a:solidFill>
                  <a:schemeClr val="accent1"/>
                </a:solidFill>
              </a:rPr>
              <a:t>Kardeş Kıskançlığı</a:t>
            </a:r>
          </a:p>
        </p:txBody>
      </p:sp>
      <p:sp>
        <p:nvSpPr>
          <p:cNvPr id="3" name="İçerik Yer Tutucusu 2"/>
          <p:cNvSpPr>
            <a:spLocks noGrp="1"/>
          </p:cNvSpPr>
          <p:nvPr>
            <p:ph idx="1"/>
          </p:nvPr>
        </p:nvSpPr>
        <p:spPr/>
        <p:txBody>
          <a:bodyPr>
            <a:normAutofit/>
          </a:bodyPr>
          <a:lstStyle/>
          <a:p>
            <a:pPr marL="0" indent="0" fontAlgn="auto">
              <a:spcAft>
                <a:spcPts val="0"/>
              </a:spcAft>
              <a:buClr>
                <a:schemeClr val="tx1">
                  <a:shade val="95000"/>
                </a:schemeClr>
              </a:buClr>
              <a:buFont typeface="Wingdings 2"/>
              <a:buNone/>
              <a:defRPr/>
            </a:pPr>
            <a:r>
              <a:rPr lang="tr-TR" dirty="0" smtClean="0"/>
              <a:t>Kardeşler </a:t>
            </a:r>
            <a:r>
              <a:rPr lang="tr-TR" dirty="0"/>
              <a:t>arasındaki kıskançlık, çocukların </a:t>
            </a:r>
            <a:r>
              <a:rPr lang="tr-TR" dirty="0" smtClean="0"/>
              <a:t>gelişiminde </a:t>
            </a:r>
            <a:r>
              <a:rPr lang="tr-TR" dirty="0"/>
              <a:t>tümüyle doğal ve </a:t>
            </a:r>
            <a:r>
              <a:rPr lang="tr-TR" dirty="0" smtClean="0"/>
              <a:t>kaçınılmazdır</a:t>
            </a:r>
          </a:p>
          <a:p>
            <a:pPr marL="0" indent="0" fontAlgn="auto">
              <a:spcAft>
                <a:spcPts val="0"/>
              </a:spcAft>
              <a:buClr>
                <a:schemeClr val="tx1">
                  <a:shade val="95000"/>
                </a:schemeClr>
              </a:buClr>
              <a:buFont typeface="Wingdings 2"/>
              <a:buNone/>
              <a:defRPr/>
            </a:pPr>
            <a:r>
              <a:rPr lang="tr-TR" dirty="0" smtClean="0"/>
              <a:t>Kardeş ilişkilerinin </a:t>
            </a:r>
            <a:r>
              <a:rPr lang="tr-TR" dirty="0"/>
              <a:t>dinamizminde 2 önemli rol </a:t>
            </a:r>
            <a:r>
              <a:rPr lang="tr-TR" dirty="0" smtClean="0"/>
              <a:t>vardır </a:t>
            </a:r>
          </a:p>
          <a:p>
            <a:pPr marL="0" indent="0" fontAlgn="auto">
              <a:spcAft>
                <a:spcPts val="0"/>
              </a:spcAft>
              <a:buClr>
                <a:schemeClr val="tx1">
                  <a:shade val="95000"/>
                </a:schemeClr>
              </a:buClr>
              <a:buFont typeface="Wingdings 2"/>
              <a:buNone/>
              <a:defRPr/>
            </a:pPr>
            <a:r>
              <a:rPr lang="tr-TR" dirty="0" smtClean="0"/>
              <a:t>Bunlar</a:t>
            </a:r>
            <a:r>
              <a:rPr lang="tr-TR" dirty="0"/>
              <a:t>:</a:t>
            </a:r>
          </a:p>
          <a:p>
            <a:pPr marL="514350" indent="-514350" fontAlgn="auto">
              <a:spcAft>
                <a:spcPts val="0"/>
              </a:spcAft>
              <a:buClr>
                <a:schemeClr val="tx1">
                  <a:shade val="95000"/>
                </a:schemeClr>
              </a:buClr>
              <a:buFont typeface="+mj-lt"/>
              <a:buAutoNum type="arabicPeriod"/>
              <a:defRPr/>
            </a:pPr>
            <a:r>
              <a:rPr lang="tr-TR" dirty="0" smtClean="0"/>
              <a:t>Annenin </a:t>
            </a:r>
            <a:r>
              <a:rPr lang="tr-TR" dirty="0"/>
              <a:t>tutumu,</a:t>
            </a:r>
          </a:p>
          <a:p>
            <a:pPr marL="514350" indent="-514350" fontAlgn="auto">
              <a:spcAft>
                <a:spcPts val="0"/>
              </a:spcAft>
              <a:buClr>
                <a:schemeClr val="tx1">
                  <a:shade val="95000"/>
                </a:schemeClr>
              </a:buClr>
              <a:buFont typeface="+mj-lt"/>
              <a:buAutoNum type="arabicPeriod"/>
              <a:defRPr/>
            </a:pPr>
            <a:r>
              <a:rPr lang="tr-TR" dirty="0" smtClean="0"/>
              <a:t>Çocuğun </a:t>
            </a:r>
            <a:r>
              <a:rPr lang="tr-TR" dirty="0"/>
              <a:t>sosyal yeri ve özellikleri (sıra, </a:t>
            </a:r>
            <a:r>
              <a:rPr lang="tr-TR" dirty="0" smtClean="0"/>
              <a:t>yaş, </a:t>
            </a:r>
            <a:r>
              <a:rPr lang="tr-TR" dirty="0"/>
              <a:t>cinsiyet, gibi</a:t>
            </a:r>
            <a:r>
              <a:rPr lang="tr-TR" dirty="0" smtClean="0"/>
              <a:t>...)</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a:solidFill>
                  <a:schemeClr val="accent1"/>
                </a:solidFill>
              </a:rPr>
              <a:t>Kardeş Kıskançlığı</a:t>
            </a:r>
          </a:p>
        </p:txBody>
      </p:sp>
      <p:sp>
        <p:nvSpPr>
          <p:cNvPr id="3" name="İçerik Yer Tutucusu 2"/>
          <p:cNvSpPr>
            <a:spLocks noGrp="1"/>
          </p:cNvSpPr>
          <p:nvPr>
            <p:ph idx="1"/>
          </p:nvPr>
        </p:nvSpPr>
        <p:spPr/>
        <p:txBody>
          <a:bodyPr>
            <a:normAutofit/>
          </a:bodyPr>
          <a:lstStyle/>
          <a:p>
            <a:pPr marL="514350" indent="-514350" fontAlgn="auto">
              <a:spcAft>
                <a:spcPts val="0"/>
              </a:spcAft>
              <a:buClr>
                <a:schemeClr val="tx1">
                  <a:shade val="95000"/>
                </a:schemeClr>
              </a:buClr>
              <a:buFont typeface="+mj-lt"/>
              <a:buAutoNum type="arabicPeriod"/>
              <a:defRPr/>
            </a:pPr>
            <a:r>
              <a:rPr lang="tr-TR" dirty="0" smtClean="0"/>
              <a:t>Annenin Tutumu:</a:t>
            </a:r>
          </a:p>
          <a:p>
            <a:pPr marL="0" indent="0" fontAlgn="auto">
              <a:spcAft>
                <a:spcPts val="0"/>
              </a:spcAft>
              <a:buClr>
                <a:schemeClr val="tx1">
                  <a:shade val="95000"/>
                </a:schemeClr>
              </a:buClr>
              <a:buFont typeface="Wingdings 2"/>
              <a:buNone/>
              <a:defRPr/>
            </a:pPr>
            <a:r>
              <a:rPr lang="tr-TR" dirty="0"/>
              <a:t>Bir çok anne teoride sevgisini </a:t>
            </a:r>
            <a:r>
              <a:rPr lang="tr-TR" dirty="0" smtClean="0"/>
              <a:t>eşit paylaştırdığını düşünüyorsa, </a:t>
            </a:r>
            <a:r>
              <a:rPr lang="tr-TR" dirty="0"/>
              <a:t>rekabetin olmaması </a:t>
            </a:r>
            <a:r>
              <a:rPr lang="tr-TR" dirty="0" smtClean="0"/>
              <a:t>gerektiğini düşünür</a:t>
            </a:r>
          </a:p>
          <a:p>
            <a:pPr marL="0" indent="0" fontAlgn="auto">
              <a:spcAft>
                <a:spcPts val="0"/>
              </a:spcAft>
              <a:buClr>
                <a:schemeClr val="tx1">
                  <a:shade val="95000"/>
                </a:schemeClr>
              </a:buClr>
              <a:buFont typeface="Wingdings 2"/>
              <a:buNone/>
              <a:defRPr/>
            </a:pPr>
            <a:r>
              <a:rPr lang="tr-TR" dirty="0" smtClean="0"/>
              <a:t>Fakat </a:t>
            </a:r>
            <a:r>
              <a:rPr lang="tr-TR" dirty="0"/>
              <a:t>rekabet, </a:t>
            </a:r>
            <a:r>
              <a:rPr lang="tr-TR" dirty="0" smtClean="0"/>
              <a:t>eşit </a:t>
            </a:r>
            <a:r>
              <a:rPr lang="tr-TR" dirty="0"/>
              <a:t>dağıtım veya elde edilenlerin </a:t>
            </a:r>
            <a:r>
              <a:rPr lang="tr-TR" dirty="0" smtClean="0"/>
              <a:t>eşit </a:t>
            </a:r>
            <a:r>
              <a:rPr lang="tr-TR" dirty="0"/>
              <a:t>olmasıyla ilgili </a:t>
            </a:r>
            <a:r>
              <a:rPr lang="tr-TR" dirty="0" smtClean="0"/>
              <a:t>değildir </a:t>
            </a:r>
          </a:p>
          <a:p>
            <a:pPr marL="0" indent="0" fontAlgn="auto">
              <a:spcAft>
                <a:spcPts val="0"/>
              </a:spcAft>
              <a:buClr>
                <a:schemeClr val="tx1">
                  <a:shade val="95000"/>
                </a:schemeClr>
              </a:buClr>
              <a:buFont typeface="Wingdings 2"/>
              <a:buNone/>
              <a:defRPr/>
            </a:pPr>
            <a:r>
              <a:rPr lang="tr-TR" dirty="0" smtClean="0"/>
              <a:t>Bu konuda </a:t>
            </a:r>
            <a:r>
              <a:rPr lang="tr-TR" dirty="0"/>
              <a:t>rahat davranan ve kaygısız olan anneler, </a:t>
            </a:r>
            <a:r>
              <a:rPr lang="tr-TR" dirty="0" smtClean="0"/>
              <a:t>kardeşler </a:t>
            </a:r>
            <a:r>
              <a:rPr lang="tr-TR" dirty="0"/>
              <a:t>arasındaki </a:t>
            </a:r>
            <a:r>
              <a:rPr lang="tr-TR" dirty="0" smtClean="0"/>
              <a:t>ilişkiyi </a:t>
            </a:r>
            <a:r>
              <a:rPr lang="tr-TR" dirty="0"/>
              <a:t>daha </a:t>
            </a:r>
            <a:r>
              <a:rPr lang="tr-TR" dirty="0" smtClean="0"/>
              <a:t>düzenli kılar</a:t>
            </a:r>
            <a:endParaRPr lang="tr-TR" dirty="0"/>
          </a:p>
          <a:p>
            <a:pPr marL="0" indent="0" fontAlgn="auto">
              <a:spcAft>
                <a:spcPts val="0"/>
              </a:spcAft>
              <a:buClr>
                <a:schemeClr val="tx1">
                  <a:shade val="95000"/>
                </a:schemeClr>
              </a:buClr>
              <a:buFont typeface="Wingdings 2"/>
              <a:buNone/>
              <a:defRPr/>
            </a:pP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a:solidFill>
                  <a:schemeClr val="accent1"/>
                </a:solidFill>
              </a:rPr>
              <a:t>Kardeş Kıskançlığı</a:t>
            </a:r>
          </a:p>
        </p:txBody>
      </p:sp>
      <p:sp>
        <p:nvSpPr>
          <p:cNvPr id="26626" name="İçerik Yer Tutucusu 2"/>
          <p:cNvSpPr>
            <a:spLocks noGrp="1"/>
          </p:cNvSpPr>
          <p:nvPr>
            <p:ph idx="1"/>
          </p:nvPr>
        </p:nvSpPr>
        <p:spPr/>
        <p:txBody>
          <a:bodyPr/>
          <a:lstStyle/>
          <a:p>
            <a:pPr marL="0" indent="0">
              <a:buFont typeface="Wingdings 2" pitchFamily="18" charset="2"/>
              <a:buNone/>
            </a:pPr>
            <a:r>
              <a:rPr lang="tr-TR" smtClean="0"/>
              <a:t>Anneler eşleri, işleri veya yaşamları ile ilgili ciddi problemler yaşadığında çocuklarından beklentileri yükselebilir. Bu beklentilerine de her çocuk eşit şekilde cevap veremez ve sorunlar ortaya çıkabilir</a:t>
            </a:r>
          </a:p>
        </p:txBody>
      </p:sp>
      <p:pic>
        <p:nvPicPr>
          <p:cNvPr id="26627" name="Picture 2"/>
          <p:cNvPicPr>
            <a:picLocks noChangeAspect="1" noChangeArrowheads="1"/>
          </p:cNvPicPr>
          <p:nvPr/>
        </p:nvPicPr>
        <p:blipFill>
          <a:blip r:embed="rId2"/>
          <a:srcRect/>
          <a:stretch>
            <a:fillRect/>
          </a:stretch>
        </p:blipFill>
        <p:spPr bwMode="auto">
          <a:xfrm>
            <a:off x="4067175" y="3573463"/>
            <a:ext cx="3086100" cy="28575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a:solidFill>
                  <a:schemeClr val="accent1"/>
                </a:solidFill>
              </a:rPr>
              <a:t>Kardeş Kıskançlığı</a:t>
            </a:r>
          </a:p>
        </p:txBody>
      </p:sp>
      <p:sp>
        <p:nvSpPr>
          <p:cNvPr id="3" name="İçerik Yer Tutucusu 2"/>
          <p:cNvSpPr>
            <a:spLocks noGrp="1"/>
          </p:cNvSpPr>
          <p:nvPr>
            <p:ph idx="1"/>
          </p:nvPr>
        </p:nvSpPr>
        <p:spPr/>
        <p:txBody>
          <a:bodyPr>
            <a:normAutofit/>
          </a:bodyPr>
          <a:lstStyle/>
          <a:p>
            <a:pPr marL="514350" indent="-514350" fontAlgn="auto">
              <a:spcAft>
                <a:spcPts val="0"/>
              </a:spcAft>
              <a:buClr>
                <a:schemeClr val="tx1">
                  <a:shade val="95000"/>
                </a:schemeClr>
              </a:buClr>
              <a:buFont typeface="Wingdings 2"/>
              <a:buAutoNum type="arabicPeriod" startAt="2"/>
              <a:defRPr/>
            </a:pPr>
            <a:r>
              <a:rPr lang="tr-TR" dirty="0" smtClean="0"/>
              <a:t>Çocuğun Sosyal Yeri ve Özellikleri:</a:t>
            </a:r>
          </a:p>
          <a:p>
            <a:pPr marL="0" indent="0" fontAlgn="auto">
              <a:spcAft>
                <a:spcPts val="0"/>
              </a:spcAft>
              <a:buClr>
                <a:schemeClr val="tx1">
                  <a:shade val="95000"/>
                </a:schemeClr>
              </a:buClr>
              <a:buFont typeface="Wingdings 2"/>
              <a:buNone/>
              <a:defRPr/>
            </a:pPr>
            <a:r>
              <a:rPr lang="tr-TR" dirty="0"/>
              <a:t>Bazı ailelerin, çocuklarının cinsiyetleri hakkında doğum öncesinde beklentileri </a:t>
            </a:r>
            <a:r>
              <a:rPr lang="tr-TR" dirty="0" smtClean="0"/>
              <a:t>vardır</a:t>
            </a:r>
          </a:p>
          <a:p>
            <a:pPr marL="0" indent="0" fontAlgn="auto">
              <a:spcAft>
                <a:spcPts val="0"/>
              </a:spcAft>
              <a:buClr>
                <a:schemeClr val="tx1">
                  <a:shade val="95000"/>
                </a:schemeClr>
              </a:buClr>
              <a:buFont typeface="Wingdings 2"/>
              <a:buNone/>
              <a:defRPr/>
            </a:pPr>
            <a:r>
              <a:rPr lang="tr-TR" dirty="0" smtClean="0"/>
              <a:t>İstenilen cinsiyette çocuk doğduğunda, </a:t>
            </a:r>
            <a:r>
              <a:rPr lang="tr-TR" dirty="0"/>
              <a:t>diğer cinsiyete sahip çocuklara oranla daha çok hakka sahip olduğu </a:t>
            </a:r>
            <a:r>
              <a:rPr lang="tr-TR" dirty="0" smtClean="0"/>
              <a:t>görülür </a:t>
            </a:r>
          </a:p>
          <a:p>
            <a:pPr marL="0" indent="0" fontAlgn="auto">
              <a:spcAft>
                <a:spcPts val="0"/>
              </a:spcAft>
              <a:buClr>
                <a:schemeClr val="tx1">
                  <a:shade val="95000"/>
                </a:schemeClr>
              </a:buClr>
              <a:buFont typeface="Wingdings 2"/>
              <a:buNone/>
              <a:defRPr/>
            </a:pPr>
            <a:r>
              <a:rPr lang="tr-TR" dirty="0" smtClean="0"/>
              <a:t>Bu durum kardeşler </a:t>
            </a:r>
            <a:r>
              <a:rPr lang="tr-TR" dirty="0"/>
              <a:t>arasındaki </a:t>
            </a:r>
            <a:r>
              <a:rPr lang="tr-TR" dirty="0" smtClean="0"/>
              <a:t>ilişkinin </a:t>
            </a:r>
            <a:r>
              <a:rPr lang="tr-TR" dirty="0"/>
              <a:t>bozulmasına, cinsiyetinden dolayı </a:t>
            </a:r>
            <a:r>
              <a:rPr lang="tr-TR" dirty="0" smtClean="0"/>
              <a:t>dışlandığını hissedenin </a:t>
            </a:r>
            <a:r>
              <a:rPr lang="tr-TR" dirty="0"/>
              <a:t>de cinsel kimliğini sahiplenmesinde problemler </a:t>
            </a:r>
            <a:r>
              <a:rPr lang="tr-TR" dirty="0" smtClean="0"/>
              <a:t>yaşamasına </a:t>
            </a:r>
            <a:r>
              <a:rPr lang="tr-TR" dirty="0"/>
              <a:t>sebep </a:t>
            </a:r>
            <a:r>
              <a:rPr lang="tr-TR" dirty="0" smtClean="0"/>
              <a:t>olabilir</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a:solidFill>
                  <a:schemeClr val="accent1"/>
                </a:solidFill>
              </a:rPr>
              <a:t>Kardeş Kıskançlığı</a:t>
            </a:r>
          </a:p>
        </p:txBody>
      </p:sp>
      <p:sp>
        <p:nvSpPr>
          <p:cNvPr id="28674" name="İçerik Yer Tutucusu 2"/>
          <p:cNvSpPr>
            <a:spLocks noGrp="1"/>
          </p:cNvSpPr>
          <p:nvPr>
            <p:ph idx="1"/>
          </p:nvPr>
        </p:nvSpPr>
        <p:spPr/>
        <p:txBody>
          <a:bodyPr/>
          <a:lstStyle/>
          <a:p>
            <a:pPr marL="0" indent="0">
              <a:buFont typeface="Wingdings 2" pitchFamily="18" charset="2"/>
              <a:buNone/>
            </a:pPr>
            <a:r>
              <a:rPr lang="tr-TR" smtClean="0"/>
              <a:t>Bazı ailelerde de küçük çocuğun daha çok korunduğu, büyük çocuklara ise daha fazla sorumluluk yüklendiği gözlemlenebilir</a:t>
            </a:r>
          </a:p>
          <a:p>
            <a:pPr marL="0" indent="0">
              <a:buFont typeface="Wingdings 2" pitchFamily="18" charset="2"/>
              <a:buNone/>
            </a:pPr>
            <a:r>
              <a:rPr lang="tr-TR" smtClean="0"/>
              <a:t>Kardeş ilişkilerinde , kardeşlerin arasındaki yaş farkı da önemlidir </a:t>
            </a:r>
          </a:p>
          <a:p>
            <a:pPr marL="0" indent="0">
              <a:buFont typeface="Wingdings 2" pitchFamily="18" charset="2"/>
              <a:buNone/>
            </a:pPr>
            <a:r>
              <a:rPr lang="tr-TR" smtClean="0"/>
              <a:t>Araştırmalar yakın yaşlardaki kardeşlerin daha çok çatıştıklarını fakat aralarında duygusal açıdan da ciddi bir bağlılık olduğunu göstermiştir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a:solidFill>
                  <a:schemeClr val="accent1"/>
                </a:solidFill>
              </a:rPr>
              <a:t>Kardeş Kıskançlığı</a:t>
            </a:r>
          </a:p>
        </p:txBody>
      </p:sp>
      <p:sp>
        <p:nvSpPr>
          <p:cNvPr id="29698" name="İçerik Yer Tutucusu 2"/>
          <p:cNvSpPr>
            <a:spLocks noGrp="1"/>
          </p:cNvSpPr>
          <p:nvPr>
            <p:ph idx="1"/>
          </p:nvPr>
        </p:nvSpPr>
        <p:spPr/>
        <p:txBody>
          <a:bodyPr/>
          <a:lstStyle/>
          <a:p>
            <a:pPr marL="0" indent="0">
              <a:buFont typeface="Wingdings 2" pitchFamily="18" charset="2"/>
              <a:buNone/>
            </a:pPr>
            <a:r>
              <a:rPr lang="tr-TR" smtClean="0"/>
              <a:t>1,5 yaşında olan bir çocuğun kardeşinin olması, evde gerilime sebep olabilir</a:t>
            </a:r>
          </a:p>
          <a:p>
            <a:pPr marL="0" indent="0">
              <a:buFont typeface="Wingdings 2" pitchFamily="18" charset="2"/>
              <a:buNone/>
            </a:pPr>
            <a:r>
              <a:rPr lang="tr-TR" smtClean="0"/>
              <a:t>Çünkü büyük çocuğun halen anneye bağımlılığı söz konusudur </a:t>
            </a:r>
          </a:p>
          <a:p>
            <a:pPr marL="0" indent="0">
              <a:buFont typeface="Wingdings 2" pitchFamily="18" charset="2"/>
              <a:buNone/>
            </a:pPr>
            <a:r>
              <a:rPr lang="tr-TR" smtClean="0"/>
              <a:t>Küçük kardeşin de ciddi bir bağımlılığı olduğundan, annesini kardeşiyle paylaşmaktan zevk almaz</a:t>
            </a:r>
          </a:p>
          <a:p>
            <a:pPr marL="0" indent="0">
              <a:buFont typeface="Wingdings 2" pitchFamily="18" charset="2"/>
              <a:buNone/>
            </a:pPr>
            <a:endParaRPr lang="tr-TR"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a:solidFill>
                  <a:schemeClr val="accent1"/>
                </a:solidFill>
              </a:rPr>
              <a:t>Kardeş Kıskançlığı</a:t>
            </a:r>
          </a:p>
        </p:txBody>
      </p:sp>
      <p:sp>
        <p:nvSpPr>
          <p:cNvPr id="30722" name="İçerik Yer Tutucusu 2"/>
          <p:cNvSpPr>
            <a:spLocks noGrp="1"/>
          </p:cNvSpPr>
          <p:nvPr>
            <p:ph idx="1"/>
          </p:nvPr>
        </p:nvSpPr>
        <p:spPr/>
        <p:txBody>
          <a:bodyPr/>
          <a:lstStyle/>
          <a:p>
            <a:pPr marL="0" indent="0">
              <a:buFont typeface="Wingdings 2" pitchFamily="18" charset="2"/>
              <a:buNone/>
            </a:pPr>
            <a:r>
              <a:rPr lang="tr-TR" smtClean="0"/>
              <a:t>Yaş farkı 5 yıl dolaylarında olunca büyük çocuğun dış dünyayla ilişkiler kurma dönemi olduğundan, annesini kardeşiyle paylaşmakta olduğunun çok farkında olmaz </a:t>
            </a:r>
          </a:p>
          <a:p>
            <a:pPr marL="0" indent="0">
              <a:buFont typeface="Wingdings 2" pitchFamily="18" charset="2"/>
              <a:buNone/>
            </a:pPr>
            <a:r>
              <a:rPr lang="tr-TR" smtClean="0"/>
              <a:t>Yaş farkı 8-10 yıl olunca da çocuk yıllarca annesini paylaşmadığı için, bu durum onda istenilmediğine dair duygular oluşmasına sebep olabilir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a:solidFill>
                  <a:schemeClr val="accent1"/>
                </a:solidFill>
              </a:rPr>
              <a:t>Kardeş Kıskançlığı</a:t>
            </a:r>
          </a:p>
        </p:txBody>
      </p:sp>
      <p:sp>
        <p:nvSpPr>
          <p:cNvPr id="31746" name="İçerik Yer Tutucusu 2"/>
          <p:cNvSpPr>
            <a:spLocks noGrp="1"/>
          </p:cNvSpPr>
          <p:nvPr>
            <p:ph idx="1"/>
          </p:nvPr>
        </p:nvSpPr>
        <p:spPr/>
        <p:txBody>
          <a:bodyPr/>
          <a:lstStyle/>
          <a:p>
            <a:pPr marL="0" indent="0">
              <a:buFont typeface="Wingdings 2" pitchFamily="18" charset="2"/>
              <a:buNone/>
            </a:pPr>
            <a:r>
              <a:rPr lang="tr-TR" smtClean="0"/>
              <a:t>Yaş farkı az olduğunda kardeşin eve gelmesini anlamlandırmak, büyük çocuk için sancılı bir süreç durumuna gelebilir</a:t>
            </a:r>
          </a:p>
          <a:p>
            <a:pPr marL="0" indent="0">
              <a:buFont typeface="Wingdings 2" pitchFamily="18" charset="2"/>
              <a:buNone/>
            </a:pPr>
            <a:r>
              <a:rPr lang="tr-TR" smtClean="0"/>
              <a:t>Bu dönemde kardeşi «geldiği yere geri gönderme» düşüncesi oluşabilir ve kardeşin gitmeyeceğini anlamak kıskançlık duygusunu su yüzüne çıkarabilir</a:t>
            </a:r>
          </a:p>
          <a:p>
            <a:pPr marL="0" indent="0">
              <a:buFont typeface="Wingdings 2" pitchFamily="18" charset="2"/>
              <a:buNone/>
            </a:pPr>
            <a:r>
              <a:rPr lang="tr-TR" smtClean="0"/>
              <a:t>Bu kıskançlık çocuğu tekrar bebek davranışlarına (biberon kullanma, altına kaçırma, emekleme vs.) döndürebilir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332656"/>
            <a:ext cx="8229600" cy="1828800"/>
          </a:xfrm>
        </p:spPr>
        <p:txBody>
          <a:bodyPr/>
          <a:lstStyle/>
          <a:p>
            <a:pPr fontAlgn="auto">
              <a:spcAft>
                <a:spcPts val="0"/>
              </a:spcAft>
              <a:defRPr/>
            </a:pPr>
            <a:r>
              <a:rPr lang="tr-TR" dirty="0" smtClean="0">
                <a:solidFill>
                  <a:schemeClr val="accent1"/>
                </a:solidFill>
              </a:rPr>
              <a:t>KARDEŞ KISKANÇLIĞI</a:t>
            </a:r>
            <a:endParaRPr lang="tr-TR" dirty="0">
              <a:solidFill>
                <a:schemeClr val="accent1"/>
              </a:solidFill>
            </a:endParaRPr>
          </a:p>
        </p:txBody>
      </p:sp>
      <p:pic>
        <p:nvPicPr>
          <p:cNvPr id="14338" name="Picture 2"/>
          <p:cNvPicPr>
            <a:picLocks noChangeAspect="1" noChangeArrowheads="1"/>
          </p:cNvPicPr>
          <p:nvPr/>
        </p:nvPicPr>
        <p:blipFill>
          <a:blip r:embed="rId2"/>
          <a:srcRect/>
          <a:stretch>
            <a:fillRect/>
          </a:stretch>
        </p:blipFill>
        <p:spPr bwMode="auto">
          <a:xfrm>
            <a:off x="1979613" y="2708275"/>
            <a:ext cx="5256212" cy="357822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a:solidFill>
                  <a:schemeClr val="accent1"/>
                </a:solidFill>
              </a:rPr>
              <a:t>Kardeş Kıskançlığı</a:t>
            </a:r>
          </a:p>
        </p:txBody>
      </p:sp>
      <p:sp>
        <p:nvSpPr>
          <p:cNvPr id="3" name="İçerik Yer Tutucusu 2"/>
          <p:cNvSpPr>
            <a:spLocks noGrp="1"/>
          </p:cNvSpPr>
          <p:nvPr>
            <p:ph idx="1"/>
          </p:nvPr>
        </p:nvSpPr>
        <p:spPr/>
        <p:txBody>
          <a:bodyPr>
            <a:normAutofit/>
          </a:bodyPr>
          <a:lstStyle/>
          <a:p>
            <a:pPr marL="0" indent="0" fontAlgn="auto">
              <a:spcAft>
                <a:spcPts val="0"/>
              </a:spcAft>
              <a:buClr>
                <a:schemeClr val="tx1">
                  <a:shade val="95000"/>
                </a:schemeClr>
              </a:buClr>
              <a:buFont typeface="Wingdings 2"/>
              <a:buNone/>
              <a:defRPr/>
            </a:pPr>
            <a:r>
              <a:rPr lang="tr-TR" dirty="0" smtClean="0"/>
              <a:t>Anne babanın </a:t>
            </a:r>
            <a:r>
              <a:rPr lang="tr-TR" dirty="0"/>
              <a:t>dikkatini çekmek için </a:t>
            </a:r>
            <a:r>
              <a:rPr lang="tr-TR" dirty="0" smtClean="0"/>
              <a:t>sebepsiz </a:t>
            </a:r>
            <a:r>
              <a:rPr lang="tr-TR" dirty="0"/>
              <a:t>hırçınlıklar, tutturmalar, uzun uzun ağlamalar, tepinmeler </a:t>
            </a:r>
            <a:r>
              <a:rPr lang="tr-TR" dirty="0" smtClean="0"/>
              <a:t>gözlemlenebilir</a:t>
            </a:r>
          </a:p>
          <a:p>
            <a:pPr marL="0" indent="0" fontAlgn="auto">
              <a:spcAft>
                <a:spcPts val="0"/>
              </a:spcAft>
              <a:buClr>
                <a:schemeClr val="tx1">
                  <a:shade val="95000"/>
                </a:schemeClr>
              </a:buClr>
              <a:buFont typeface="Wingdings 2"/>
              <a:buNone/>
              <a:defRPr/>
            </a:pPr>
            <a:r>
              <a:rPr lang="tr-TR" dirty="0"/>
              <a:t>Bazı </a:t>
            </a:r>
            <a:r>
              <a:rPr lang="tr-TR" dirty="0" smtClean="0"/>
              <a:t>çocuklar kardeşinden hoşlanmadığı halde ayıplanacağı düşüncesiyle onu çok seviyormuş </a:t>
            </a:r>
            <a:r>
              <a:rPr lang="tr-TR" dirty="0"/>
              <a:t>gibi </a:t>
            </a:r>
            <a:r>
              <a:rPr lang="tr-TR" dirty="0" smtClean="0"/>
              <a:t>gösterebilir</a:t>
            </a:r>
          </a:p>
          <a:p>
            <a:pPr marL="0" indent="0" fontAlgn="auto">
              <a:spcAft>
                <a:spcPts val="0"/>
              </a:spcAft>
              <a:buClr>
                <a:schemeClr val="tx1">
                  <a:shade val="95000"/>
                </a:schemeClr>
              </a:buClr>
              <a:buFont typeface="Wingdings 2"/>
              <a:buNone/>
              <a:defRPr/>
            </a:pPr>
            <a:r>
              <a:rPr lang="tr-TR" dirty="0"/>
              <a:t>Bu durum, bebeğin </a:t>
            </a:r>
            <a:r>
              <a:rPr lang="tr-TR" dirty="0" smtClean="0"/>
              <a:t>yanağını okşarken </a:t>
            </a:r>
            <a:r>
              <a:rPr lang="tr-TR" dirty="0"/>
              <a:t>fazla </a:t>
            </a:r>
            <a:r>
              <a:rPr lang="tr-TR" dirty="0" smtClean="0"/>
              <a:t>sıkmak, ağlatacak </a:t>
            </a:r>
            <a:r>
              <a:rPr lang="tr-TR" dirty="0"/>
              <a:t>ölçüde </a:t>
            </a:r>
            <a:r>
              <a:rPr lang="tr-TR" dirty="0" smtClean="0"/>
              <a:t>kucaklamak gibi şekillerde ortaya çıkabilir</a:t>
            </a:r>
            <a:endParaRPr lang="tr-TR" dirty="0"/>
          </a:p>
          <a:p>
            <a:pPr marL="548640" indent="-411480" fontAlgn="auto">
              <a:spcAft>
                <a:spcPts val="0"/>
              </a:spcAft>
              <a:buClr>
                <a:schemeClr val="tx1">
                  <a:shade val="95000"/>
                </a:schemeClr>
              </a:buClr>
              <a:buFont typeface="Wingdings 2"/>
              <a:buChar char=""/>
              <a:defRPr/>
            </a:pP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a:solidFill>
                  <a:schemeClr val="accent1"/>
                </a:solidFill>
              </a:rPr>
              <a:t>Kardeş Kıskançlığı</a:t>
            </a:r>
          </a:p>
        </p:txBody>
      </p:sp>
      <p:sp>
        <p:nvSpPr>
          <p:cNvPr id="33794" name="İçerik Yer Tutucusu 2"/>
          <p:cNvSpPr>
            <a:spLocks noGrp="1"/>
          </p:cNvSpPr>
          <p:nvPr>
            <p:ph idx="1"/>
          </p:nvPr>
        </p:nvSpPr>
        <p:spPr/>
        <p:txBody>
          <a:bodyPr/>
          <a:lstStyle/>
          <a:p>
            <a:pPr marL="0" indent="0">
              <a:buFont typeface="Wingdings 2" pitchFamily="18" charset="2"/>
              <a:buNone/>
            </a:pPr>
            <a:r>
              <a:rPr lang="tr-TR" smtClean="0"/>
              <a:t>Kardeş kıskançlığından doğan düşmanlık bazen de kardeş yerine ebeveyne yönelebilir</a:t>
            </a:r>
          </a:p>
          <a:p>
            <a:pPr marL="0" indent="0">
              <a:buFont typeface="Wingdings 2" pitchFamily="18" charset="2"/>
              <a:buNone/>
            </a:pPr>
            <a:r>
              <a:rPr lang="tr-TR" smtClean="0"/>
              <a:t>Çocuk, ebeveyni dinlememe, yemek yememe davranışları sergileyebilir</a:t>
            </a:r>
          </a:p>
          <a:p>
            <a:pPr marL="0" indent="0">
              <a:buFont typeface="Wingdings 2" pitchFamily="18" charset="2"/>
              <a:buNone/>
            </a:pPr>
            <a:r>
              <a:rPr lang="tr-TR" smtClean="0"/>
              <a:t>Bunun yanı sıra düşmanlık çocuğun kendine de dönebilir içine kapanabilir, kendi kendine doyum arayabilir (tırnak yeme, parmak emme, mastürbasyon gibi)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smtClean="0">
                <a:solidFill>
                  <a:schemeClr val="accent1"/>
                </a:solidFill>
              </a:rPr>
              <a:t>Kardeş Varlığı</a:t>
            </a:r>
            <a:endParaRPr lang="tr-TR" dirty="0">
              <a:solidFill>
                <a:schemeClr val="accent1"/>
              </a:solidFill>
            </a:endParaRPr>
          </a:p>
        </p:txBody>
      </p:sp>
      <p:sp>
        <p:nvSpPr>
          <p:cNvPr id="3" name="İçerik Yer Tutucusu 2"/>
          <p:cNvSpPr>
            <a:spLocks noGrp="1"/>
          </p:cNvSpPr>
          <p:nvPr>
            <p:ph idx="1"/>
          </p:nvPr>
        </p:nvSpPr>
        <p:spPr/>
        <p:txBody>
          <a:bodyPr>
            <a:normAutofit/>
          </a:bodyPr>
          <a:lstStyle/>
          <a:p>
            <a:pPr marL="0" indent="0" fontAlgn="auto">
              <a:spcAft>
                <a:spcPts val="0"/>
              </a:spcAft>
              <a:buClr>
                <a:schemeClr val="tx1">
                  <a:shade val="95000"/>
                </a:schemeClr>
              </a:buClr>
              <a:buFont typeface="Wingdings 2"/>
              <a:buNone/>
              <a:defRPr/>
            </a:pPr>
            <a:r>
              <a:rPr lang="tr-TR" dirty="0" smtClean="0"/>
              <a:t>Kardeşin varlığı, çocuklara olumlu özellikler kazandırmaktadır</a:t>
            </a:r>
          </a:p>
          <a:p>
            <a:pPr marL="548640" indent="-411480" fontAlgn="auto">
              <a:spcAft>
                <a:spcPts val="0"/>
              </a:spcAft>
              <a:buClr>
                <a:schemeClr val="tx1">
                  <a:shade val="95000"/>
                </a:schemeClr>
              </a:buClr>
              <a:buFont typeface="Wingdings" pitchFamily="2" charset="2"/>
              <a:buChar char="ü"/>
              <a:defRPr/>
            </a:pPr>
            <a:r>
              <a:rPr lang="tr-TR" dirty="0"/>
              <a:t>Büyük </a:t>
            </a:r>
            <a:r>
              <a:rPr lang="tr-TR" dirty="0" smtClean="0"/>
              <a:t>çocuk özdeşim modeli, </a:t>
            </a:r>
            <a:r>
              <a:rPr lang="tr-TR" dirty="0"/>
              <a:t>oyun </a:t>
            </a:r>
            <a:r>
              <a:rPr lang="tr-TR" dirty="0" smtClean="0"/>
              <a:t>arkadaşı olmakta </a:t>
            </a:r>
            <a:r>
              <a:rPr lang="tr-TR" dirty="0"/>
              <a:t>ve </a:t>
            </a:r>
            <a:r>
              <a:rPr lang="tr-TR" dirty="0" smtClean="0"/>
              <a:t>toplumsallaşmada olumlu etkileri gözlemlenmektedir</a:t>
            </a:r>
          </a:p>
          <a:p>
            <a:pPr marL="548640" indent="-411480" fontAlgn="auto">
              <a:spcAft>
                <a:spcPts val="0"/>
              </a:spcAft>
              <a:buClr>
                <a:schemeClr val="tx1">
                  <a:shade val="95000"/>
                </a:schemeClr>
              </a:buClr>
              <a:buFont typeface="Wingdings" pitchFamily="2" charset="2"/>
              <a:buChar char="ü"/>
              <a:defRPr/>
            </a:pPr>
            <a:r>
              <a:rPr lang="tr-TR" dirty="0"/>
              <a:t>Büyük çocuk, ilk okuma </a:t>
            </a:r>
            <a:r>
              <a:rPr lang="tr-TR" dirty="0" smtClean="0"/>
              <a:t>alıştırmalarında, </a:t>
            </a:r>
            <a:r>
              <a:rPr lang="tr-TR" dirty="0"/>
              <a:t>oyunlardaki </a:t>
            </a:r>
            <a:r>
              <a:rPr lang="tr-TR" dirty="0" smtClean="0"/>
              <a:t>davranışlarda bilişsel, </a:t>
            </a:r>
            <a:r>
              <a:rPr lang="tr-TR" dirty="0"/>
              <a:t>fiziksel becerilerde </a:t>
            </a:r>
            <a:r>
              <a:rPr lang="tr-TR" dirty="0" smtClean="0"/>
              <a:t>kardeşine rehberlik </a:t>
            </a:r>
            <a:r>
              <a:rPr lang="tr-TR" dirty="0"/>
              <a:t>eder, öğretmenlik rolünü </a:t>
            </a:r>
            <a:r>
              <a:rPr lang="tr-TR" dirty="0" smtClean="0"/>
              <a:t>üstlenir</a:t>
            </a:r>
            <a:endParaRPr lang="tr-TR" dirty="0"/>
          </a:p>
          <a:p>
            <a:pPr marL="0" indent="0" fontAlgn="auto">
              <a:spcAft>
                <a:spcPts val="0"/>
              </a:spcAft>
              <a:buClr>
                <a:schemeClr val="tx1">
                  <a:shade val="95000"/>
                </a:schemeClr>
              </a:buClr>
              <a:buFont typeface="Wingdings 2"/>
              <a:buNone/>
              <a:defRPr/>
            </a:pP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a:solidFill>
                  <a:schemeClr val="accent1"/>
                </a:solidFill>
              </a:rPr>
              <a:t>Kardeş Varlığı</a:t>
            </a:r>
          </a:p>
        </p:txBody>
      </p:sp>
      <p:sp>
        <p:nvSpPr>
          <p:cNvPr id="35842" name="İçerik Yer Tutucusu 2"/>
          <p:cNvSpPr>
            <a:spLocks noGrp="1"/>
          </p:cNvSpPr>
          <p:nvPr>
            <p:ph idx="1"/>
          </p:nvPr>
        </p:nvSpPr>
        <p:spPr/>
        <p:txBody>
          <a:bodyPr/>
          <a:lstStyle/>
          <a:p>
            <a:pPr>
              <a:buFont typeface="Wingdings" pitchFamily="2" charset="2"/>
              <a:buChar char="ü"/>
            </a:pPr>
            <a:r>
              <a:rPr lang="tr-TR" smtClean="0"/>
              <a:t>Kardeşler paylaşma, fikir alışverişi, empati duygusunu geliştirme ve yardımlaşma gibi davranışları birbirinden öğrenirler</a:t>
            </a:r>
          </a:p>
          <a:p>
            <a:pPr>
              <a:buFont typeface="Wingdings" pitchFamily="2" charset="2"/>
              <a:buChar char="ü"/>
            </a:pPr>
            <a:r>
              <a:rPr lang="tr-TR" smtClean="0"/>
              <a:t>Büyük çocuğun daha ileri düzeydeki hayali oyunlarını kardeşiyle oynaması, duygusal ve bilişsel gelişim açısından destekleyici olabilmektedir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a:solidFill>
                  <a:schemeClr val="accent1"/>
                </a:solidFill>
              </a:rPr>
              <a:t>Kardeş Varlığı</a:t>
            </a:r>
          </a:p>
        </p:txBody>
      </p:sp>
      <p:sp>
        <p:nvSpPr>
          <p:cNvPr id="36866" name="İçerik Yer Tutucusu 2"/>
          <p:cNvSpPr>
            <a:spLocks noGrp="1"/>
          </p:cNvSpPr>
          <p:nvPr>
            <p:ph idx="1"/>
          </p:nvPr>
        </p:nvSpPr>
        <p:spPr/>
        <p:txBody>
          <a:bodyPr/>
          <a:lstStyle/>
          <a:p>
            <a:pPr>
              <a:buFont typeface="Wingdings" pitchFamily="2" charset="2"/>
              <a:buChar char="ü"/>
            </a:pPr>
            <a:r>
              <a:rPr lang="tr-TR" smtClean="0"/>
              <a:t>Büyükler daha küçüklere oranla bazı sorumlulukları üstlendiklerinden liderlik özellikleri gelişebilir</a:t>
            </a:r>
          </a:p>
        </p:txBody>
      </p:sp>
      <p:pic>
        <p:nvPicPr>
          <p:cNvPr id="36867" name="Picture 2"/>
          <p:cNvPicPr>
            <a:picLocks noChangeAspect="1" noChangeArrowheads="1"/>
          </p:cNvPicPr>
          <p:nvPr/>
        </p:nvPicPr>
        <p:blipFill>
          <a:blip r:embed="rId2"/>
          <a:srcRect/>
          <a:stretch>
            <a:fillRect/>
          </a:stretch>
        </p:blipFill>
        <p:spPr bwMode="auto">
          <a:xfrm>
            <a:off x="2843213" y="3284538"/>
            <a:ext cx="4476750" cy="30575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smtClean="0">
                <a:solidFill>
                  <a:schemeClr val="accent1"/>
                </a:solidFill>
              </a:rPr>
              <a:t>Anne Baba Hataları</a:t>
            </a:r>
            <a:endParaRPr lang="tr-TR" dirty="0">
              <a:solidFill>
                <a:schemeClr val="accent1"/>
              </a:solidFill>
            </a:endParaRPr>
          </a:p>
        </p:txBody>
      </p:sp>
      <p:sp>
        <p:nvSpPr>
          <p:cNvPr id="37890" name="İçerik Yer Tutucusu 2"/>
          <p:cNvSpPr>
            <a:spLocks noGrp="1"/>
          </p:cNvSpPr>
          <p:nvPr>
            <p:ph idx="1"/>
          </p:nvPr>
        </p:nvSpPr>
        <p:spPr/>
        <p:txBody>
          <a:bodyPr/>
          <a:lstStyle/>
          <a:p>
            <a:r>
              <a:rPr lang="tr-TR" smtClean="0"/>
              <a:t>Ailede bir gözbebeği belirleme</a:t>
            </a:r>
          </a:p>
          <a:p>
            <a:r>
              <a:rPr lang="tr-TR" smtClean="0"/>
              <a:t>Etiketleme</a:t>
            </a:r>
          </a:p>
          <a:p>
            <a:r>
              <a:rPr lang="tr-TR" smtClean="0"/>
              <a:t>Sorgulama</a:t>
            </a:r>
          </a:p>
          <a:p>
            <a:r>
              <a:rPr lang="tr-TR" smtClean="0"/>
              <a:t>Karşılaştırma</a:t>
            </a:r>
          </a:p>
          <a:p>
            <a:r>
              <a:rPr lang="tr-TR" smtClean="0"/>
              <a:t>Cinsiyet Ayrımı</a:t>
            </a:r>
          </a:p>
          <a:p>
            <a:r>
              <a:rPr lang="tr-TR" smtClean="0"/>
              <a:t>Taraf tutma</a:t>
            </a:r>
          </a:p>
          <a:p>
            <a:r>
              <a:rPr lang="tr-TR" smtClean="0"/>
              <a:t>Rekabete çanak tutma</a:t>
            </a:r>
          </a:p>
          <a:p>
            <a:r>
              <a:rPr lang="tr-TR" smtClean="0"/>
              <a:t>Herkesin aynı olması gerektiğine inanma</a:t>
            </a:r>
          </a:p>
          <a:p>
            <a:r>
              <a:rPr lang="tr-TR" smtClean="0"/>
              <a:t>Tutarsız davranma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smtClean="0">
                <a:solidFill>
                  <a:schemeClr val="accent1"/>
                </a:solidFill>
              </a:rPr>
              <a:t>Neler Yapılabilir?</a:t>
            </a:r>
            <a:endParaRPr lang="tr-TR" dirty="0">
              <a:solidFill>
                <a:schemeClr val="accent1"/>
              </a:solidFill>
            </a:endParaRPr>
          </a:p>
        </p:txBody>
      </p:sp>
      <p:sp>
        <p:nvSpPr>
          <p:cNvPr id="38914" name="İçerik Yer Tutucusu 2"/>
          <p:cNvSpPr>
            <a:spLocks noGrp="1"/>
          </p:cNvSpPr>
          <p:nvPr>
            <p:ph idx="1"/>
          </p:nvPr>
        </p:nvSpPr>
        <p:spPr/>
        <p:txBody>
          <a:bodyPr/>
          <a:lstStyle/>
          <a:p>
            <a:pPr>
              <a:buFont typeface="Wingdings" pitchFamily="2" charset="2"/>
              <a:buChar char="ü"/>
            </a:pPr>
            <a:r>
              <a:rPr lang="tr-TR" smtClean="0"/>
              <a:t>İkinci çocuk bekleniyorsa, bu haberi anne babanın ilk çocuğa vermesi uygun olur</a:t>
            </a:r>
          </a:p>
          <a:p>
            <a:pPr>
              <a:buFont typeface="Wingdings" pitchFamily="2" charset="2"/>
              <a:buChar char="ü"/>
            </a:pPr>
            <a:r>
              <a:rPr lang="tr-TR" smtClean="0"/>
              <a:t>Ona doğumdan önce ilk zamanlarda herkesin zorluk çekeceği, bebeğin aileye çok ihtiyacı olduğu ifade edilmelidir</a:t>
            </a:r>
          </a:p>
          <a:p>
            <a:pPr>
              <a:buFont typeface="Wingdings" pitchFamily="2" charset="2"/>
              <a:buChar char="ü"/>
            </a:pPr>
            <a:r>
              <a:rPr lang="tr-TR" smtClean="0"/>
              <a:t>Anne ve baba doğumdan sonra eve gelirken küçük kardeşin eline ilk çocuğun en çok sevdiği oyuncak veya yiyeceği getirebilir, bunu bebeğin büyük çocuğa getirdiği söylenebilir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a:solidFill>
                  <a:schemeClr val="accent1"/>
                </a:solidFill>
              </a:rPr>
              <a:t>Neler Yapılabilir?</a:t>
            </a:r>
          </a:p>
        </p:txBody>
      </p:sp>
      <p:sp>
        <p:nvSpPr>
          <p:cNvPr id="39938" name="İçerik Yer Tutucusu 2"/>
          <p:cNvSpPr>
            <a:spLocks noGrp="1"/>
          </p:cNvSpPr>
          <p:nvPr>
            <p:ph idx="1"/>
          </p:nvPr>
        </p:nvSpPr>
        <p:spPr/>
        <p:txBody>
          <a:bodyPr/>
          <a:lstStyle/>
          <a:p>
            <a:pPr>
              <a:buFont typeface="Wingdings" pitchFamily="2" charset="2"/>
              <a:buChar char="ü"/>
            </a:pPr>
            <a:r>
              <a:rPr lang="tr-TR" smtClean="0"/>
              <a:t>Çocuk, kardeşini sevmediğini ebeveynlere ifade ettiğinde onun duyguları görmezlikten gelinmemeli, anlayışla karşılanmalıdır</a:t>
            </a:r>
          </a:p>
          <a:p>
            <a:pPr>
              <a:buFont typeface="Wingdings" pitchFamily="2" charset="2"/>
              <a:buChar char="ü"/>
            </a:pPr>
            <a:r>
              <a:rPr lang="tr-TR" smtClean="0"/>
              <a:t>Büyük çocuğun bebeğe sevecen şekilde yaklaşmasına izin verilmelidir ve bunun ebeveyn gözetiminde olmasında yarar vardır</a:t>
            </a:r>
          </a:p>
          <a:p>
            <a:pPr>
              <a:buFont typeface="Wingdings" pitchFamily="2" charset="2"/>
              <a:buChar char="ü"/>
            </a:pPr>
            <a:r>
              <a:rPr lang="tr-TR" smtClean="0"/>
              <a:t>Olabilecek tehlikeler hakkında bebeğin savunmasız ve çok küçük olduğu hakkında bilgiler verilmeli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a:solidFill>
                  <a:schemeClr val="accent1"/>
                </a:solidFill>
              </a:rPr>
              <a:t>Neler Yapılabilir?</a:t>
            </a:r>
          </a:p>
        </p:txBody>
      </p:sp>
      <p:sp>
        <p:nvSpPr>
          <p:cNvPr id="40962" name="İçerik Yer Tutucusu 2"/>
          <p:cNvSpPr>
            <a:spLocks noGrp="1"/>
          </p:cNvSpPr>
          <p:nvPr>
            <p:ph idx="1"/>
          </p:nvPr>
        </p:nvSpPr>
        <p:spPr/>
        <p:txBody>
          <a:bodyPr/>
          <a:lstStyle/>
          <a:p>
            <a:pPr>
              <a:buFont typeface="Wingdings" pitchFamily="2" charset="2"/>
              <a:buChar char="ü"/>
            </a:pPr>
            <a:r>
              <a:rPr lang="tr-TR" smtClean="0"/>
              <a:t>Bebeği severken ebeveyn ve çevrelerindeki kişiler, çocuğun gözü önünde bebeği aşırı bir şekilde sevip okşamaktan kaçınmalıdır</a:t>
            </a:r>
          </a:p>
          <a:p>
            <a:pPr>
              <a:buFont typeface="Wingdings" pitchFamily="2" charset="2"/>
              <a:buChar char="ü"/>
            </a:pPr>
            <a:r>
              <a:rPr lang="tr-TR" smtClean="0"/>
              <a:t>Yeni doğanla aşırı ilgilenip, büyük çocuk unutulmamalıdır</a:t>
            </a:r>
          </a:p>
          <a:p>
            <a:pPr>
              <a:buFont typeface="Wingdings" pitchFamily="2" charset="2"/>
              <a:buChar char="ü"/>
            </a:pPr>
            <a:r>
              <a:rPr lang="tr-TR" smtClean="0"/>
              <a:t>Büyük çocuğun durumuna üzülüp ona abartılı da davranılmamalıdır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a:solidFill>
                  <a:schemeClr val="accent1"/>
                </a:solidFill>
              </a:rPr>
              <a:t>Neler Yapılabilir?</a:t>
            </a:r>
          </a:p>
        </p:txBody>
      </p:sp>
      <p:sp>
        <p:nvSpPr>
          <p:cNvPr id="3" name="İçerik Yer Tutucusu 2"/>
          <p:cNvSpPr>
            <a:spLocks noGrp="1"/>
          </p:cNvSpPr>
          <p:nvPr>
            <p:ph idx="1"/>
          </p:nvPr>
        </p:nvSpPr>
        <p:spPr/>
        <p:txBody>
          <a:bodyPr>
            <a:normAutofit lnSpcReduction="10000"/>
          </a:bodyPr>
          <a:lstStyle/>
          <a:p>
            <a:pPr marL="548640" indent="-411480" fontAlgn="auto">
              <a:spcAft>
                <a:spcPts val="0"/>
              </a:spcAft>
              <a:buClr>
                <a:schemeClr val="tx1">
                  <a:shade val="95000"/>
                </a:schemeClr>
              </a:buClr>
              <a:buFont typeface="Wingdings" pitchFamily="2" charset="2"/>
              <a:buChar char="ü"/>
              <a:defRPr/>
            </a:pPr>
            <a:r>
              <a:rPr lang="tr-TR" dirty="0"/>
              <a:t>Büyük çocuğa aile içindeki yerini anlatılmalı, güçlülüklerin birlikte çözüleceği dile </a:t>
            </a:r>
            <a:r>
              <a:rPr lang="tr-TR" dirty="0" smtClean="0"/>
              <a:t>getirilmelidir</a:t>
            </a:r>
          </a:p>
          <a:p>
            <a:pPr marL="548640" indent="-411480" fontAlgn="auto">
              <a:spcAft>
                <a:spcPts val="0"/>
              </a:spcAft>
              <a:buClr>
                <a:schemeClr val="tx1">
                  <a:shade val="95000"/>
                </a:schemeClr>
              </a:buClr>
              <a:buFont typeface="Wingdings" pitchFamily="2" charset="2"/>
              <a:buChar char="ü"/>
              <a:defRPr/>
            </a:pPr>
            <a:r>
              <a:rPr lang="tr-TR" dirty="0"/>
              <a:t>Büyük çocuğa bebek bakımıyla ilgili bir takım sorumluluklar </a:t>
            </a:r>
            <a:r>
              <a:rPr lang="tr-TR" dirty="0" smtClean="0"/>
              <a:t>verilebilir fakat </a:t>
            </a:r>
            <a:r>
              <a:rPr lang="tr-TR" dirty="0"/>
              <a:t>bu sorumluluklar onun </a:t>
            </a:r>
            <a:r>
              <a:rPr lang="tr-TR" dirty="0" smtClean="0"/>
              <a:t>yaşına ve </a:t>
            </a:r>
            <a:r>
              <a:rPr lang="tr-TR" dirty="0"/>
              <a:t>seviyesine uygun </a:t>
            </a:r>
            <a:r>
              <a:rPr lang="tr-TR" dirty="0" smtClean="0"/>
              <a:t>olmalıdır</a:t>
            </a:r>
          </a:p>
          <a:p>
            <a:pPr marL="548640" indent="-411480" fontAlgn="auto">
              <a:spcAft>
                <a:spcPts val="0"/>
              </a:spcAft>
              <a:buClr>
                <a:schemeClr val="tx1">
                  <a:shade val="95000"/>
                </a:schemeClr>
              </a:buClr>
              <a:buFont typeface="Wingdings" pitchFamily="2" charset="2"/>
              <a:buChar char="ü"/>
              <a:defRPr/>
            </a:pPr>
            <a:r>
              <a:rPr lang="tr-TR" dirty="0" smtClean="0"/>
              <a:t>Çocukların </a:t>
            </a:r>
            <a:r>
              <a:rPr lang="tr-TR" dirty="0"/>
              <a:t>arasındaki rekabeti en aza indirmek için, sürekli olarak ikisinin </a:t>
            </a:r>
            <a:r>
              <a:rPr lang="tr-TR" dirty="0" smtClean="0"/>
              <a:t>eşit </a:t>
            </a:r>
            <a:r>
              <a:rPr lang="tr-TR" dirty="0"/>
              <a:t>olduğunu, </a:t>
            </a:r>
            <a:r>
              <a:rPr lang="tr-TR" dirty="0" smtClean="0"/>
              <a:t>oyuncaklarında, giyimlerinde </a:t>
            </a:r>
            <a:r>
              <a:rPr lang="tr-TR" dirty="0"/>
              <a:t>vb. vurgulanırsa hata </a:t>
            </a:r>
            <a:r>
              <a:rPr lang="tr-TR" dirty="0" smtClean="0"/>
              <a:t>edilmiş olunur</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smtClean="0">
                <a:solidFill>
                  <a:schemeClr val="accent1"/>
                </a:solidFill>
              </a:rPr>
              <a:t>Kıskançlık</a:t>
            </a:r>
            <a:endParaRPr lang="tr-TR" dirty="0">
              <a:solidFill>
                <a:schemeClr val="accent1"/>
              </a:solidFill>
            </a:endParaRPr>
          </a:p>
        </p:txBody>
      </p:sp>
      <p:sp>
        <p:nvSpPr>
          <p:cNvPr id="15362" name="İçerik Yer Tutucusu 2"/>
          <p:cNvSpPr>
            <a:spLocks noGrp="1"/>
          </p:cNvSpPr>
          <p:nvPr>
            <p:ph idx="1"/>
          </p:nvPr>
        </p:nvSpPr>
        <p:spPr/>
        <p:txBody>
          <a:bodyPr/>
          <a:lstStyle/>
          <a:p>
            <a:pPr marL="0" indent="0">
              <a:buFont typeface="Wingdings 2" pitchFamily="18" charset="2"/>
              <a:buNone/>
            </a:pPr>
            <a:r>
              <a:rPr lang="tr-TR" smtClean="0"/>
              <a:t>Kıskançlık, yitirilmek istenmeyen bir kişinin ya da bir ilişkinin yitirileceği ya da tehdit altında olduğu düşüncesiyle yaşanan karmaşık ruhsal yaşantı durumudur</a:t>
            </a:r>
          </a:p>
          <a:p>
            <a:pPr marL="0" indent="0">
              <a:buFont typeface="Wingdings 2" pitchFamily="18" charset="2"/>
              <a:buNone/>
            </a:pPr>
            <a:r>
              <a:rPr lang="tr-TR" smtClean="0"/>
              <a:t>Kıskançlık içsel ve dışsal ögeleri bulunan karmaşık bir tepkidir</a:t>
            </a:r>
          </a:p>
          <a:p>
            <a:pPr marL="0" indent="0">
              <a:buFont typeface="Wingdings 2" pitchFamily="18" charset="2"/>
              <a:buNone/>
            </a:pPr>
            <a:r>
              <a:rPr lang="tr-TR" smtClean="0"/>
              <a:t>İçsel ögeleri; duygular, düşünceler ve fiziksel belirtilerdir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a:solidFill>
                  <a:schemeClr val="accent1"/>
                </a:solidFill>
              </a:rPr>
              <a:t>Neler Yapılabilir?</a:t>
            </a:r>
          </a:p>
        </p:txBody>
      </p:sp>
      <p:sp>
        <p:nvSpPr>
          <p:cNvPr id="43010" name="İçerik Yer Tutucusu 2"/>
          <p:cNvSpPr>
            <a:spLocks noGrp="1"/>
          </p:cNvSpPr>
          <p:nvPr>
            <p:ph idx="1"/>
          </p:nvPr>
        </p:nvSpPr>
        <p:spPr/>
        <p:txBody>
          <a:bodyPr/>
          <a:lstStyle/>
          <a:p>
            <a:pPr>
              <a:buFont typeface="Wingdings" pitchFamily="2" charset="2"/>
              <a:buChar char="ü"/>
            </a:pPr>
            <a:r>
              <a:rPr lang="tr-TR" smtClean="0"/>
              <a:t>Çocukların, kişilerin farklı özelliklere sahip olduklarını ve farklı şeyleri paylaşmayı öğrenmeleri gerekir, bu farklılığı öğrendikleri zaman kıskançlık durumu ortadan kalkacaktır</a:t>
            </a:r>
          </a:p>
          <a:p>
            <a:pPr>
              <a:buFont typeface="Wingdings" pitchFamily="2" charset="2"/>
              <a:buChar char="ü"/>
            </a:pPr>
            <a:r>
              <a:rPr lang="tr-TR" smtClean="0"/>
              <a:t>Sözlerle davranışlar arasında kesin bir tutarlılık olmalıdır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a:solidFill>
                  <a:schemeClr val="accent1"/>
                </a:solidFill>
              </a:rPr>
              <a:t>Neler Yapılabilir?</a:t>
            </a:r>
          </a:p>
        </p:txBody>
      </p:sp>
      <p:sp>
        <p:nvSpPr>
          <p:cNvPr id="44034" name="İçerik Yer Tutucusu 2"/>
          <p:cNvSpPr>
            <a:spLocks noGrp="1"/>
          </p:cNvSpPr>
          <p:nvPr>
            <p:ph idx="1"/>
          </p:nvPr>
        </p:nvSpPr>
        <p:spPr/>
        <p:txBody>
          <a:bodyPr/>
          <a:lstStyle/>
          <a:p>
            <a:pPr>
              <a:buFont typeface="Wingdings" pitchFamily="2" charset="2"/>
              <a:buChar char="ü"/>
            </a:pPr>
            <a:r>
              <a:rPr lang="tr-TR" smtClean="0"/>
              <a:t>Ebeveynin yatak odasından ayrılan büyük çocuk, yeni bebeğin gelmesiyle tekrar odaya alınmamalı veya ebeveynle birlikte yatan çocuk bebek geldiğinde gönderilmemeli, bu işlem daha önceden gerçekleştirilmelidir</a:t>
            </a:r>
          </a:p>
          <a:p>
            <a:pPr>
              <a:buFont typeface="Wingdings" pitchFamily="2" charset="2"/>
              <a:buChar char="ü"/>
            </a:pPr>
            <a:r>
              <a:rPr lang="tr-TR" smtClean="0"/>
              <a:t>Bebek doğar doğmaz, büyük çocuk anaokuluna gönderilirse evden uzaklaştırıldığı duygusuna kapılabilir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a:solidFill>
                  <a:schemeClr val="accent1"/>
                </a:solidFill>
              </a:rPr>
              <a:t>Neler Yapılabilir?</a:t>
            </a:r>
          </a:p>
        </p:txBody>
      </p:sp>
      <p:sp>
        <p:nvSpPr>
          <p:cNvPr id="45058" name="İçerik Yer Tutucusu 2"/>
          <p:cNvSpPr>
            <a:spLocks noGrp="1"/>
          </p:cNvSpPr>
          <p:nvPr>
            <p:ph idx="1"/>
          </p:nvPr>
        </p:nvSpPr>
        <p:spPr/>
        <p:txBody>
          <a:bodyPr/>
          <a:lstStyle/>
          <a:p>
            <a:pPr>
              <a:buFont typeface="Wingdings" pitchFamily="2" charset="2"/>
              <a:buChar char="ü"/>
            </a:pPr>
            <a:r>
              <a:rPr lang="tr-TR" smtClean="0"/>
              <a:t>Kardeşlerin kavgalarına ebeveynlerin karışmaması, haklı haksız arayışına girmemesi gerekmektedir</a:t>
            </a:r>
          </a:p>
          <a:p>
            <a:pPr>
              <a:buFont typeface="Wingdings" pitchFamily="2" charset="2"/>
              <a:buChar char="ü"/>
            </a:pPr>
            <a:r>
              <a:rPr lang="tr-TR" smtClean="0"/>
              <a:t>Kardeşleri birbirine örnek göstermek rekabetin kızışmasına ve istenmeyen kıskançlık krizlerine yol açabilir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fontAlgn="auto">
              <a:spcAft>
                <a:spcPts val="0"/>
              </a:spcAft>
              <a:defRPr/>
            </a:pPr>
            <a:r>
              <a:rPr lang="tr-TR" dirty="0" smtClean="0">
                <a:solidFill>
                  <a:schemeClr val="accent1"/>
                </a:solidFill>
              </a:rPr>
              <a:t>Kaynaklar</a:t>
            </a:r>
            <a:endParaRPr lang="tr-TR" dirty="0">
              <a:solidFill>
                <a:schemeClr val="accent1"/>
              </a:solidFill>
            </a:endParaRPr>
          </a:p>
        </p:txBody>
      </p:sp>
      <p:sp>
        <p:nvSpPr>
          <p:cNvPr id="3" name="İçerik Yer Tutucusu 2"/>
          <p:cNvSpPr>
            <a:spLocks noGrp="1"/>
          </p:cNvSpPr>
          <p:nvPr>
            <p:ph idx="1"/>
          </p:nvPr>
        </p:nvSpPr>
        <p:spPr/>
        <p:txBody>
          <a:bodyPr>
            <a:normAutofit/>
          </a:bodyPr>
          <a:lstStyle/>
          <a:p>
            <a:pPr marL="548640" indent="-411480" fontAlgn="auto">
              <a:spcAft>
                <a:spcPts val="0"/>
              </a:spcAft>
              <a:buClr>
                <a:schemeClr val="tx1">
                  <a:shade val="95000"/>
                </a:schemeClr>
              </a:buClr>
              <a:buFont typeface="Wingdings 2"/>
              <a:buChar char=""/>
              <a:defRPr/>
            </a:pPr>
            <a:r>
              <a:rPr lang="tr-TR" sz="2400" dirty="0" err="1"/>
              <a:t>Alisinanoğlu</a:t>
            </a:r>
            <a:r>
              <a:rPr lang="tr-TR" sz="2400" dirty="0"/>
              <a:t> F.  &amp; Ulutaş İ. (1999). Çocuklarda kaygı ve bunu etkileyen faktörler. Milli Eğitim Dergisi, 145: </a:t>
            </a:r>
            <a:r>
              <a:rPr lang="tr-TR" sz="2400" dirty="0" smtClean="0"/>
              <a:t>15-19</a:t>
            </a:r>
          </a:p>
          <a:p>
            <a:pPr marL="548640" indent="-411480" fontAlgn="auto">
              <a:spcAft>
                <a:spcPts val="0"/>
              </a:spcAft>
              <a:buClr>
                <a:schemeClr val="tx1">
                  <a:shade val="95000"/>
                </a:schemeClr>
              </a:buClr>
              <a:buFont typeface="Wingdings 2"/>
              <a:buChar char=""/>
              <a:defRPr/>
            </a:pPr>
            <a:r>
              <a:rPr lang="tr-TR" sz="2400" dirty="0" err="1" smtClean="0"/>
              <a:t>Altınmakas</a:t>
            </a:r>
            <a:r>
              <a:rPr lang="tr-TR" sz="2400" dirty="0" smtClean="0"/>
              <a:t> B. (2011), web üzerinden</a:t>
            </a:r>
          </a:p>
          <a:p>
            <a:pPr marL="137160" indent="0" fontAlgn="auto">
              <a:spcAft>
                <a:spcPts val="0"/>
              </a:spcAft>
              <a:buClr>
                <a:schemeClr val="tx1">
                  <a:shade val="95000"/>
                </a:schemeClr>
              </a:buClr>
              <a:buFont typeface="Wingdings 2"/>
              <a:buNone/>
              <a:defRPr/>
            </a:pPr>
            <a:r>
              <a:rPr lang="tr-TR" sz="2000" dirty="0" smtClean="0">
                <a:solidFill>
                  <a:srgbClr val="0070C0"/>
                </a:solidFill>
                <a:hlinkClick r:id="rId2"/>
              </a:rPr>
              <a:t>www.ar-el.k12.tr/Arel_Yayinlar/Egitimde_yansimalar_sayi_29.pdf</a:t>
            </a:r>
            <a:endParaRPr lang="tr-TR" sz="2000" dirty="0" smtClean="0">
              <a:solidFill>
                <a:srgbClr val="0070C0"/>
              </a:solidFill>
            </a:endParaRPr>
          </a:p>
          <a:p>
            <a:pPr marL="548640" indent="-411480" fontAlgn="auto">
              <a:spcAft>
                <a:spcPts val="0"/>
              </a:spcAft>
              <a:buClr>
                <a:schemeClr val="tx1">
                  <a:shade val="95000"/>
                </a:schemeClr>
              </a:buClr>
              <a:buFont typeface="Wingdings 2"/>
              <a:buChar char=""/>
              <a:defRPr/>
            </a:pPr>
            <a:r>
              <a:rPr lang="tr-TR" sz="2400" dirty="0" smtClean="0"/>
              <a:t>Erol D. Aile çocuk ilişkileri. Çocuk Eğitimi ve Çocuk Hakları Kitapçığı, s. 18-24.</a:t>
            </a:r>
          </a:p>
          <a:p>
            <a:pPr marL="548640" indent="-411480" fontAlgn="auto">
              <a:spcAft>
                <a:spcPts val="0"/>
              </a:spcAft>
              <a:buClr>
                <a:schemeClr val="tx1">
                  <a:shade val="95000"/>
                </a:schemeClr>
              </a:buClr>
              <a:buFont typeface="Wingdings 2"/>
              <a:buChar char=""/>
              <a:defRPr/>
            </a:pPr>
            <a:r>
              <a:rPr lang="tr-TR" sz="2400" dirty="0" smtClean="0"/>
              <a:t>Yöntem Fidan T. </a:t>
            </a:r>
            <a:r>
              <a:rPr lang="tr-TR" sz="2400" dirty="0"/>
              <a:t>(2011). Bir </a:t>
            </a:r>
            <a:r>
              <a:rPr lang="tr-TR" sz="2400" dirty="0" smtClean="0"/>
              <a:t>çocuk-ergen ruh sağlığı </a:t>
            </a:r>
            <a:r>
              <a:rPr lang="tr-TR" sz="2400" dirty="0"/>
              <a:t>ve </a:t>
            </a:r>
            <a:r>
              <a:rPr lang="tr-TR" sz="2400" dirty="0" smtClean="0"/>
              <a:t>hastalıkları polikliniğine başvuran çocuk </a:t>
            </a:r>
            <a:r>
              <a:rPr lang="tr-TR" sz="2400" dirty="0"/>
              <a:t>ve </a:t>
            </a:r>
            <a:r>
              <a:rPr lang="tr-TR" sz="2400" dirty="0" smtClean="0"/>
              <a:t>ergenlerin ruhsal belirtileri </a:t>
            </a:r>
            <a:r>
              <a:rPr lang="tr-TR" sz="2400" dirty="0"/>
              <a:t>ve </a:t>
            </a:r>
            <a:r>
              <a:rPr lang="tr-TR" sz="2400" dirty="0" smtClean="0"/>
              <a:t>risk </a:t>
            </a:r>
            <a:r>
              <a:rPr lang="tr-TR" sz="2400" dirty="0"/>
              <a:t>faktörlerinin değerlendirilmesi. Konuralp </a:t>
            </a:r>
            <a:r>
              <a:rPr lang="tr-TR" sz="2400" dirty="0" smtClean="0"/>
              <a:t>Tıp Dergisi, 3 (1), 1-8.</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2420888"/>
            <a:ext cx="8229600" cy="1143000"/>
          </a:xfrm>
        </p:spPr>
        <p:txBody>
          <a:bodyPr/>
          <a:lstStyle/>
          <a:p>
            <a:pPr fontAlgn="auto">
              <a:spcAft>
                <a:spcPts val="0"/>
              </a:spcAft>
              <a:defRPr/>
            </a:pPr>
            <a:r>
              <a:rPr lang="tr-TR" sz="4800" dirty="0" smtClean="0">
                <a:solidFill>
                  <a:schemeClr val="accent1"/>
                </a:solidFill>
              </a:rPr>
              <a:t>TEŞEKKÜRLER</a:t>
            </a:r>
            <a:endParaRPr lang="tr-TR" sz="4800" dirty="0">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a:solidFill>
                  <a:schemeClr val="accent1"/>
                </a:solidFill>
              </a:rPr>
              <a:t>Kıskançlık</a:t>
            </a:r>
          </a:p>
        </p:txBody>
      </p:sp>
      <p:sp>
        <p:nvSpPr>
          <p:cNvPr id="3" name="İçerik Yer Tutucusu 2"/>
          <p:cNvSpPr>
            <a:spLocks noGrp="1"/>
          </p:cNvSpPr>
          <p:nvPr>
            <p:ph idx="1"/>
          </p:nvPr>
        </p:nvSpPr>
        <p:spPr/>
        <p:txBody>
          <a:bodyPr>
            <a:normAutofit/>
          </a:bodyPr>
          <a:lstStyle/>
          <a:p>
            <a:pPr marL="0" indent="0" fontAlgn="auto">
              <a:spcAft>
                <a:spcPts val="0"/>
              </a:spcAft>
              <a:buClr>
                <a:schemeClr val="tx1">
                  <a:shade val="95000"/>
                </a:schemeClr>
              </a:buClr>
              <a:buFont typeface="Wingdings 2"/>
              <a:buNone/>
              <a:defRPr/>
            </a:pPr>
            <a:r>
              <a:rPr lang="tr-TR" dirty="0"/>
              <a:t>Duygular; </a:t>
            </a:r>
            <a:r>
              <a:rPr lang="tr-TR" dirty="0" smtClean="0"/>
              <a:t>acı, kızgınlık</a:t>
            </a:r>
            <a:r>
              <a:rPr lang="tr-TR" dirty="0"/>
              <a:t>, hiddet, üzüntü, korku, </a:t>
            </a:r>
            <a:r>
              <a:rPr lang="tr-TR" dirty="0" smtClean="0"/>
              <a:t>keder, aşağılanma </a:t>
            </a:r>
          </a:p>
          <a:p>
            <a:pPr marL="0" indent="0" fontAlgn="auto">
              <a:spcAft>
                <a:spcPts val="0"/>
              </a:spcAft>
              <a:buClr>
                <a:schemeClr val="tx1">
                  <a:shade val="95000"/>
                </a:schemeClr>
              </a:buClr>
              <a:buFont typeface="Wingdings 2"/>
              <a:buNone/>
              <a:defRPr/>
            </a:pPr>
            <a:r>
              <a:rPr lang="tr-TR" dirty="0"/>
              <a:t>Düşünceler; kendini suçlama, </a:t>
            </a:r>
            <a:r>
              <a:rPr lang="tr-TR" dirty="0" smtClean="0"/>
              <a:t>rakiple kendini </a:t>
            </a:r>
            <a:r>
              <a:rPr lang="tr-TR" dirty="0"/>
              <a:t>karşılaştırma, sosyal imajı hakkında endişelenme, </a:t>
            </a:r>
            <a:r>
              <a:rPr lang="tr-TR" dirty="0" smtClean="0"/>
              <a:t>kendine acıma</a:t>
            </a:r>
          </a:p>
          <a:p>
            <a:pPr marL="0" indent="0" fontAlgn="auto">
              <a:spcAft>
                <a:spcPts val="0"/>
              </a:spcAft>
              <a:buClr>
                <a:schemeClr val="tx1">
                  <a:shade val="95000"/>
                </a:schemeClr>
              </a:buClr>
              <a:buFont typeface="Wingdings 2"/>
              <a:buNone/>
              <a:defRPr/>
            </a:pPr>
            <a:r>
              <a:rPr lang="tr-TR" dirty="0" smtClean="0"/>
              <a:t>Fiziksel belirtiler yüz </a:t>
            </a:r>
            <a:r>
              <a:rPr lang="tr-TR" dirty="0"/>
              <a:t>kızarması, terleme, mide krampları, hızlı nabız, </a:t>
            </a:r>
            <a:r>
              <a:rPr lang="tr-TR" dirty="0" smtClean="0"/>
              <a:t>uyuma güçlüğü şeklinde görülebilir</a:t>
            </a:r>
            <a:endParaRPr lang="tr-TR" dirty="0"/>
          </a:p>
          <a:p>
            <a:pPr marL="548640" indent="-411480" fontAlgn="auto">
              <a:spcAft>
                <a:spcPts val="0"/>
              </a:spcAft>
              <a:buClr>
                <a:schemeClr val="tx1">
                  <a:shade val="95000"/>
                </a:schemeClr>
              </a:buClr>
              <a:buFont typeface="Wingdings 2"/>
              <a:buChar char=""/>
              <a:defRPr/>
            </a:pPr>
            <a:endParaRPr lang="tr-TR" dirty="0"/>
          </a:p>
          <a:p>
            <a:pPr marL="548640" indent="-411480" fontAlgn="auto">
              <a:spcAft>
                <a:spcPts val="0"/>
              </a:spcAft>
              <a:buClr>
                <a:schemeClr val="tx1">
                  <a:shade val="95000"/>
                </a:schemeClr>
              </a:buClr>
              <a:buFont typeface="Wingdings 2"/>
              <a:buChar char=""/>
              <a:defRPr/>
            </a:pP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fontAlgn="auto">
              <a:spcAft>
                <a:spcPts val="0"/>
              </a:spcAft>
              <a:defRPr/>
            </a:pPr>
            <a:r>
              <a:rPr lang="tr-TR" dirty="0">
                <a:solidFill>
                  <a:schemeClr val="accent1"/>
                </a:solidFill>
              </a:rPr>
              <a:t>Kıskançlığın Bilinçdışı Kökenleri</a:t>
            </a:r>
          </a:p>
        </p:txBody>
      </p:sp>
      <p:sp>
        <p:nvSpPr>
          <p:cNvPr id="3" name="İçerik Yer Tutucusu 2"/>
          <p:cNvSpPr>
            <a:spLocks noGrp="1"/>
          </p:cNvSpPr>
          <p:nvPr>
            <p:ph idx="1"/>
          </p:nvPr>
        </p:nvSpPr>
        <p:spPr/>
        <p:txBody>
          <a:bodyPr>
            <a:normAutofit/>
          </a:bodyPr>
          <a:lstStyle/>
          <a:p>
            <a:pPr marL="0" indent="0" fontAlgn="auto">
              <a:spcAft>
                <a:spcPts val="0"/>
              </a:spcAft>
              <a:buClr>
                <a:schemeClr val="tx1">
                  <a:shade val="95000"/>
                </a:schemeClr>
              </a:buClr>
              <a:buFont typeface="Wingdings 2"/>
              <a:buNone/>
              <a:defRPr/>
            </a:pPr>
            <a:r>
              <a:rPr lang="tr-TR" dirty="0"/>
              <a:t>Freud’a göre kıskançlık insanın doğasında var olduğu için </a:t>
            </a:r>
            <a:r>
              <a:rPr lang="tr-TR" dirty="0" smtClean="0"/>
              <a:t>değil, kaçınılmaz </a:t>
            </a:r>
            <a:r>
              <a:rPr lang="tr-TR" dirty="0"/>
              <a:t>olduğu için </a:t>
            </a:r>
            <a:r>
              <a:rPr lang="tr-TR" dirty="0" smtClean="0"/>
              <a:t>evrenseldir</a:t>
            </a:r>
          </a:p>
          <a:p>
            <a:pPr marL="0" indent="0" fontAlgn="auto">
              <a:spcAft>
                <a:spcPts val="0"/>
              </a:spcAft>
              <a:buClr>
                <a:schemeClr val="tx1">
                  <a:shade val="95000"/>
                </a:schemeClr>
              </a:buClr>
              <a:buFont typeface="Wingdings 2"/>
              <a:buNone/>
              <a:defRPr/>
            </a:pPr>
            <a:r>
              <a:rPr lang="tr-TR" dirty="0" smtClean="0"/>
              <a:t>Evrensel </a:t>
            </a:r>
            <a:r>
              <a:rPr lang="tr-TR" dirty="0"/>
              <a:t>çocukluk </a:t>
            </a:r>
            <a:r>
              <a:rPr lang="tr-TR" dirty="0" smtClean="0"/>
              <a:t>travmaları, yetişkinlikte </a:t>
            </a:r>
            <a:r>
              <a:rPr lang="tr-TR" dirty="0"/>
              <a:t>kıskançlığı ortaya çıkaran olaylar sonucu </a:t>
            </a:r>
            <a:r>
              <a:rPr lang="tr-TR" dirty="0" smtClean="0"/>
              <a:t>yeniden yaşanmaktadır</a:t>
            </a:r>
          </a:p>
          <a:p>
            <a:pPr marL="0" indent="0" fontAlgn="auto">
              <a:spcAft>
                <a:spcPts val="0"/>
              </a:spcAft>
              <a:buClr>
                <a:schemeClr val="tx1">
                  <a:shade val="95000"/>
                </a:schemeClr>
              </a:buClr>
              <a:buFont typeface="Wingdings 2"/>
              <a:buNone/>
              <a:defRPr/>
            </a:pPr>
            <a:r>
              <a:rPr lang="tr-TR" dirty="0" smtClean="0"/>
              <a:t>Çoğu insan </a:t>
            </a:r>
            <a:r>
              <a:rPr lang="tr-TR" dirty="0"/>
              <a:t>çocukluk yıllarında karşılanamayan duygusal </a:t>
            </a:r>
            <a:r>
              <a:rPr lang="tr-TR" dirty="0" smtClean="0"/>
              <a:t>ihtiyaçlarını karşılayacak </a:t>
            </a:r>
            <a:r>
              <a:rPr lang="tr-TR" dirty="0"/>
              <a:t>kişileri seçer ve şekillenmiş içsel imgelerini bu </a:t>
            </a:r>
            <a:r>
              <a:rPr lang="tr-TR" dirty="0" smtClean="0"/>
              <a:t>kişiler üzerine yansıtır (</a:t>
            </a:r>
            <a:r>
              <a:rPr lang="tr-TR" dirty="0" err="1" smtClean="0"/>
              <a:t>Altınmakas</a:t>
            </a:r>
            <a:r>
              <a:rPr lang="tr-TR" dirty="0" smtClean="0"/>
              <a:t>, 2011)</a:t>
            </a:r>
            <a:endParaRPr lang="tr-TR" dirty="0"/>
          </a:p>
          <a:p>
            <a:pPr marL="548640" indent="-411480" fontAlgn="auto">
              <a:spcAft>
                <a:spcPts val="0"/>
              </a:spcAft>
              <a:buClr>
                <a:schemeClr val="tx1">
                  <a:shade val="95000"/>
                </a:schemeClr>
              </a:buClr>
              <a:buFont typeface="Wingdings 2"/>
              <a:buChar char=""/>
              <a:defRPr/>
            </a:pPr>
            <a:endParaRPr lang="tr-TR" dirty="0"/>
          </a:p>
          <a:p>
            <a:pPr marL="548640" indent="-411480" fontAlgn="auto">
              <a:spcAft>
                <a:spcPts val="0"/>
              </a:spcAft>
              <a:buClr>
                <a:schemeClr val="tx1">
                  <a:shade val="95000"/>
                </a:schemeClr>
              </a:buClr>
              <a:buFont typeface="Wingdings 2"/>
              <a:buChar char=""/>
              <a:defRPr/>
            </a:pP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fontAlgn="auto">
              <a:spcAft>
                <a:spcPts val="0"/>
              </a:spcAft>
              <a:defRPr/>
            </a:pPr>
            <a:r>
              <a:rPr lang="tr-TR" dirty="0">
                <a:solidFill>
                  <a:schemeClr val="accent1"/>
                </a:solidFill>
              </a:rPr>
              <a:t>Kıskançlığın Bilinçdışı Kökenleri</a:t>
            </a:r>
          </a:p>
        </p:txBody>
      </p:sp>
      <p:sp>
        <p:nvSpPr>
          <p:cNvPr id="3" name="İçerik Yer Tutucusu 2"/>
          <p:cNvSpPr>
            <a:spLocks noGrp="1"/>
          </p:cNvSpPr>
          <p:nvPr>
            <p:ph idx="1"/>
          </p:nvPr>
        </p:nvSpPr>
        <p:spPr/>
        <p:txBody>
          <a:bodyPr>
            <a:normAutofit/>
          </a:bodyPr>
          <a:lstStyle/>
          <a:p>
            <a:pPr marL="0" indent="0" fontAlgn="auto">
              <a:spcAft>
                <a:spcPts val="0"/>
              </a:spcAft>
              <a:buClr>
                <a:schemeClr val="tx1">
                  <a:shade val="95000"/>
                </a:schemeClr>
              </a:buClr>
              <a:buFont typeface="Wingdings 2"/>
              <a:buNone/>
              <a:defRPr/>
            </a:pPr>
            <a:r>
              <a:rPr lang="tr-TR" dirty="0"/>
              <a:t>Freud’a göre kıskançlık şunlardan oluşur:</a:t>
            </a:r>
          </a:p>
          <a:p>
            <a:pPr marL="548640" indent="-411480" fontAlgn="auto">
              <a:spcAft>
                <a:spcPts val="0"/>
              </a:spcAft>
              <a:buClr>
                <a:schemeClr val="tx1">
                  <a:shade val="95000"/>
                </a:schemeClr>
              </a:buClr>
              <a:buFont typeface="Wingdings" pitchFamily="2" charset="2"/>
              <a:buChar char="ü"/>
              <a:defRPr/>
            </a:pPr>
            <a:r>
              <a:rPr lang="tr-TR" dirty="0"/>
              <a:t>Keder</a:t>
            </a:r>
            <a:r>
              <a:rPr lang="tr-TR" dirty="0" smtClean="0"/>
              <a:t>, sevdiğimiz </a:t>
            </a:r>
            <a:r>
              <a:rPr lang="tr-TR" dirty="0"/>
              <a:t>bir kişiyi kaybetme düşüncesinin verdiği acı</a:t>
            </a:r>
          </a:p>
          <a:p>
            <a:pPr marL="548640" indent="-411480" fontAlgn="auto">
              <a:spcAft>
                <a:spcPts val="0"/>
              </a:spcAft>
              <a:buClr>
                <a:schemeClr val="tx1">
                  <a:shade val="95000"/>
                </a:schemeClr>
              </a:buClr>
              <a:buFont typeface="Wingdings" pitchFamily="2" charset="2"/>
              <a:buChar char="ü"/>
              <a:defRPr/>
            </a:pPr>
            <a:r>
              <a:rPr lang="tr-TR" dirty="0"/>
              <a:t>İstediğimiz her şeyi elde edemeyeceğimizi fark </a:t>
            </a:r>
            <a:r>
              <a:rPr lang="tr-TR" dirty="0" smtClean="0"/>
              <a:t>etmemizin verdiği </a:t>
            </a:r>
            <a:r>
              <a:rPr lang="tr-TR" dirty="0"/>
              <a:t>acı</a:t>
            </a:r>
          </a:p>
          <a:p>
            <a:pPr marL="548640" indent="-411480" fontAlgn="auto">
              <a:spcAft>
                <a:spcPts val="0"/>
              </a:spcAft>
              <a:buClr>
                <a:schemeClr val="tx1">
                  <a:shade val="95000"/>
                </a:schemeClr>
              </a:buClr>
              <a:buFont typeface="Wingdings" pitchFamily="2" charset="2"/>
              <a:buChar char="ü"/>
              <a:defRPr/>
            </a:pPr>
            <a:r>
              <a:rPr lang="tr-TR" dirty="0"/>
              <a:t>Başarılı rakibe duyduğumuz düşmanlık</a:t>
            </a:r>
          </a:p>
          <a:p>
            <a:pPr marL="548640" indent="-411480" fontAlgn="auto">
              <a:spcAft>
                <a:spcPts val="0"/>
              </a:spcAft>
              <a:buClr>
                <a:schemeClr val="tx1">
                  <a:shade val="95000"/>
                </a:schemeClr>
              </a:buClr>
              <a:buFont typeface="Wingdings" pitchFamily="2" charset="2"/>
              <a:buChar char="ü"/>
              <a:defRPr/>
            </a:pPr>
            <a:r>
              <a:rPr lang="tr-TR" dirty="0"/>
              <a:t>Kaybımız için az ya da çok kendimizi </a:t>
            </a:r>
            <a:r>
              <a:rPr lang="tr-TR" dirty="0" smtClean="0"/>
              <a:t>eleştirmemiz</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smtClean="0">
                <a:solidFill>
                  <a:schemeClr val="accent1"/>
                </a:solidFill>
              </a:rPr>
              <a:t>Kıskançlık Çeşitleri</a:t>
            </a:r>
            <a:endParaRPr lang="tr-TR" dirty="0">
              <a:solidFill>
                <a:schemeClr val="accent1"/>
              </a:solidFill>
            </a:endParaRPr>
          </a:p>
        </p:txBody>
      </p:sp>
      <p:sp>
        <p:nvSpPr>
          <p:cNvPr id="3" name="İçerik Yer Tutucusu 2"/>
          <p:cNvSpPr>
            <a:spLocks noGrp="1"/>
          </p:cNvSpPr>
          <p:nvPr>
            <p:ph idx="1"/>
          </p:nvPr>
        </p:nvSpPr>
        <p:spPr/>
        <p:txBody>
          <a:bodyPr>
            <a:normAutofit/>
          </a:bodyPr>
          <a:lstStyle/>
          <a:p>
            <a:pPr marL="514350" indent="-514350" fontAlgn="auto">
              <a:spcAft>
                <a:spcPts val="0"/>
              </a:spcAft>
              <a:buClr>
                <a:schemeClr val="tx1">
                  <a:shade val="95000"/>
                </a:schemeClr>
              </a:buClr>
              <a:buFont typeface="+mj-lt"/>
              <a:buAutoNum type="arabicPeriod"/>
              <a:defRPr/>
            </a:pPr>
            <a:r>
              <a:rPr lang="tr-TR" dirty="0"/>
              <a:t>Romantik </a:t>
            </a:r>
            <a:r>
              <a:rPr lang="tr-TR" dirty="0" smtClean="0"/>
              <a:t>Kıskançlık</a:t>
            </a:r>
          </a:p>
          <a:p>
            <a:pPr marL="514350" indent="-514350" fontAlgn="auto">
              <a:spcAft>
                <a:spcPts val="0"/>
              </a:spcAft>
              <a:buClr>
                <a:schemeClr val="tx1">
                  <a:shade val="95000"/>
                </a:schemeClr>
              </a:buClr>
              <a:buFont typeface="+mj-lt"/>
              <a:buAutoNum type="arabicPeriod"/>
              <a:defRPr/>
            </a:pPr>
            <a:r>
              <a:rPr lang="tr-TR" dirty="0"/>
              <a:t>Romantik olmayan </a:t>
            </a:r>
            <a:r>
              <a:rPr lang="tr-TR" dirty="0" smtClean="0"/>
              <a:t>kıskançlık</a:t>
            </a:r>
          </a:p>
          <a:p>
            <a:pPr marL="548640" indent="-411480" fontAlgn="auto">
              <a:spcAft>
                <a:spcPts val="0"/>
              </a:spcAft>
              <a:buClr>
                <a:schemeClr val="tx1">
                  <a:shade val="95000"/>
                </a:schemeClr>
              </a:buClr>
              <a:buFont typeface="Wingdings" pitchFamily="2" charset="2"/>
              <a:buChar char="ü"/>
              <a:defRPr/>
            </a:pPr>
            <a:r>
              <a:rPr lang="tr-TR" dirty="0" smtClean="0"/>
              <a:t>Kardeş kıskançlığı</a:t>
            </a:r>
          </a:p>
          <a:p>
            <a:pPr marL="548640" indent="-411480" fontAlgn="auto">
              <a:spcAft>
                <a:spcPts val="0"/>
              </a:spcAft>
              <a:buClr>
                <a:schemeClr val="tx1">
                  <a:shade val="95000"/>
                </a:schemeClr>
              </a:buClr>
              <a:buFont typeface="Wingdings" pitchFamily="2" charset="2"/>
              <a:buChar char="ü"/>
              <a:defRPr/>
            </a:pPr>
            <a:r>
              <a:rPr lang="tr-TR" dirty="0" smtClean="0"/>
              <a:t>Çocuk-ebeveyn </a:t>
            </a:r>
            <a:r>
              <a:rPr lang="tr-TR" dirty="0"/>
              <a:t>kıskançlığı</a:t>
            </a:r>
          </a:p>
          <a:p>
            <a:pPr marL="548640" indent="-411480" fontAlgn="auto">
              <a:spcAft>
                <a:spcPts val="0"/>
              </a:spcAft>
              <a:buClr>
                <a:schemeClr val="tx1">
                  <a:shade val="95000"/>
                </a:schemeClr>
              </a:buClr>
              <a:buFont typeface="Wingdings" pitchFamily="2" charset="2"/>
              <a:buChar char="ü"/>
              <a:defRPr/>
            </a:pPr>
            <a:r>
              <a:rPr lang="tr-TR" dirty="0" smtClean="0"/>
              <a:t>Anne-çocuk </a:t>
            </a:r>
            <a:r>
              <a:rPr lang="tr-TR" dirty="0"/>
              <a:t>kıskançlığı</a:t>
            </a:r>
          </a:p>
          <a:p>
            <a:pPr marL="548640" indent="-411480" fontAlgn="auto">
              <a:spcAft>
                <a:spcPts val="0"/>
              </a:spcAft>
              <a:buClr>
                <a:schemeClr val="tx1">
                  <a:shade val="95000"/>
                </a:schemeClr>
              </a:buClr>
              <a:buFont typeface="Wingdings" pitchFamily="2" charset="2"/>
              <a:buChar char="ü"/>
              <a:defRPr/>
            </a:pPr>
            <a:r>
              <a:rPr lang="tr-TR" dirty="0" smtClean="0"/>
              <a:t>Baba- </a:t>
            </a:r>
            <a:r>
              <a:rPr lang="tr-TR" dirty="0"/>
              <a:t>çocuk kıskançlığı</a:t>
            </a:r>
          </a:p>
          <a:p>
            <a:pPr marL="548640" indent="-411480" fontAlgn="auto">
              <a:spcAft>
                <a:spcPts val="0"/>
              </a:spcAft>
              <a:buClr>
                <a:schemeClr val="tx1">
                  <a:shade val="95000"/>
                </a:schemeClr>
              </a:buClr>
              <a:buFont typeface="Wingdings" pitchFamily="2" charset="2"/>
              <a:buChar char="ü"/>
              <a:defRPr/>
            </a:pPr>
            <a:r>
              <a:rPr lang="tr-TR" dirty="0" smtClean="0"/>
              <a:t>Arkadaşlık </a:t>
            </a:r>
            <a:r>
              <a:rPr lang="tr-TR" dirty="0"/>
              <a:t>ve iş arkadaşlığı </a:t>
            </a:r>
            <a:r>
              <a:rPr lang="tr-TR" dirty="0" smtClean="0"/>
              <a:t>kıskançlıkları</a:t>
            </a: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smtClean="0">
                <a:solidFill>
                  <a:schemeClr val="accent1"/>
                </a:solidFill>
              </a:rPr>
              <a:t>Kardeş Kıskançlığı</a:t>
            </a:r>
            <a:endParaRPr lang="tr-TR" dirty="0">
              <a:solidFill>
                <a:schemeClr val="accent1"/>
              </a:solidFill>
            </a:endParaRPr>
          </a:p>
        </p:txBody>
      </p:sp>
      <p:sp>
        <p:nvSpPr>
          <p:cNvPr id="20482" name="İçerik Yer Tutucusu 2"/>
          <p:cNvSpPr>
            <a:spLocks noGrp="1"/>
          </p:cNvSpPr>
          <p:nvPr>
            <p:ph idx="1"/>
          </p:nvPr>
        </p:nvSpPr>
        <p:spPr/>
        <p:txBody>
          <a:bodyPr/>
          <a:lstStyle/>
          <a:p>
            <a:pPr marL="0" indent="0">
              <a:buFont typeface="Wingdings 2" pitchFamily="18" charset="2"/>
              <a:buNone/>
            </a:pPr>
            <a:r>
              <a:rPr lang="tr-TR" smtClean="0"/>
              <a:t>Gelişim psikolojisine göre yeni doğan bebekler en az 2-3 yaşına kadar ebeveynlerinden yoğun bir sevgi ve ilgi görmek isterler </a:t>
            </a:r>
          </a:p>
          <a:p>
            <a:pPr marL="0" indent="0">
              <a:buFont typeface="Wingdings 2" pitchFamily="18" charset="2"/>
              <a:buNone/>
            </a:pPr>
            <a:r>
              <a:rPr lang="tr-TR" smtClean="0"/>
              <a:t>İlgisiz ebeveynlerin, dağılmış ve disiplinsiz ailelerin, negatif tutumlu babaların, aşırı korumacı davranan annelerin çocuklarında diğer çocuklara oranla daha çok kıskançlık saptanmıştır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fontAlgn="auto">
              <a:spcAft>
                <a:spcPts val="0"/>
              </a:spcAft>
              <a:defRPr/>
            </a:pPr>
            <a:r>
              <a:rPr lang="tr-TR" dirty="0">
                <a:solidFill>
                  <a:schemeClr val="accent1"/>
                </a:solidFill>
              </a:rPr>
              <a:t>Kardeş Kıskançlığı</a:t>
            </a:r>
          </a:p>
        </p:txBody>
      </p:sp>
      <p:sp>
        <p:nvSpPr>
          <p:cNvPr id="21506" name="İçerik Yer Tutucusu 2"/>
          <p:cNvSpPr>
            <a:spLocks noGrp="1"/>
          </p:cNvSpPr>
          <p:nvPr>
            <p:ph idx="1"/>
          </p:nvPr>
        </p:nvSpPr>
        <p:spPr/>
        <p:txBody>
          <a:bodyPr/>
          <a:lstStyle/>
          <a:p>
            <a:pPr marL="0" indent="0">
              <a:buFont typeface="Wingdings 2" pitchFamily="18" charset="2"/>
              <a:buNone/>
            </a:pPr>
            <a:r>
              <a:rPr lang="tr-TR" smtClean="0"/>
              <a:t>Yaşa göre belirti dağılımında, 0–3 yaş arasında en çok başvuru yakınmaları, sırasıyla, konuşma bozukluğu, sinirlilik, yaramazlık, söz dinlememe, aşırı hareketlilik, zarar verici davranışlar, uyku bozukluğu, kardeş kıskançlığı, iletişim sorunudur (Fidan, 2011)</a:t>
            </a:r>
          </a:p>
          <a:p>
            <a:pPr marL="0" indent="0">
              <a:buFont typeface="Wingdings 2" pitchFamily="18" charset="2"/>
              <a:buNone/>
            </a:pPr>
            <a:r>
              <a:rPr lang="tr-TR" smtClean="0"/>
              <a:t>Kardeş doğumu ruhsal bir takım sıkıntılar ortaya çıkarabilir</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ve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Güven">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1105</TotalTime>
  <Words>1112</Words>
  <Application>Microsoft Office PowerPoint</Application>
  <PresentationFormat>On-screen Show (4:3)</PresentationFormat>
  <Paragraphs>104</Paragraphs>
  <Slides>34</Slides>
  <Notes>0</Notes>
  <HiddenSlides>0</HiddenSlides>
  <MMClips>0</MMClips>
  <ScaleCrop>false</ScaleCrop>
  <HeadingPairs>
    <vt:vector size="6" baseType="variant">
      <vt:variant>
        <vt:lpstr>Kullanılan Yazı Tipleri</vt:lpstr>
      </vt:variant>
      <vt:variant>
        <vt:i4>7</vt:i4>
      </vt:variant>
      <vt:variant>
        <vt:lpstr>Tasarım Şablonu</vt:lpstr>
      </vt:variant>
      <vt:variant>
        <vt:i4>1</vt:i4>
      </vt:variant>
      <vt:variant>
        <vt:lpstr>Slayt Başlıkları</vt:lpstr>
      </vt:variant>
      <vt:variant>
        <vt:i4>34</vt:i4>
      </vt:variant>
    </vt:vector>
  </HeadingPairs>
  <TitlesOfParts>
    <vt:vector size="42" baseType="lpstr">
      <vt:lpstr>Book Antiqua</vt:lpstr>
      <vt:lpstr>Arial</vt:lpstr>
      <vt:lpstr>Lucida Sans</vt:lpstr>
      <vt:lpstr>Wingdings 2</vt:lpstr>
      <vt:lpstr>Wingdings</vt:lpstr>
      <vt:lpstr>Wingdings 3</vt:lpstr>
      <vt:lpstr>Calibri</vt:lpstr>
      <vt:lpstr>Güven</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gizemyilmaz</dc:creator>
  <cp:lastModifiedBy>FATMA</cp:lastModifiedBy>
  <cp:revision>78</cp:revision>
  <dcterms:created xsi:type="dcterms:W3CDTF">2011-12-22T11:43:09Z</dcterms:created>
  <dcterms:modified xsi:type="dcterms:W3CDTF">2013-09-26T10:45:20Z</dcterms:modified>
</cp:coreProperties>
</file>