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tr-TR" smtClean="0"/>
              <a:t>Asıl başlık stili için tıklatın</a:t>
            </a:r>
            <a:endParaRPr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pPr>
              <a:defRPr/>
            </a:pPr>
            <a:fld id="{6F60F87A-201D-46B8-B90E-5A02AC404856}" type="datetimeFigureOut">
              <a:rPr lang="tr-TR"/>
              <a:pPr>
                <a:defRPr/>
              </a:pPr>
              <a:t>26.09.2013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6147D2EC-FA1B-4162-BFCA-27D0990F97BB}"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grpSp>
        <p:nvGrpSpPr>
          <p:cNvPr id="4" name="Group 6"/>
          <p:cNvGrpSpPr>
            <a:grpSpLocks/>
          </p:cNvGrpSpPr>
          <p:nvPr/>
        </p:nvGrpSpPr>
        <p:grpSpPr bwMode="auto">
          <a:xfrm>
            <a:off x="2208213" y="1331913"/>
            <a:ext cx="6481762" cy="144462"/>
            <a:chOff x="2214546" y="1427612"/>
            <a:chExt cx="6482858" cy="144000"/>
          </a:xfrm>
        </p:grpSpPr>
        <p:sp>
          <p:nvSpPr>
            <p:cNvPr id="5" name="Chevron 7"/>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 name="Rectangle 8"/>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pPr>
              <a:defRPr/>
            </a:pPr>
            <a:fld id="{CCD90D11-6BED-40C8-9273-6560FD3FE595}" type="datetimeFigureOut">
              <a:rPr lang="tr-TR"/>
              <a:pPr>
                <a:defRPr/>
              </a:pPr>
              <a:t>26.09.2013</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DE8D24DF-B5C0-46D8-91A3-31BE38FE5207}"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C0312492-B561-4FE4-9704-8320322074F3}" type="datetimeFigureOut">
              <a:rPr lang="tr-TR"/>
              <a:pPr>
                <a:defRPr/>
              </a:pPr>
              <a:t>26.09.2013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77480233-DB09-47B4-841C-22018250E669}"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4" name="Group 23"/>
          <p:cNvGrpSpPr>
            <a:grpSpLocks/>
          </p:cNvGrpSpPr>
          <p:nvPr/>
        </p:nvGrpSpPr>
        <p:grpSpPr bwMode="auto">
          <a:xfrm>
            <a:off x="2208213" y="1331913"/>
            <a:ext cx="6481762" cy="144462"/>
            <a:chOff x="2214546" y="1427612"/>
            <a:chExt cx="6482858" cy="144000"/>
          </a:xfrm>
        </p:grpSpPr>
        <p:sp>
          <p:nvSpPr>
            <p:cNvPr id="5" name="Chevron 9"/>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 name="Rectangle 22"/>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pPr>
              <a:defRPr/>
            </a:pPr>
            <a:fld id="{E88785F7-4E5C-4A5C-A0B5-FFA07D249E6F}" type="datetimeFigureOut">
              <a:rPr lang="tr-TR"/>
              <a:pPr>
                <a:defRPr/>
              </a:pPr>
              <a:t>26.09.2013</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0AC5EBFF-EE87-446B-A1C1-C41EEAD28B8A}"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tr-TR" smtClean="0"/>
              <a:t>Asıl başlık stili için tıklatın</a:t>
            </a:r>
            <a:endParaRPr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217217FC-5B38-42E7-AE7D-B24743B5DDC8}" type="datetimeFigureOut">
              <a:rPr lang="tr-TR"/>
              <a:pPr>
                <a:defRPr/>
              </a:pPr>
              <a:t>26.09.2013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10EBDBEE-DF0A-478B-AC9C-C558C8332EED}"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5" name="Group 7"/>
          <p:cNvGrpSpPr>
            <a:grpSpLocks/>
          </p:cNvGrpSpPr>
          <p:nvPr/>
        </p:nvGrpSpPr>
        <p:grpSpPr bwMode="auto">
          <a:xfrm>
            <a:off x="2208213" y="1331913"/>
            <a:ext cx="6481762" cy="144462"/>
            <a:chOff x="2214546" y="1427612"/>
            <a:chExt cx="6482858" cy="144000"/>
          </a:xfrm>
        </p:grpSpPr>
        <p:sp>
          <p:nvSpPr>
            <p:cNvPr id="6" name="Chevron 8"/>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7" name="Rectangle 9"/>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Date Placeholder 4"/>
          <p:cNvSpPr>
            <a:spLocks noGrp="1"/>
          </p:cNvSpPr>
          <p:nvPr>
            <p:ph type="dt" sz="half" idx="10"/>
          </p:nvPr>
        </p:nvSpPr>
        <p:spPr/>
        <p:txBody>
          <a:bodyPr/>
          <a:lstStyle>
            <a:lvl1pPr>
              <a:defRPr/>
            </a:lvl1pPr>
          </a:lstStyle>
          <a:p>
            <a:pPr>
              <a:defRPr/>
            </a:pPr>
            <a:fld id="{95F1511F-E1A8-41A3-90B4-EC003C26AB91}" type="datetimeFigureOut">
              <a:rPr lang="tr-TR"/>
              <a:pPr>
                <a:defRPr/>
              </a:pPr>
              <a:t>26.09.2013</a:t>
            </a:fld>
            <a:endParaRPr lang="tr-TR"/>
          </a:p>
        </p:txBody>
      </p:sp>
      <p:sp>
        <p:nvSpPr>
          <p:cNvPr id="9" name="Footer Placeholder 5"/>
          <p:cNvSpPr>
            <a:spLocks noGrp="1"/>
          </p:cNvSpPr>
          <p:nvPr>
            <p:ph type="ftr" sz="quarter" idx="11"/>
          </p:nvPr>
        </p:nvSpPr>
        <p:spPr/>
        <p:txBody>
          <a:bodyPr/>
          <a:lstStyle>
            <a:lvl1pPr>
              <a:defRPr/>
            </a:lvl1pPr>
          </a:lstStyle>
          <a:p>
            <a:pPr>
              <a:defRPr/>
            </a:pPr>
            <a:endParaRPr lang="tr-TR"/>
          </a:p>
        </p:txBody>
      </p:sp>
      <p:sp>
        <p:nvSpPr>
          <p:cNvPr id="10" name="Slide Number Placeholder 6"/>
          <p:cNvSpPr>
            <a:spLocks noGrp="1"/>
          </p:cNvSpPr>
          <p:nvPr>
            <p:ph type="sldNum" sz="quarter" idx="12"/>
          </p:nvPr>
        </p:nvSpPr>
        <p:spPr/>
        <p:txBody>
          <a:bodyPr/>
          <a:lstStyle>
            <a:lvl1pPr>
              <a:defRPr/>
            </a:lvl1pPr>
          </a:lstStyle>
          <a:p>
            <a:pPr>
              <a:defRPr/>
            </a:pPr>
            <a:fld id="{8FAF9EDF-48EE-48C8-9E17-2FE1F25BE15A}"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7" name="Group 9"/>
          <p:cNvGrpSpPr>
            <a:grpSpLocks/>
          </p:cNvGrpSpPr>
          <p:nvPr/>
        </p:nvGrpSpPr>
        <p:grpSpPr bwMode="auto">
          <a:xfrm>
            <a:off x="2208213" y="1331913"/>
            <a:ext cx="6481762" cy="144462"/>
            <a:chOff x="2214546" y="1427612"/>
            <a:chExt cx="6482858" cy="144000"/>
          </a:xfrm>
        </p:grpSpPr>
        <p:sp>
          <p:nvSpPr>
            <p:cNvPr id="8" name="Chevron 10"/>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Rectangle 11"/>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Date Placeholder 6"/>
          <p:cNvSpPr>
            <a:spLocks noGrp="1"/>
          </p:cNvSpPr>
          <p:nvPr>
            <p:ph type="dt" sz="half" idx="10"/>
          </p:nvPr>
        </p:nvSpPr>
        <p:spPr/>
        <p:txBody>
          <a:bodyPr/>
          <a:lstStyle>
            <a:lvl1pPr>
              <a:defRPr/>
            </a:lvl1pPr>
          </a:lstStyle>
          <a:p>
            <a:pPr>
              <a:defRPr/>
            </a:pPr>
            <a:fld id="{B6F6644A-6620-40F5-9606-1077DDE47FE0}" type="datetimeFigureOut">
              <a:rPr lang="tr-TR"/>
              <a:pPr>
                <a:defRPr/>
              </a:pPr>
              <a:t>26.09.2013</a:t>
            </a:fld>
            <a:endParaRPr lang="tr-TR"/>
          </a:p>
        </p:txBody>
      </p:sp>
      <p:sp>
        <p:nvSpPr>
          <p:cNvPr id="11" name="Footer Placeholder 7"/>
          <p:cNvSpPr>
            <a:spLocks noGrp="1"/>
          </p:cNvSpPr>
          <p:nvPr>
            <p:ph type="ftr" sz="quarter" idx="11"/>
          </p:nvPr>
        </p:nvSpPr>
        <p:spPr/>
        <p:txBody>
          <a:bodyPr/>
          <a:lstStyle>
            <a:lvl1pPr>
              <a:defRPr/>
            </a:lvl1pPr>
          </a:lstStyle>
          <a:p>
            <a:pPr>
              <a:defRPr/>
            </a:pPr>
            <a:endParaRPr lang="tr-TR"/>
          </a:p>
        </p:txBody>
      </p:sp>
      <p:sp>
        <p:nvSpPr>
          <p:cNvPr id="12" name="Slide Number Placeholder 8"/>
          <p:cNvSpPr>
            <a:spLocks noGrp="1"/>
          </p:cNvSpPr>
          <p:nvPr>
            <p:ph type="sldNum" sz="quarter" idx="12"/>
          </p:nvPr>
        </p:nvSpPr>
        <p:spPr/>
        <p:txBody>
          <a:bodyPr/>
          <a:lstStyle>
            <a:lvl1pPr>
              <a:defRPr/>
            </a:lvl1pPr>
          </a:lstStyle>
          <a:p>
            <a:pPr>
              <a:defRPr/>
            </a:pPr>
            <a:fld id="{8325EDDB-948A-44E0-A7A6-63B322AF261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3" name="Group 5"/>
          <p:cNvGrpSpPr>
            <a:grpSpLocks/>
          </p:cNvGrpSpPr>
          <p:nvPr/>
        </p:nvGrpSpPr>
        <p:grpSpPr bwMode="auto">
          <a:xfrm>
            <a:off x="2208213" y="1331913"/>
            <a:ext cx="6481762" cy="144462"/>
            <a:chOff x="2214546" y="1427612"/>
            <a:chExt cx="6482858" cy="144000"/>
          </a:xfrm>
        </p:grpSpPr>
        <p:sp>
          <p:nvSpPr>
            <p:cNvPr id="4" name="Chevron 6"/>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 name="Rectangle 7"/>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tr-TR" smtClean="0"/>
              <a:t>Asıl başlık stili için tıklatın</a:t>
            </a:r>
            <a:endParaRPr lang="en-US"/>
          </a:p>
        </p:txBody>
      </p:sp>
      <p:sp>
        <p:nvSpPr>
          <p:cNvPr id="6" name="Date Placeholder 2"/>
          <p:cNvSpPr>
            <a:spLocks noGrp="1"/>
          </p:cNvSpPr>
          <p:nvPr>
            <p:ph type="dt" sz="half" idx="10"/>
          </p:nvPr>
        </p:nvSpPr>
        <p:spPr/>
        <p:txBody>
          <a:bodyPr/>
          <a:lstStyle>
            <a:lvl1pPr>
              <a:defRPr/>
            </a:lvl1pPr>
          </a:lstStyle>
          <a:p>
            <a:pPr>
              <a:defRPr/>
            </a:pPr>
            <a:fld id="{197DF356-07AB-41C7-8CE4-41EC167D9072}" type="datetimeFigureOut">
              <a:rPr lang="tr-TR"/>
              <a:pPr>
                <a:defRPr/>
              </a:pPr>
              <a:t>26.09.2013</a:t>
            </a:fld>
            <a:endParaRPr lang="tr-TR"/>
          </a:p>
        </p:txBody>
      </p:sp>
      <p:sp>
        <p:nvSpPr>
          <p:cNvPr id="7" name="Footer Placeholder 3"/>
          <p:cNvSpPr>
            <a:spLocks noGrp="1"/>
          </p:cNvSpPr>
          <p:nvPr>
            <p:ph type="ftr" sz="quarter" idx="11"/>
          </p:nvPr>
        </p:nvSpPr>
        <p:spPr/>
        <p:txBody>
          <a:bodyPr/>
          <a:lstStyle>
            <a:lvl1pPr>
              <a:defRPr/>
            </a:lvl1pPr>
          </a:lstStyle>
          <a:p>
            <a:pPr>
              <a:defRPr/>
            </a:pPr>
            <a:endParaRPr lang="tr-TR"/>
          </a:p>
        </p:txBody>
      </p:sp>
      <p:sp>
        <p:nvSpPr>
          <p:cNvPr id="8" name="Slide Number Placeholder 4"/>
          <p:cNvSpPr>
            <a:spLocks noGrp="1"/>
          </p:cNvSpPr>
          <p:nvPr>
            <p:ph type="sldNum" sz="quarter" idx="12"/>
          </p:nvPr>
        </p:nvSpPr>
        <p:spPr/>
        <p:txBody>
          <a:bodyPr/>
          <a:lstStyle>
            <a:lvl1pPr>
              <a:defRPr/>
            </a:lvl1pPr>
          </a:lstStyle>
          <a:p>
            <a:pPr>
              <a:defRPr/>
            </a:pPr>
            <a:fld id="{4D555D6F-5E6B-466D-B5CD-A2E1F9C23E26}"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CCB858-4C71-4A6F-AC04-448676994A0C}" type="datetimeFigureOut">
              <a:rPr lang="tr-TR"/>
              <a:pPr>
                <a:defRPr/>
              </a:pPr>
              <a:t>26.09.2013</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63308D3D-88D6-4A94-8AFF-FECCECFE122F}"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tr-TR" smtClean="0"/>
              <a:t>Asıl başlık stili için tıklatın</a:t>
            </a:r>
            <a:endParaRPr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fld id="{125B21BC-CB34-43EC-A783-AF1B30AEDC81}" type="datetimeFigureOut">
              <a:rPr lang="tr-TR"/>
              <a:pPr>
                <a:defRPr/>
              </a:pPr>
              <a:t>26.09.2013</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35682AE0-0FB7-4126-A3C2-E4231682AEA8}"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tr-TR" smtClean="0"/>
              <a:t>Asıl başlık stili için tıklatın</a:t>
            </a:r>
            <a:endParaRPr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lvl1pPr>
              <a:defRPr/>
            </a:lvl1pPr>
          </a:lstStyle>
          <a:p>
            <a:pPr>
              <a:defRPr/>
            </a:pPr>
            <a:fld id="{D151CED2-2E90-4D73-BA2B-350D34581808}" type="datetimeFigureOut">
              <a:rPr lang="tr-TR"/>
              <a:pPr>
                <a:defRPr/>
              </a:pPr>
              <a:t>26.09.2013</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ECD3846E-6773-48D7-A426-91EDEA59A9E9}"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3">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027" name="Group 17"/>
          <p:cNvGrpSpPr>
            <a:grpSpLocks/>
          </p:cNvGrpSpPr>
          <p:nvPr/>
        </p:nvGrpSpPr>
        <p:grpSpPr bwMode="auto">
          <a:xfrm>
            <a:off x="0" y="6570663"/>
            <a:ext cx="9144000" cy="287337"/>
            <a:chOff x="0" y="6353387"/>
            <a:chExt cx="9144000" cy="361763"/>
          </a:xfrm>
        </p:grpSpPr>
        <p:grpSp>
          <p:nvGrpSpPr>
            <p:cNvPr id="1033"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034" name="Group 15"/>
            <p:cNvGrpSpPr>
              <a:grpSpLocks/>
            </p:cNvGrpSpPr>
            <p:nvPr/>
          </p:nvGrpSpPr>
          <p:grpSpPr bwMode="auto">
            <a:xfrm>
              <a:off x="8640700" y="6354583"/>
              <a:ext cx="503300" cy="360567"/>
              <a:chOff x="8640700" y="6354583"/>
              <a:chExt cx="503300" cy="360567"/>
            </a:xfrm>
          </p:grpSpPr>
          <p:sp>
            <p:nvSpPr>
              <p:cNvPr id="12" name="Chevron 11"/>
              <p:cNvSpPr/>
              <p:nvPr userDrawn="1"/>
            </p:nvSpPr>
            <p:spPr>
              <a:xfrm flipH="1">
                <a:off x="8640763" y="6355385"/>
                <a:ext cx="249237"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3" name="Chevron 12"/>
              <p:cNvSpPr/>
              <p:nvPr userDrawn="1"/>
            </p:nvSpPr>
            <p:spPr>
              <a:xfrm flipH="1">
                <a:off x="8767763" y="6355385"/>
                <a:ext cx="249237"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4" name="Chevron 13"/>
              <p:cNvSpPr/>
              <p:nvPr userDrawn="1"/>
            </p:nvSpPr>
            <p:spPr>
              <a:xfrm flipH="1">
                <a:off x="8894763" y="6355385"/>
                <a:ext cx="249237"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tr-TR" smtClean="0"/>
              <a:t>Asıl başlık stili için tıklatın</a:t>
            </a:r>
            <a:endParaRPr lang="en-US"/>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0" y="6570663"/>
            <a:ext cx="1643063" cy="287337"/>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1">
                    <a:tint val="75000"/>
                  </a:schemeClr>
                </a:solidFill>
                <a:latin typeface="+mn-lt"/>
              </a:defRPr>
            </a:lvl1pPr>
          </a:lstStyle>
          <a:p>
            <a:pPr>
              <a:defRPr/>
            </a:pPr>
            <a:fld id="{428B21C0-9D6B-40C6-85E5-FDC7FC686949}" type="datetimeFigureOut">
              <a:rPr lang="tr-TR"/>
              <a:pPr>
                <a:defRPr/>
              </a:pPr>
              <a:t>26.09.2013</a:t>
            </a:fld>
            <a:endParaRPr lang="tr-TR"/>
          </a:p>
        </p:txBody>
      </p:sp>
      <p:sp>
        <p:nvSpPr>
          <p:cNvPr id="5" name="Footer Placeholder 4"/>
          <p:cNvSpPr>
            <a:spLocks noGrp="1"/>
          </p:cNvSpPr>
          <p:nvPr>
            <p:ph type="ftr" sz="quarter" idx="3"/>
          </p:nvPr>
        </p:nvSpPr>
        <p:spPr>
          <a:xfrm>
            <a:off x="1643063" y="6570663"/>
            <a:ext cx="4214812" cy="287337"/>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85000"/>
                  </a:schemeClr>
                </a:solidFill>
                <a:latin typeface="+mn-lt"/>
              </a:defRPr>
            </a:lvl1pPr>
          </a:lstStyle>
          <a:p>
            <a:pPr>
              <a:defRPr/>
            </a:pPr>
            <a:endParaRPr lang="tr-TR"/>
          </a:p>
        </p:txBody>
      </p:sp>
      <p:sp>
        <p:nvSpPr>
          <p:cNvPr id="6" name="Slide Number Placeholder 5"/>
          <p:cNvSpPr>
            <a:spLocks noGrp="1"/>
          </p:cNvSpPr>
          <p:nvPr>
            <p:ph type="sldNum" sz="quarter" idx="4"/>
          </p:nvPr>
        </p:nvSpPr>
        <p:spPr>
          <a:xfrm>
            <a:off x="8572500" y="6570663"/>
            <a:ext cx="571500" cy="287337"/>
          </a:xfrm>
          <a:prstGeom prst="rect">
            <a:avLst/>
          </a:prstGeom>
        </p:spPr>
        <p:txBody>
          <a:bodyPr vert="horz" rtlCol="0" anchor="ctr"/>
          <a:lstStyle>
            <a:lvl1pPr algn="ctr" eaLnBrk="1" fontAlgn="auto" latinLnBrk="0" hangingPunct="1">
              <a:spcBef>
                <a:spcPts val="0"/>
              </a:spcBef>
              <a:spcAft>
                <a:spcPts val="0"/>
              </a:spcAft>
              <a:defRPr kumimoji="0" sz="1200" smtClean="0">
                <a:solidFill>
                  <a:schemeClr val="tx1">
                    <a:tint val="95000"/>
                  </a:schemeClr>
                </a:solidFill>
                <a:latin typeface="+mn-lt"/>
              </a:defRPr>
            </a:lvl1pPr>
          </a:lstStyle>
          <a:p>
            <a:pPr>
              <a:defRPr/>
            </a:pPr>
            <a:fld id="{473B5650-D550-4CA7-83DE-5E7F7C29848E}"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83" r:id="rId7"/>
    <p:sldLayoutId id="2147483682" r:id="rId8"/>
    <p:sldLayoutId id="2147483690" r:id="rId9"/>
    <p:sldLayoutId id="2147483691" r:id="rId10"/>
    <p:sldLayoutId id="2147483681" r:id="rId11"/>
  </p:sldLayoutIdLst>
  <p:txStyles>
    <p:titleStyle>
      <a:lvl1pPr algn="ctr" rtl="0" fontAlgn="base">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fontAlgn="base">
        <a:spcBef>
          <a:spcPct val="0"/>
        </a:spcBef>
        <a:spcAft>
          <a:spcPct val="0"/>
        </a:spcAft>
        <a:defRPr sz="4400" b="1">
          <a:solidFill>
            <a:schemeClr val="tx1"/>
          </a:solidFill>
          <a:latin typeface="Book Antiqua" pitchFamily="18" charset="0"/>
        </a:defRPr>
      </a:lvl2pPr>
      <a:lvl3pPr algn="ctr" rtl="0" fontAlgn="base">
        <a:spcBef>
          <a:spcPct val="0"/>
        </a:spcBef>
        <a:spcAft>
          <a:spcPct val="0"/>
        </a:spcAft>
        <a:defRPr sz="4400" b="1">
          <a:solidFill>
            <a:schemeClr val="tx1"/>
          </a:solidFill>
          <a:latin typeface="Book Antiqua" pitchFamily="18" charset="0"/>
        </a:defRPr>
      </a:lvl3pPr>
      <a:lvl4pPr algn="ctr" rtl="0" fontAlgn="base">
        <a:spcBef>
          <a:spcPct val="0"/>
        </a:spcBef>
        <a:spcAft>
          <a:spcPct val="0"/>
        </a:spcAft>
        <a:defRPr sz="4400" b="1">
          <a:solidFill>
            <a:schemeClr val="tx1"/>
          </a:solidFill>
          <a:latin typeface="Book Antiqua" pitchFamily="18" charset="0"/>
        </a:defRPr>
      </a:lvl4pPr>
      <a:lvl5pPr algn="ctr" rtl="0" fontAlgn="base">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tx2"/>
        </a:buClr>
        <a:buSzPct val="50000"/>
        <a:buFont typeface="Wingdings 2"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628800"/>
            <a:ext cx="7772400" cy="1470025"/>
          </a:xfrm>
        </p:spPr>
        <p:txBody>
          <a:bodyPr/>
          <a:lstStyle/>
          <a:p>
            <a:pPr fontAlgn="auto">
              <a:spcAft>
                <a:spcPts val="0"/>
              </a:spcAft>
              <a:defRPr/>
            </a:pPr>
            <a:r>
              <a:rPr lang="tr-TR" dirty="0"/>
              <a:t>İZMİR YÜKSEK TEKNOLOJİ ENSTİTÜSÜ</a:t>
            </a:r>
          </a:p>
        </p:txBody>
      </p:sp>
      <p:sp>
        <p:nvSpPr>
          <p:cNvPr id="3" name="Alt Başlık 2"/>
          <p:cNvSpPr>
            <a:spLocks noGrp="1"/>
          </p:cNvSpPr>
          <p:nvPr>
            <p:ph type="subTitle" idx="1"/>
          </p:nvPr>
        </p:nvSpPr>
        <p:spPr>
          <a:xfrm>
            <a:off x="1371600" y="3886200"/>
            <a:ext cx="6400800" cy="1990725"/>
          </a:xfrm>
        </p:spPr>
        <p:txBody>
          <a:bodyPr rtlCol="0">
            <a:normAutofit/>
          </a:bodyPr>
          <a:lstStyle/>
          <a:p>
            <a:pPr fontAlgn="auto">
              <a:spcAft>
                <a:spcPts val="0"/>
              </a:spcAft>
              <a:buFont typeface="Wingdings 2"/>
              <a:buNone/>
              <a:defRPr/>
            </a:pPr>
            <a:r>
              <a:rPr lang="tr-TR" dirty="0"/>
              <a:t>Sağlık Kültür ve Spor Daire Başkanlığı</a:t>
            </a:r>
          </a:p>
          <a:p>
            <a:pPr fontAlgn="auto">
              <a:spcAft>
                <a:spcPts val="0"/>
              </a:spcAft>
              <a:buFont typeface="Wingdings 2"/>
              <a:buNone/>
              <a:defRPr/>
            </a:pPr>
            <a:endParaRPr lang="tr-TR" dirty="0"/>
          </a:p>
          <a:p>
            <a:pPr fontAlgn="auto">
              <a:spcAft>
                <a:spcPts val="0"/>
              </a:spcAft>
              <a:buFont typeface="Wingdings 2"/>
              <a:buNone/>
              <a:defRPr/>
            </a:pPr>
            <a:r>
              <a:rPr lang="tr-TR" dirty="0"/>
              <a:t>Psikolojik Danışmanlık ve Rehberlik Hizmetleri</a:t>
            </a:r>
          </a:p>
          <a:p>
            <a:pPr fontAlgn="auto">
              <a:spcAft>
                <a:spcPts val="0"/>
              </a:spcAft>
              <a:buFont typeface="Wingdings 2"/>
              <a:buNone/>
              <a:defRPr/>
            </a:pP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22530" name="İçerik Yer Tutucusu 2"/>
          <p:cNvSpPr>
            <a:spLocks noGrp="1"/>
          </p:cNvSpPr>
          <p:nvPr>
            <p:ph idx="1"/>
          </p:nvPr>
        </p:nvSpPr>
        <p:spPr/>
        <p:txBody>
          <a:bodyPr/>
          <a:lstStyle/>
          <a:p>
            <a:r>
              <a:rPr lang="tr-TR" smtClean="0"/>
              <a:t>Hayatın ilk yıllarında sık sık el değiştiren ya da uzun süre anneden ayrı kalarak sağlıklı anne çocuk ilişkisi kuramayan çocukların gösterdiği davranış bozukluklarının   altında, sosyal ilişki kuramama                  yatar</a:t>
            </a:r>
          </a:p>
          <a:p>
            <a:endParaRPr lang="tr-TR" smtClean="0"/>
          </a:p>
        </p:txBody>
      </p:sp>
      <p:pic>
        <p:nvPicPr>
          <p:cNvPr id="22531" name="Picture 2"/>
          <p:cNvPicPr>
            <a:picLocks noChangeAspect="1" noChangeArrowheads="1"/>
          </p:cNvPicPr>
          <p:nvPr/>
        </p:nvPicPr>
        <p:blipFill>
          <a:blip r:embed="rId2"/>
          <a:srcRect/>
          <a:stretch>
            <a:fillRect/>
          </a:stretch>
        </p:blipFill>
        <p:spPr bwMode="auto">
          <a:xfrm>
            <a:off x="6443663" y="3668713"/>
            <a:ext cx="2160587" cy="274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23554" name="İçerik Yer Tutucusu 2"/>
          <p:cNvSpPr>
            <a:spLocks noGrp="1"/>
          </p:cNvSpPr>
          <p:nvPr>
            <p:ph idx="1"/>
          </p:nvPr>
        </p:nvSpPr>
        <p:spPr/>
        <p:txBody>
          <a:bodyPr/>
          <a:lstStyle/>
          <a:p>
            <a:r>
              <a:rPr lang="tr-TR" smtClean="0"/>
              <a:t>Yaşamın ilk yıllarında anne-çocuk ilişkisi yönünden doyurulmamış çocuk ahlak, vicdan, başkalarına sevgi ve saygı geliştirememektedir</a:t>
            </a:r>
          </a:p>
          <a:p>
            <a:r>
              <a:rPr lang="tr-TR" smtClean="0"/>
              <a:t>Çocuk ile anne arasında sağlıklı bir bağın gerçekleşebilmesi için yaşamın ilk yıllarında anneyle çocuk birbirinden ayrılmamalıdır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24578" name="İçerik Yer Tutucusu 2"/>
          <p:cNvSpPr>
            <a:spLocks noGrp="1"/>
          </p:cNvSpPr>
          <p:nvPr>
            <p:ph idx="1"/>
          </p:nvPr>
        </p:nvSpPr>
        <p:spPr/>
        <p:txBody>
          <a:bodyPr/>
          <a:lstStyle/>
          <a:p>
            <a:r>
              <a:rPr lang="tr-TR" smtClean="0"/>
              <a:t>Çocukların annelerine en bağlı oldukları dönem, çevreyi tanıma yeteneklerinin geliştiği dönemdir</a:t>
            </a:r>
          </a:p>
          <a:p>
            <a:r>
              <a:rPr lang="tr-TR" smtClean="0"/>
              <a:t>Çocuğun çevresini tanıyabilmesi için bir süre annesinden kopup ayrılması gerekir</a:t>
            </a:r>
          </a:p>
          <a:p>
            <a:r>
              <a:rPr lang="tr-TR" smtClean="0"/>
              <a:t>40 haftalık bebeklerin en önemli sorunlarından biri bağlılık ve kopma arasındaki çelişkiyi çözümlemektir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25602" name="İçerik Yer Tutucusu 2"/>
          <p:cNvSpPr>
            <a:spLocks noGrp="1"/>
          </p:cNvSpPr>
          <p:nvPr>
            <p:ph idx="1"/>
          </p:nvPr>
        </p:nvSpPr>
        <p:spPr/>
        <p:txBody>
          <a:bodyPr/>
          <a:lstStyle/>
          <a:p>
            <a:r>
              <a:rPr lang="tr-TR" smtClean="0"/>
              <a:t>Yürümeye başlama girişimleri ile çocuğun hayatında daha enerjik ve bağımsız bir dönem başlamaktadır</a:t>
            </a:r>
          </a:p>
          <a:p>
            <a:r>
              <a:rPr lang="tr-TR" smtClean="0"/>
              <a:t>Bağımsızlık duygusu, çocukta hem büyük bir heyecan hem de büyük bir korku yaratır</a:t>
            </a:r>
          </a:p>
        </p:txBody>
      </p:sp>
      <p:pic>
        <p:nvPicPr>
          <p:cNvPr id="25603" name="Picture 2"/>
          <p:cNvPicPr>
            <a:picLocks noChangeAspect="1" noChangeArrowheads="1"/>
          </p:cNvPicPr>
          <p:nvPr/>
        </p:nvPicPr>
        <p:blipFill>
          <a:blip r:embed="rId2"/>
          <a:srcRect/>
          <a:stretch>
            <a:fillRect/>
          </a:stretch>
        </p:blipFill>
        <p:spPr bwMode="auto">
          <a:xfrm>
            <a:off x="5133975" y="4287838"/>
            <a:ext cx="3254375" cy="216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26626" name="İçerik Yer Tutucusu 2"/>
          <p:cNvSpPr>
            <a:spLocks noGrp="1"/>
          </p:cNvSpPr>
          <p:nvPr>
            <p:ph idx="1"/>
          </p:nvPr>
        </p:nvSpPr>
        <p:spPr/>
        <p:txBody>
          <a:bodyPr/>
          <a:lstStyle/>
          <a:p>
            <a:r>
              <a:rPr lang="tr-TR" smtClean="0"/>
              <a:t>Anne çocuğun yakınında ise çocuk içinde bulunduğu çevrede ilginç bulduğu şeyleri incelemek için annesinden uzaklaşır</a:t>
            </a:r>
          </a:p>
          <a:p>
            <a:r>
              <a:rPr lang="tr-TR" smtClean="0"/>
              <a:t>Anne, çocuğun bir süre kendisinden kopmasına ve çevreyi tanımasına imkân sağlamak için yakınında bulunmalı, onun bağımsız davranışlarına engel olmamalı, aşırı koruyucu bir tutumda bulunmamalıdır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3" name="İçerik Yer Tutucusu 2"/>
          <p:cNvSpPr>
            <a:spLocks noGrp="1"/>
          </p:cNvSpPr>
          <p:nvPr>
            <p:ph idx="1"/>
          </p:nvPr>
        </p:nvSpPr>
        <p:spPr/>
        <p:txBody>
          <a:bodyPr rtlCol="0">
            <a:normAutofit lnSpcReduction="10000"/>
          </a:bodyPr>
          <a:lstStyle/>
          <a:p>
            <a:pPr fontAlgn="auto">
              <a:spcAft>
                <a:spcPts val="0"/>
              </a:spcAft>
              <a:buFont typeface="Wingdings 2"/>
              <a:buChar char=""/>
              <a:defRPr/>
            </a:pPr>
            <a:r>
              <a:rPr lang="tr-TR" dirty="0"/>
              <a:t>Bebeklerde 1. yaşın sonunda korku yaratan durumların dışında kopma davranışı sıklıkla </a:t>
            </a:r>
            <a:r>
              <a:rPr lang="tr-TR" dirty="0" smtClean="0"/>
              <a:t>gözlemlenir</a:t>
            </a:r>
          </a:p>
          <a:p>
            <a:pPr fontAlgn="auto">
              <a:spcAft>
                <a:spcPts val="0"/>
              </a:spcAft>
              <a:buFont typeface="Wingdings 2"/>
              <a:buChar char=""/>
              <a:defRPr/>
            </a:pPr>
            <a:r>
              <a:rPr lang="tr-TR" dirty="0"/>
              <a:t>Bebeğin yabancılarla temasında, anne ya da babanın yanında bulunması kendisini güvende hissetmesi açısından </a:t>
            </a:r>
            <a:r>
              <a:rPr lang="tr-TR" dirty="0" smtClean="0"/>
              <a:t>önemlidir</a:t>
            </a:r>
          </a:p>
          <a:p>
            <a:pPr fontAlgn="auto">
              <a:spcAft>
                <a:spcPts val="0"/>
              </a:spcAft>
              <a:buFont typeface="Wingdings 2"/>
              <a:buChar char=""/>
              <a:defRPr/>
            </a:pPr>
            <a:r>
              <a:rPr lang="tr-TR" dirty="0" smtClean="0"/>
              <a:t>Bebekler </a:t>
            </a:r>
            <a:r>
              <a:rPr lang="tr-TR" dirty="0"/>
              <a:t>kendilerini güvende hissettiklerinde, yabancı gördükleri zaman ağlama ve korku tepkileri göstermezler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3" name="İçerik Yer Tutucusu 2"/>
          <p:cNvSpPr>
            <a:spLocks noGrp="1"/>
          </p:cNvSpPr>
          <p:nvPr>
            <p:ph idx="1"/>
          </p:nvPr>
        </p:nvSpPr>
        <p:spPr/>
        <p:txBody>
          <a:bodyPr rtlCol="0">
            <a:normAutofit lnSpcReduction="10000"/>
          </a:bodyPr>
          <a:lstStyle/>
          <a:p>
            <a:pPr fontAlgn="auto">
              <a:spcAft>
                <a:spcPts val="0"/>
              </a:spcAft>
              <a:buFont typeface="Wingdings 2"/>
              <a:buChar char=""/>
              <a:defRPr/>
            </a:pPr>
            <a:r>
              <a:rPr lang="tr-TR" dirty="0"/>
              <a:t>Anneden ayrılma, anne ile çocuk arasında anlamlı bir ilişki kurulduktan sonra bu ilişkinin </a:t>
            </a:r>
            <a:r>
              <a:rPr lang="tr-TR" dirty="0" smtClean="0"/>
              <a:t>kesilmesidir</a:t>
            </a:r>
          </a:p>
          <a:p>
            <a:pPr fontAlgn="auto">
              <a:spcAft>
                <a:spcPts val="0"/>
              </a:spcAft>
              <a:buFont typeface="Wingdings 2"/>
              <a:buChar char=""/>
              <a:defRPr/>
            </a:pPr>
            <a:r>
              <a:rPr lang="tr-TR" dirty="0"/>
              <a:t>Anne yoksunluğu ise bu ilişkinin hiç kurulmamış </a:t>
            </a:r>
            <a:r>
              <a:rPr lang="tr-TR" dirty="0" smtClean="0"/>
              <a:t>olmasıdır</a:t>
            </a:r>
          </a:p>
          <a:p>
            <a:pPr fontAlgn="auto">
              <a:spcAft>
                <a:spcPts val="0"/>
              </a:spcAft>
              <a:buFont typeface="Wingdings 2"/>
              <a:buChar char=""/>
              <a:defRPr/>
            </a:pPr>
            <a:r>
              <a:rPr lang="tr-TR" dirty="0" smtClean="0"/>
              <a:t>Anne yoksunluğu, </a:t>
            </a:r>
            <a:r>
              <a:rPr lang="tr-TR" dirty="0"/>
              <a:t>annenin ölümü ya da çocuğu terk etmesi nedeni ile çocuktan tamamen ayrılması ve onu bir daha görememesi şeklinde de olabilmektedir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29698" name="İçerik Yer Tutucusu 2"/>
          <p:cNvSpPr>
            <a:spLocks noGrp="1"/>
          </p:cNvSpPr>
          <p:nvPr>
            <p:ph idx="1"/>
          </p:nvPr>
        </p:nvSpPr>
        <p:spPr/>
        <p:txBody>
          <a:bodyPr/>
          <a:lstStyle/>
          <a:p>
            <a:r>
              <a:rPr lang="tr-TR" smtClean="0"/>
              <a:t>Çeşitli nedenlerle anne yakınlığından, ilgi, şefkat ve sevgisinden bir süre de olsa uzak kalmanın çocuklar üzerinde değişik tür ve nitelikte pek çok etkileri olur</a:t>
            </a:r>
          </a:p>
          <a:p>
            <a:endParaRPr lang="tr-TR" smtClean="0"/>
          </a:p>
        </p:txBody>
      </p:sp>
      <p:pic>
        <p:nvPicPr>
          <p:cNvPr id="29699" name="Picture 2"/>
          <p:cNvPicPr>
            <a:picLocks noChangeAspect="1" noChangeArrowheads="1"/>
          </p:cNvPicPr>
          <p:nvPr/>
        </p:nvPicPr>
        <p:blipFill>
          <a:blip r:embed="rId2"/>
          <a:srcRect/>
          <a:stretch>
            <a:fillRect/>
          </a:stretch>
        </p:blipFill>
        <p:spPr bwMode="auto">
          <a:xfrm>
            <a:off x="6084888" y="3390900"/>
            <a:ext cx="2473325" cy="306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30722" name="İçerik Yer Tutucusu 2"/>
          <p:cNvSpPr>
            <a:spLocks noGrp="1"/>
          </p:cNvSpPr>
          <p:nvPr>
            <p:ph idx="1"/>
          </p:nvPr>
        </p:nvSpPr>
        <p:spPr/>
        <p:txBody>
          <a:bodyPr/>
          <a:lstStyle/>
          <a:p>
            <a:r>
              <a:rPr lang="tr-TR" smtClean="0"/>
              <a:t>Altıncı aydan sonra annenin ani ayrılışı bebeği çok ağır biçimde etkiler;</a:t>
            </a:r>
          </a:p>
          <a:p>
            <a:pPr>
              <a:buFont typeface="Wingdings" pitchFamily="2" charset="2"/>
              <a:buChar char="ü"/>
            </a:pPr>
            <a:r>
              <a:rPr lang="tr-TR" smtClean="0"/>
              <a:t>Bebekte sürekli ağlama ve tedirginlik başlar</a:t>
            </a:r>
          </a:p>
          <a:p>
            <a:pPr>
              <a:buFont typeface="Wingdings" pitchFamily="2" charset="2"/>
              <a:buChar char="ü"/>
            </a:pPr>
            <a:r>
              <a:rPr lang="tr-TR" smtClean="0"/>
              <a:t>Yeme ve uyku bozukluklarıyla bebeğin gelişimi duraklar</a:t>
            </a:r>
          </a:p>
          <a:p>
            <a:pPr>
              <a:buFont typeface="Wingdings" pitchFamily="2" charset="2"/>
              <a:buChar char="ü"/>
            </a:pPr>
            <a:r>
              <a:rPr lang="tr-TR" smtClean="0"/>
              <a:t>Çocuk durgunlaşır, yüzü üzgün bir görünüm alır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31746" name="İçerik Yer Tutucusu 2"/>
          <p:cNvSpPr>
            <a:spLocks noGrp="1"/>
          </p:cNvSpPr>
          <p:nvPr>
            <p:ph idx="1"/>
          </p:nvPr>
        </p:nvSpPr>
        <p:spPr/>
        <p:txBody>
          <a:bodyPr/>
          <a:lstStyle/>
          <a:p>
            <a:r>
              <a:rPr lang="tr-TR" smtClean="0"/>
              <a:t>Annenin ayrılığı bir iki ayı geçerse bebekte çevreye ilgisizlik başlar</a:t>
            </a:r>
          </a:p>
          <a:p>
            <a:r>
              <a:rPr lang="tr-TR" smtClean="0"/>
              <a:t>3-5 aydan daha uzun süren ayrılıklarda bebeğin kendini toplaması güçleşir</a:t>
            </a:r>
          </a:p>
          <a:p>
            <a:r>
              <a:rPr lang="tr-TR" smtClean="0"/>
              <a:t>Genellikle ilk 3 yaşta çocuk annesinin ayrılığına birkaç hafta dayanabilir</a:t>
            </a:r>
          </a:p>
          <a:p>
            <a:r>
              <a:rPr lang="tr-TR" smtClean="0"/>
              <a:t>Bebeklik döneminde ayrılığın bir haftayı geçmemesi gerekir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67744" y="332656"/>
            <a:ext cx="5184576" cy="1512168"/>
          </a:xfrm>
        </p:spPr>
        <p:txBody>
          <a:bodyPr/>
          <a:lstStyle/>
          <a:p>
            <a:pPr algn="l" fontAlgn="auto">
              <a:spcAft>
                <a:spcPts val="0"/>
              </a:spcAft>
              <a:defRPr/>
            </a:pPr>
            <a:r>
              <a:rPr lang="tr-TR" dirty="0" smtClean="0"/>
              <a:t>Anne-Baba-Çocuk </a:t>
            </a:r>
            <a:br>
              <a:rPr lang="tr-TR" dirty="0" smtClean="0"/>
            </a:br>
            <a:r>
              <a:rPr lang="tr-TR" dirty="0" smtClean="0"/>
              <a:t>        İletişimi</a:t>
            </a:r>
            <a:endParaRPr lang="tr-TR" dirty="0"/>
          </a:p>
        </p:txBody>
      </p:sp>
      <p:pic>
        <p:nvPicPr>
          <p:cNvPr id="14338" name="Picture 2"/>
          <p:cNvPicPr>
            <a:picLocks noChangeAspect="1" noChangeArrowheads="1"/>
          </p:cNvPicPr>
          <p:nvPr/>
        </p:nvPicPr>
        <p:blipFill>
          <a:blip r:embed="rId2"/>
          <a:srcRect/>
          <a:stretch>
            <a:fillRect/>
          </a:stretch>
        </p:blipFill>
        <p:spPr bwMode="auto">
          <a:xfrm>
            <a:off x="4643438" y="2998788"/>
            <a:ext cx="4138612" cy="334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3" name="İçerik Yer Tutucusu 2"/>
          <p:cNvSpPr>
            <a:spLocks noGrp="1"/>
          </p:cNvSpPr>
          <p:nvPr>
            <p:ph idx="1"/>
          </p:nvPr>
        </p:nvSpPr>
        <p:spPr/>
        <p:txBody>
          <a:bodyPr rtlCol="0">
            <a:normAutofit lnSpcReduction="10000"/>
          </a:bodyPr>
          <a:lstStyle/>
          <a:p>
            <a:pPr fontAlgn="auto">
              <a:spcAft>
                <a:spcPts val="0"/>
              </a:spcAft>
              <a:buFont typeface="Wingdings 2"/>
              <a:buChar char=""/>
              <a:defRPr/>
            </a:pPr>
            <a:r>
              <a:rPr lang="tr-TR" dirty="0"/>
              <a:t>4-5 yaş çocukları anne ayrılığına tanıdıkları kişilerin yanında bir iki ay </a:t>
            </a:r>
            <a:r>
              <a:rPr lang="tr-TR" dirty="0" smtClean="0"/>
              <a:t>katlanabilir</a:t>
            </a:r>
          </a:p>
          <a:p>
            <a:pPr fontAlgn="auto">
              <a:spcAft>
                <a:spcPts val="0"/>
              </a:spcAft>
              <a:buFont typeface="Wingdings 2"/>
              <a:buChar char=""/>
              <a:defRPr/>
            </a:pPr>
            <a:r>
              <a:rPr lang="tr-TR" dirty="0"/>
              <a:t>Anne çocuk ilişkisinde çocukla geçirilen sürenin uzunluğu değil, ilişkinin niteliği ve sürekliliği </a:t>
            </a:r>
            <a:r>
              <a:rPr lang="tr-TR" dirty="0" smtClean="0"/>
              <a:t>önemlidir</a:t>
            </a:r>
          </a:p>
          <a:p>
            <a:pPr fontAlgn="auto">
              <a:spcAft>
                <a:spcPts val="0"/>
              </a:spcAft>
              <a:buFont typeface="Wingdings 2"/>
              <a:buChar char=""/>
              <a:defRPr/>
            </a:pPr>
            <a:r>
              <a:rPr lang="tr-TR" dirty="0"/>
              <a:t>Eğer anne çocuğu ile beraber olduğu süreyi anlamlı bir şekilde gereği gibi değerlendirirse çocuk annesinin çalışmasından olumsuz yönde etkilenmez</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3" name="İçerik Yer Tutucusu 2"/>
          <p:cNvSpPr>
            <a:spLocks noGrp="1"/>
          </p:cNvSpPr>
          <p:nvPr>
            <p:ph idx="1"/>
          </p:nvPr>
        </p:nvSpPr>
        <p:spPr/>
        <p:txBody>
          <a:bodyPr rtlCol="0">
            <a:normAutofit fontScale="85000" lnSpcReduction="20000"/>
          </a:bodyPr>
          <a:lstStyle/>
          <a:p>
            <a:pPr fontAlgn="auto">
              <a:spcAft>
                <a:spcPts val="0"/>
              </a:spcAft>
              <a:buFont typeface="Wingdings 2"/>
              <a:buChar char=""/>
              <a:defRPr/>
            </a:pPr>
            <a:r>
              <a:rPr lang="tr-TR" dirty="0"/>
              <a:t>Yuvalarda yetişmiş olup okul çağında ve daha sonraki yıllarda izlenen çocuklarda şu özellikler </a:t>
            </a:r>
            <a:r>
              <a:rPr lang="tr-TR" dirty="0" smtClean="0"/>
              <a:t>belirlenmiştir</a:t>
            </a:r>
          </a:p>
          <a:p>
            <a:pPr fontAlgn="auto">
              <a:spcAft>
                <a:spcPts val="0"/>
              </a:spcAft>
              <a:buFont typeface="Wingdings" pitchFamily="2" charset="2"/>
              <a:buChar char="ü"/>
              <a:defRPr/>
            </a:pPr>
            <a:r>
              <a:rPr lang="tr-TR" dirty="0" smtClean="0"/>
              <a:t>Genel </a:t>
            </a:r>
            <a:r>
              <a:rPr lang="tr-TR" dirty="0"/>
              <a:t>bir ilgisizlik, çevreye karşı kayıtsızlık</a:t>
            </a:r>
          </a:p>
          <a:p>
            <a:pPr fontAlgn="auto">
              <a:spcAft>
                <a:spcPts val="0"/>
              </a:spcAft>
              <a:buFont typeface="Wingdings" pitchFamily="2" charset="2"/>
              <a:buChar char="ü"/>
              <a:defRPr/>
            </a:pPr>
            <a:r>
              <a:rPr lang="tr-TR" dirty="0" smtClean="0"/>
              <a:t>Merak </a:t>
            </a:r>
            <a:r>
              <a:rPr lang="tr-TR" dirty="0"/>
              <a:t>ve girişkenlikten yoksun olma</a:t>
            </a:r>
          </a:p>
          <a:p>
            <a:pPr fontAlgn="auto">
              <a:spcAft>
                <a:spcPts val="0"/>
              </a:spcAft>
              <a:buFont typeface="Wingdings" pitchFamily="2" charset="2"/>
              <a:buChar char="ü"/>
              <a:defRPr/>
            </a:pPr>
            <a:r>
              <a:rPr lang="tr-TR" dirty="0" smtClean="0"/>
              <a:t>Kolay </a:t>
            </a:r>
            <a:r>
              <a:rPr lang="tr-TR" dirty="0"/>
              <a:t>arkadaşlık kuramama</a:t>
            </a:r>
          </a:p>
          <a:p>
            <a:pPr fontAlgn="auto">
              <a:spcAft>
                <a:spcPts val="0"/>
              </a:spcAft>
              <a:buFont typeface="Wingdings" pitchFamily="2" charset="2"/>
              <a:buChar char="ü"/>
              <a:defRPr/>
            </a:pPr>
            <a:r>
              <a:rPr lang="tr-TR" dirty="0" smtClean="0"/>
              <a:t>Okulda </a:t>
            </a:r>
            <a:r>
              <a:rPr lang="tr-TR" dirty="0"/>
              <a:t>başarısızlık</a:t>
            </a:r>
          </a:p>
          <a:p>
            <a:pPr fontAlgn="auto">
              <a:spcAft>
                <a:spcPts val="0"/>
              </a:spcAft>
              <a:buFont typeface="Wingdings" pitchFamily="2" charset="2"/>
              <a:buChar char="ü"/>
              <a:defRPr/>
            </a:pPr>
            <a:r>
              <a:rPr lang="tr-TR" dirty="0" smtClean="0"/>
              <a:t>Sözel </a:t>
            </a:r>
            <a:r>
              <a:rPr lang="tr-TR" dirty="0"/>
              <a:t>ve yazılı ifadede zayıflık</a:t>
            </a:r>
          </a:p>
          <a:p>
            <a:pPr fontAlgn="auto">
              <a:spcAft>
                <a:spcPts val="0"/>
              </a:spcAft>
              <a:buFont typeface="Wingdings" pitchFamily="2" charset="2"/>
              <a:buChar char="ü"/>
              <a:defRPr/>
            </a:pPr>
            <a:r>
              <a:rPr lang="tr-TR" dirty="0" smtClean="0"/>
              <a:t>Kuşkulu </a:t>
            </a:r>
            <a:r>
              <a:rPr lang="tr-TR" dirty="0"/>
              <a:t>yapı</a:t>
            </a:r>
          </a:p>
          <a:p>
            <a:pPr fontAlgn="auto">
              <a:spcAft>
                <a:spcPts val="0"/>
              </a:spcAft>
              <a:buFont typeface="Wingdings" pitchFamily="2" charset="2"/>
              <a:buChar char="ü"/>
              <a:defRPr/>
            </a:pPr>
            <a:r>
              <a:rPr lang="tr-TR" dirty="0" smtClean="0"/>
              <a:t>Sevgiye </a:t>
            </a:r>
            <a:r>
              <a:rPr lang="tr-TR" dirty="0"/>
              <a:t>karşı duyarsızlık</a:t>
            </a:r>
          </a:p>
          <a:p>
            <a:pPr fontAlgn="auto">
              <a:spcAft>
                <a:spcPts val="0"/>
              </a:spcAft>
              <a:buFont typeface="Wingdings" pitchFamily="2" charset="2"/>
              <a:buChar char="ü"/>
              <a:defRPr/>
            </a:pPr>
            <a:r>
              <a:rPr lang="tr-TR" dirty="0" smtClean="0"/>
              <a:t>Davranış </a:t>
            </a:r>
            <a:r>
              <a:rPr lang="tr-TR" dirty="0"/>
              <a:t>bozuklukları</a:t>
            </a:r>
          </a:p>
          <a:p>
            <a:pPr fontAlgn="auto">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34818" name="İçerik Yer Tutucusu 2"/>
          <p:cNvSpPr>
            <a:spLocks noGrp="1"/>
          </p:cNvSpPr>
          <p:nvPr>
            <p:ph idx="1"/>
          </p:nvPr>
        </p:nvSpPr>
        <p:spPr/>
        <p:txBody>
          <a:bodyPr/>
          <a:lstStyle/>
          <a:p>
            <a:r>
              <a:rPr lang="tr-TR" smtClean="0"/>
              <a:t>Bu bulgular, annenin sıcak ilgisi, şefkati ve bakımı olmadan büyüyen çocukların tüm yönlerden sağlıklı gelişemeyeceklerini ortaya koymaktadır</a:t>
            </a:r>
          </a:p>
          <a:p>
            <a:r>
              <a:rPr lang="tr-TR" smtClean="0"/>
              <a:t>Çocuğun anneden yoksun kalması ne kadar erken başlar ve ne kadar uzun sürerse çocukta oluşacak davranış bozuklukları ve ruhsal gerginlikler o oranda artacaktır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Baba </a:t>
            </a:r>
            <a:r>
              <a:rPr lang="tr-TR" smtClean="0"/>
              <a:t>Çocuk İlişkisi</a:t>
            </a:r>
            <a:endParaRPr lang="tr-TR"/>
          </a:p>
        </p:txBody>
      </p:sp>
      <p:sp>
        <p:nvSpPr>
          <p:cNvPr id="3" name="İçerik Yer Tutucusu 2"/>
          <p:cNvSpPr>
            <a:spLocks noGrp="1"/>
          </p:cNvSpPr>
          <p:nvPr>
            <p:ph idx="1"/>
          </p:nvPr>
        </p:nvSpPr>
        <p:spPr/>
        <p:txBody>
          <a:bodyPr rtlCol="0">
            <a:normAutofit fontScale="92500" lnSpcReduction="20000"/>
          </a:bodyPr>
          <a:lstStyle/>
          <a:p>
            <a:pPr fontAlgn="auto">
              <a:spcAft>
                <a:spcPts val="0"/>
              </a:spcAft>
              <a:buFont typeface="Wingdings 2"/>
              <a:buChar char=""/>
              <a:defRPr/>
            </a:pPr>
            <a:r>
              <a:rPr lang="tr-TR" dirty="0"/>
              <a:t>Babalarla bebeklerin aralarında bir bağlanma yaşadıklarını ve babaların da bebeklerin gelişiminde önemli rol oynadığını gösteren araştırma bulguları her geçen </a:t>
            </a:r>
            <a:r>
              <a:rPr lang="tr-TR" dirty="0" smtClean="0"/>
              <a:t>gün artmaktadır</a:t>
            </a:r>
          </a:p>
          <a:p>
            <a:pPr fontAlgn="auto">
              <a:spcAft>
                <a:spcPts val="0"/>
              </a:spcAft>
              <a:buFont typeface="Wingdings 2"/>
              <a:buChar char=""/>
              <a:defRPr/>
            </a:pPr>
            <a:r>
              <a:rPr lang="tr-TR" dirty="0"/>
              <a:t>Annenin çalışma hayatına atılması, ailede babanın görev ve sorumluluklarında değişmelere neden </a:t>
            </a:r>
            <a:r>
              <a:rPr lang="tr-TR" dirty="0" smtClean="0"/>
              <a:t>olmuştur</a:t>
            </a:r>
          </a:p>
          <a:p>
            <a:pPr fontAlgn="auto">
              <a:spcAft>
                <a:spcPts val="0"/>
              </a:spcAft>
              <a:buFont typeface="Wingdings 2"/>
              <a:buChar char=""/>
              <a:defRPr/>
            </a:pPr>
            <a:r>
              <a:rPr lang="tr-TR" dirty="0"/>
              <a:t>Bu değişimlere paralel olarak baba, ailenin gelirini sağlamanın yanı sıra, çocukların bakım ve eğitimlerinde önemli rol oynamaya başlamıştır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Baba Çocuk İlişkisi</a:t>
            </a:r>
          </a:p>
        </p:txBody>
      </p:sp>
      <p:sp>
        <p:nvSpPr>
          <p:cNvPr id="3" name="İçerik Yer Tutucusu 2"/>
          <p:cNvSpPr>
            <a:spLocks noGrp="1"/>
          </p:cNvSpPr>
          <p:nvPr>
            <p:ph idx="1"/>
          </p:nvPr>
        </p:nvSpPr>
        <p:spPr/>
        <p:txBody>
          <a:bodyPr rtlCol="0">
            <a:normAutofit lnSpcReduction="10000"/>
          </a:bodyPr>
          <a:lstStyle/>
          <a:p>
            <a:pPr fontAlgn="auto">
              <a:spcAft>
                <a:spcPts val="0"/>
              </a:spcAft>
              <a:buFont typeface="Wingdings 2"/>
              <a:buChar char=""/>
              <a:defRPr/>
            </a:pPr>
            <a:r>
              <a:rPr lang="tr-TR" dirty="0"/>
              <a:t>Çocuklarından birinin doğumunda bulunan ve bebeği tutmasına izin verilen babaların, bu bebeğe doğumunda bulunmadıkları bebeklerinden daha güçlü bir bağlanma gösterdikleri </a:t>
            </a:r>
            <a:r>
              <a:rPr lang="tr-TR" dirty="0" smtClean="0"/>
              <a:t>gözlemlenmiştir</a:t>
            </a:r>
          </a:p>
          <a:p>
            <a:pPr fontAlgn="auto">
              <a:spcAft>
                <a:spcPts val="0"/>
              </a:spcAft>
              <a:buFont typeface="Wingdings 2"/>
              <a:buChar char=""/>
              <a:defRPr/>
            </a:pPr>
            <a:r>
              <a:rPr lang="tr-TR" dirty="0"/>
              <a:t>Bu bulgu, bebek ile baba arasında duygusal bir bağ kurulabilmesi için annede olduğu gibi babanın da bebekle fiziksel temasının sağlanması gerektiğini belirtmiştir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Baba Çocuk İlişkisi</a:t>
            </a:r>
          </a:p>
        </p:txBody>
      </p:sp>
      <p:sp>
        <p:nvSpPr>
          <p:cNvPr id="37890" name="İçerik Yer Tutucusu 2"/>
          <p:cNvSpPr>
            <a:spLocks noGrp="1"/>
          </p:cNvSpPr>
          <p:nvPr>
            <p:ph idx="1"/>
          </p:nvPr>
        </p:nvSpPr>
        <p:spPr/>
        <p:txBody>
          <a:bodyPr/>
          <a:lstStyle/>
          <a:p>
            <a:r>
              <a:rPr lang="tr-TR" smtClean="0"/>
              <a:t>Anne, babaya çocuğunu besleme, banyo yaptırma, giydirme ve oynamak için imkân vermezse baba kendisini dışlanmış görmeye başlayabilir</a:t>
            </a:r>
          </a:p>
          <a:p>
            <a:r>
              <a:rPr lang="tr-TR" smtClean="0"/>
              <a:t>Annelerin, bebeklerin yaşamında odak noktası olması baba bebek ilişkisini olumsuz yönde etkileyebilmektedir</a:t>
            </a:r>
          </a:p>
        </p:txBody>
      </p:sp>
      <p:pic>
        <p:nvPicPr>
          <p:cNvPr id="37891" name="Picture 2"/>
          <p:cNvPicPr>
            <a:picLocks noChangeAspect="1" noChangeArrowheads="1"/>
          </p:cNvPicPr>
          <p:nvPr/>
        </p:nvPicPr>
        <p:blipFill>
          <a:blip r:embed="rId2"/>
          <a:srcRect/>
          <a:stretch>
            <a:fillRect/>
          </a:stretch>
        </p:blipFill>
        <p:spPr bwMode="auto">
          <a:xfrm>
            <a:off x="7653338" y="3284538"/>
            <a:ext cx="1409700" cy="32480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Baba Çocuk İlişkisi</a:t>
            </a:r>
          </a:p>
        </p:txBody>
      </p:sp>
      <p:sp>
        <p:nvSpPr>
          <p:cNvPr id="3" name="İçerik Yer Tutucusu 2"/>
          <p:cNvSpPr>
            <a:spLocks noGrp="1"/>
          </p:cNvSpPr>
          <p:nvPr>
            <p:ph idx="1"/>
          </p:nvPr>
        </p:nvSpPr>
        <p:spPr/>
        <p:txBody>
          <a:bodyPr rtlCol="0">
            <a:normAutofit fontScale="92500" lnSpcReduction="10000"/>
          </a:bodyPr>
          <a:lstStyle/>
          <a:p>
            <a:pPr fontAlgn="auto">
              <a:spcAft>
                <a:spcPts val="0"/>
              </a:spcAft>
              <a:buFont typeface="Wingdings 2"/>
              <a:buChar char=""/>
              <a:defRPr/>
            </a:pPr>
            <a:r>
              <a:rPr lang="tr-TR" dirty="0"/>
              <a:t>Baba çocuk ilişkisi hem nitelik hem nicelik yönünden anne çocuk ilişkisinden </a:t>
            </a:r>
            <a:r>
              <a:rPr lang="tr-TR" dirty="0" smtClean="0"/>
              <a:t>farklıdır</a:t>
            </a:r>
          </a:p>
          <a:p>
            <a:pPr fontAlgn="auto">
              <a:spcAft>
                <a:spcPts val="0"/>
              </a:spcAft>
              <a:buFont typeface="Wingdings 2"/>
              <a:buChar char=""/>
              <a:defRPr/>
            </a:pPr>
            <a:r>
              <a:rPr lang="tr-TR" dirty="0"/>
              <a:t>Bebeklik döneminde annenin daha çok bebeğin bakımı ile ilgilendiği, babaların ise bebeği daha çok tutma, kollarında sallama gibi fiziksel olarak uyararak, çeşitli oyunlar oynama eğiliminde oldukları </a:t>
            </a:r>
            <a:r>
              <a:rPr lang="tr-TR" dirty="0" smtClean="0"/>
              <a:t>gözlemlenmiştir</a:t>
            </a:r>
          </a:p>
          <a:p>
            <a:pPr fontAlgn="auto">
              <a:spcAft>
                <a:spcPts val="0"/>
              </a:spcAft>
              <a:buFont typeface="Wingdings 2"/>
              <a:buChar char=""/>
              <a:defRPr/>
            </a:pPr>
            <a:r>
              <a:rPr lang="tr-TR" dirty="0"/>
              <a:t>Bu duruma bağlı olarak bebeklerin de babadan gelen oyun isteklerine anneye nazaran daha olumlu tepkiler verdikleri belirlenmiştir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Baba Çocuk İlişkisi</a:t>
            </a:r>
          </a:p>
        </p:txBody>
      </p:sp>
      <p:sp>
        <p:nvSpPr>
          <p:cNvPr id="39938" name="İçerik Yer Tutucusu 2"/>
          <p:cNvSpPr>
            <a:spLocks noGrp="1"/>
          </p:cNvSpPr>
          <p:nvPr>
            <p:ph idx="1"/>
          </p:nvPr>
        </p:nvSpPr>
        <p:spPr/>
        <p:txBody>
          <a:bodyPr/>
          <a:lstStyle/>
          <a:p>
            <a:r>
              <a:rPr lang="tr-TR" smtClean="0"/>
              <a:t>Babalar daha çok çocuğun eğitimi, ahlaki kişisel değerleri ve fiziksel güvenliği ile ilgilenmektedir</a:t>
            </a:r>
          </a:p>
          <a:p>
            <a:r>
              <a:rPr lang="tr-TR" smtClean="0"/>
              <a:t>Baba, disiplin sağlayan, geleceği planlayan, aile dışındaki dünya ile iletişimde bulunan, kişilerarası ilişkileri düzenleyen bir kişi olarak çocuğa model olmaktadır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Baba Çocuk İlişkisi</a:t>
            </a:r>
          </a:p>
        </p:txBody>
      </p:sp>
      <p:sp>
        <p:nvSpPr>
          <p:cNvPr id="3" name="İçerik Yer Tutucusu 2"/>
          <p:cNvSpPr>
            <a:spLocks noGrp="1"/>
          </p:cNvSpPr>
          <p:nvPr>
            <p:ph idx="1"/>
          </p:nvPr>
        </p:nvSpPr>
        <p:spPr/>
        <p:txBody>
          <a:bodyPr rtlCol="0">
            <a:normAutofit fontScale="92500" lnSpcReduction="10000"/>
          </a:bodyPr>
          <a:lstStyle/>
          <a:p>
            <a:pPr fontAlgn="auto">
              <a:spcAft>
                <a:spcPts val="0"/>
              </a:spcAft>
              <a:buFont typeface="Wingdings 2"/>
              <a:buChar char=""/>
              <a:defRPr/>
            </a:pPr>
            <a:r>
              <a:rPr lang="tr-TR" dirty="0" smtClean="0"/>
              <a:t>Anne-baba </a:t>
            </a:r>
            <a:r>
              <a:rPr lang="tr-TR" dirty="0"/>
              <a:t>arasındaki iyi ilişkiler, anne çocuk arasındaki ilişkiyi de olumlu yönde </a:t>
            </a:r>
            <a:r>
              <a:rPr lang="tr-TR" dirty="0" smtClean="0"/>
              <a:t>etkilemektedir</a:t>
            </a:r>
          </a:p>
          <a:p>
            <a:pPr fontAlgn="auto">
              <a:spcAft>
                <a:spcPts val="0"/>
              </a:spcAft>
              <a:buFont typeface="Wingdings 2"/>
              <a:buChar char=""/>
              <a:defRPr/>
            </a:pPr>
            <a:r>
              <a:rPr lang="tr-TR" dirty="0" smtClean="0"/>
              <a:t>Babanın </a:t>
            </a:r>
            <a:r>
              <a:rPr lang="tr-TR" dirty="0"/>
              <a:t>varlığı ve anneye desteği, anne çocuk ilişkisinin daha sağlıklı olmasını </a:t>
            </a:r>
            <a:r>
              <a:rPr lang="tr-TR" dirty="0" smtClean="0"/>
              <a:t>sağlar</a:t>
            </a:r>
          </a:p>
          <a:p>
            <a:pPr fontAlgn="auto">
              <a:spcAft>
                <a:spcPts val="0"/>
              </a:spcAft>
              <a:buFont typeface="Wingdings 2"/>
              <a:buChar char=""/>
              <a:defRPr/>
            </a:pPr>
            <a:r>
              <a:rPr lang="tr-TR" dirty="0" smtClean="0"/>
              <a:t>Anne-baba </a:t>
            </a:r>
            <a:r>
              <a:rPr lang="tr-TR" dirty="0"/>
              <a:t>arasındaki ilişki sağlıklı değilse, anne bu boşluğu doldurmak için bütün ilgisini çocuğa yöneltip aşırı koruyucu bir tutum geliştirerek çocuğun bağımsız bir kişilik geliştirmesini engelleyebilir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Baba Çocuk İlişkisi</a:t>
            </a:r>
          </a:p>
        </p:txBody>
      </p:sp>
      <p:sp>
        <p:nvSpPr>
          <p:cNvPr id="41986" name="İçerik Yer Tutucusu 2"/>
          <p:cNvSpPr>
            <a:spLocks noGrp="1"/>
          </p:cNvSpPr>
          <p:nvPr>
            <p:ph idx="1"/>
          </p:nvPr>
        </p:nvSpPr>
        <p:spPr/>
        <p:txBody>
          <a:bodyPr/>
          <a:lstStyle/>
          <a:p>
            <a:r>
              <a:rPr lang="tr-TR" smtClean="0"/>
              <a:t>Babanın çocuğa dokunması, konuşması, oynaması ve çocuğu ile ilgili kararlara aktif olarak katılması dolaysız etkileşimdir</a:t>
            </a:r>
          </a:p>
        </p:txBody>
      </p:sp>
      <p:pic>
        <p:nvPicPr>
          <p:cNvPr id="41987" name="Picture 2"/>
          <p:cNvPicPr>
            <a:picLocks noChangeAspect="1" noChangeArrowheads="1"/>
          </p:cNvPicPr>
          <p:nvPr/>
        </p:nvPicPr>
        <p:blipFill>
          <a:blip r:embed="rId2"/>
          <a:srcRect/>
          <a:stretch>
            <a:fillRect/>
          </a:stretch>
        </p:blipFill>
        <p:spPr bwMode="auto">
          <a:xfrm>
            <a:off x="5795963" y="3429000"/>
            <a:ext cx="2863850" cy="28019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Anne </a:t>
            </a:r>
            <a:r>
              <a:rPr lang="tr-TR" smtClean="0"/>
              <a:t>Çocuk İlişkisi</a:t>
            </a:r>
            <a:endParaRPr lang="tr-TR"/>
          </a:p>
        </p:txBody>
      </p:sp>
      <p:sp>
        <p:nvSpPr>
          <p:cNvPr id="3" name="İçerik Yer Tutucusu 2"/>
          <p:cNvSpPr>
            <a:spLocks noGrp="1"/>
          </p:cNvSpPr>
          <p:nvPr>
            <p:ph idx="1"/>
          </p:nvPr>
        </p:nvSpPr>
        <p:spPr/>
        <p:txBody>
          <a:bodyPr rtlCol="0">
            <a:normAutofit lnSpcReduction="10000"/>
          </a:bodyPr>
          <a:lstStyle/>
          <a:p>
            <a:pPr fontAlgn="auto">
              <a:spcAft>
                <a:spcPts val="0"/>
              </a:spcAft>
              <a:buFont typeface="Wingdings 2"/>
              <a:buChar char=""/>
              <a:defRPr/>
            </a:pPr>
            <a:r>
              <a:rPr lang="tr-TR" dirty="0"/>
              <a:t>Doğumdan sonra çocuğun ilk etkileşimde bulunduğu ve kendisine en yakın kişi </a:t>
            </a:r>
            <a:r>
              <a:rPr lang="tr-TR" dirty="0" smtClean="0"/>
              <a:t>annedir</a:t>
            </a:r>
          </a:p>
          <a:p>
            <a:pPr fontAlgn="auto">
              <a:spcAft>
                <a:spcPts val="0"/>
              </a:spcAft>
              <a:buFont typeface="Wingdings 2"/>
              <a:buChar char=""/>
              <a:defRPr/>
            </a:pPr>
            <a:r>
              <a:rPr lang="tr-TR" dirty="0"/>
              <a:t>Doğumdan sonra bebeğin açlık, susuzluk, uyku, temizlik ve korunma gibi fizyolojik ihtiyaçları anne tarafından </a:t>
            </a:r>
            <a:r>
              <a:rPr lang="tr-TR" dirty="0" smtClean="0"/>
              <a:t>karşılanır</a:t>
            </a:r>
          </a:p>
          <a:p>
            <a:pPr fontAlgn="auto">
              <a:spcAft>
                <a:spcPts val="0"/>
              </a:spcAft>
              <a:buFont typeface="Wingdings 2"/>
              <a:buChar char=""/>
              <a:defRPr/>
            </a:pPr>
            <a:r>
              <a:rPr lang="tr-TR" dirty="0" smtClean="0"/>
              <a:t>Bebek </a:t>
            </a:r>
            <a:r>
              <a:rPr lang="tr-TR" dirty="0"/>
              <a:t>için annenin önemli bir varlık olması yalnızca fizyolojik ihtiyaçlarını karşılaması ile sınırlı değildir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Baba Çocuk İlişkisi</a:t>
            </a:r>
          </a:p>
        </p:txBody>
      </p:sp>
      <p:sp>
        <p:nvSpPr>
          <p:cNvPr id="3" name="İçerik Yer Tutucusu 2"/>
          <p:cNvSpPr>
            <a:spLocks noGrp="1"/>
          </p:cNvSpPr>
          <p:nvPr>
            <p:ph idx="1"/>
          </p:nvPr>
        </p:nvSpPr>
        <p:spPr/>
        <p:txBody>
          <a:bodyPr rtlCol="0">
            <a:normAutofit lnSpcReduction="10000"/>
          </a:bodyPr>
          <a:lstStyle/>
          <a:p>
            <a:pPr fontAlgn="auto">
              <a:spcAft>
                <a:spcPts val="0"/>
              </a:spcAft>
              <a:buFont typeface="Wingdings 2"/>
              <a:buChar char=""/>
              <a:defRPr/>
            </a:pPr>
            <a:r>
              <a:rPr lang="tr-TR" dirty="0"/>
              <a:t>Hem anne hem de baba çocuğun zekâ gelişimini etkilemekte fakat bunu farklı yollarla </a:t>
            </a:r>
            <a:r>
              <a:rPr lang="tr-TR" dirty="0" smtClean="0"/>
              <a:t>yapmaktadır</a:t>
            </a:r>
          </a:p>
          <a:p>
            <a:pPr fontAlgn="auto">
              <a:spcAft>
                <a:spcPts val="0"/>
              </a:spcAft>
              <a:buFont typeface="Wingdings 2"/>
              <a:buChar char=""/>
              <a:defRPr/>
            </a:pPr>
            <a:r>
              <a:rPr lang="tr-TR" dirty="0" smtClean="0"/>
              <a:t>Baba </a:t>
            </a:r>
            <a:r>
              <a:rPr lang="tr-TR" dirty="0"/>
              <a:t>genellikle bir oyun arkadaşı olarak, anne ise konuşarak, okuyarak bebeği </a:t>
            </a:r>
            <a:r>
              <a:rPr lang="tr-TR" dirty="0" smtClean="0"/>
              <a:t>uyarmaktadır</a:t>
            </a:r>
          </a:p>
          <a:p>
            <a:pPr fontAlgn="auto">
              <a:spcAft>
                <a:spcPts val="0"/>
              </a:spcAft>
              <a:buFont typeface="Wingdings 2"/>
              <a:buChar char=""/>
              <a:defRPr/>
            </a:pPr>
            <a:r>
              <a:rPr lang="tr-TR" dirty="0" smtClean="0"/>
              <a:t>Anne </a:t>
            </a:r>
            <a:r>
              <a:rPr lang="tr-TR" dirty="0"/>
              <a:t>babanın çevre düzenlemesi de çocuğun zihinsel gelişimine katkıda bulunmaktadır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Baba Çocuk İlişkisi</a:t>
            </a:r>
          </a:p>
        </p:txBody>
      </p:sp>
      <p:sp>
        <p:nvSpPr>
          <p:cNvPr id="3" name="İçerik Yer Tutucusu 2"/>
          <p:cNvSpPr>
            <a:spLocks noGrp="1"/>
          </p:cNvSpPr>
          <p:nvPr>
            <p:ph idx="1"/>
          </p:nvPr>
        </p:nvSpPr>
        <p:spPr/>
        <p:txBody>
          <a:bodyPr rtlCol="0">
            <a:normAutofit fontScale="92500" lnSpcReduction="10000"/>
          </a:bodyPr>
          <a:lstStyle/>
          <a:p>
            <a:pPr fontAlgn="auto">
              <a:spcAft>
                <a:spcPts val="0"/>
              </a:spcAft>
              <a:buFont typeface="Wingdings 2"/>
              <a:buChar char=""/>
              <a:defRPr/>
            </a:pPr>
            <a:r>
              <a:rPr lang="tr-TR" dirty="0"/>
              <a:t>Çalışmalar, babanın anneye oranla çocuğun daha bağımsız davranmasını, çevreyi keşfetmesini, sağlayan ve cesaretlendiren bir tutum içinde olduklarını </a:t>
            </a:r>
            <a:r>
              <a:rPr lang="tr-TR" dirty="0" smtClean="0"/>
              <a:t>göstermektedir</a:t>
            </a:r>
          </a:p>
          <a:p>
            <a:pPr fontAlgn="auto">
              <a:spcAft>
                <a:spcPts val="0"/>
              </a:spcAft>
              <a:buFont typeface="Wingdings 2"/>
              <a:buChar char=""/>
              <a:defRPr/>
            </a:pPr>
            <a:r>
              <a:rPr lang="tr-TR" dirty="0"/>
              <a:t>Baba, özellikle erkek çocuğun </a:t>
            </a:r>
            <a:r>
              <a:rPr lang="tr-TR" dirty="0" err="1"/>
              <a:t>maskülen</a:t>
            </a:r>
            <a:r>
              <a:rPr lang="tr-TR" dirty="0"/>
              <a:t> davranışlar kazanması açısından </a:t>
            </a:r>
            <a:r>
              <a:rPr lang="tr-TR" dirty="0" smtClean="0"/>
              <a:t>önemlidir</a:t>
            </a:r>
          </a:p>
          <a:p>
            <a:pPr fontAlgn="auto">
              <a:spcAft>
                <a:spcPts val="0"/>
              </a:spcAft>
              <a:buFont typeface="Wingdings 2"/>
              <a:buChar char=""/>
              <a:defRPr/>
            </a:pPr>
            <a:r>
              <a:rPr lang="tr-TR" dirty="0"/>
              <a:t>İlk yaşlarda anne ölümü, baba ölümünden çok daha yıkıcı sonuçlar ortaya </a:t>
            </a:r>
            <a:r>
              <a:rPr lang="tr-TR" dirty="0" smtClean="0"/>
              <a:t>koymaktadır.</a:t>
            </a:r>
          </a:p>
          <a:p>
            <a:pPr fontAlgn="auto">
              <a:spcAft>
                <a:spcPts val="0"/>
              </a:spcAft>
              <a:buFont typeface="Wingdings 2"/>
              <a:buChar char=""/>
              <a:defRPr/>
            </a:pPr>
            <a:r>
              <a:rPr lang="tr-TR" dirty="0" smtClean="0"/>
              <a:t>Ancak </a:t>
            </a:r>
            <a:r>
              <a:rPr lang="tr-TR" dirty="0"/>
              <a:t>10 yaşından sonra baba ölümü ile anne ölümü aynı ölçüde örseleyici olmaktadır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Baba Çocuk İlişkisi</a:t>
            </a:r>
          </a:p>
        </p:txBody>
      </p:sp>
      <p:sp>
        <p:nvSpPr>
          <p:cNvPr id="45058" name="İçerik Yer Tutucusu 2"/>
          <p:cNvSpPr>
            <a:spLocks noGrp="1"/>
          </p:cNvSpPr>
          <p:nvPr>
            <p:ph idx="1"/>
          </p:nvPr>
        </p:nvSpPr>
        <p:spPr/>
        <p:txBody>
          <a:bodyPr/>
          <a:lstStyle/>
          <a:p>
            <a:r>
              <a:rPr lang="tr-TR" smtClean="0"/>
              <a:t>Araştırmalar, baba yokluğunun okul öncesi dönemde erkek çocuklarda cinsel rolün benimsenmesinde aksaklıklara yol açtığını göstermektedir</a:t>
            </a:r>
          </a:p>
          <a:p>
            <a:r>
              <a:rPr lang="tr-TR" smtClean="0"/>
              <a:t>Yalnız anneleri tarafından büyütülen erkek çocuklarda cinsel rolün benimsenmesinde çatışmalar yaşanabilir, kadınsı özellikler gözlemlenebilir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Baba Çocuk İlişkisi</a:t>
            </a:r>
          </a:p>
        </p:txBody>
      </p:sp>
      <p:sp>
        <p:nvSpPr>
          <p:cNvPr id="3" name="İçerik Yer Tutucusu 2"/>
          <p:cNvSpPr>
            <a:spLocks noGrp="1"/>
          </p:cNvSpPr>
          <p:nvPr>
            <p:ph idx="1"/>
          </p:nvPr>
        </p:nvSpPr>
        <p:spPr/>
        <p:txBody>
          <a:bodyPr rtlCol="0">
            <a:normAutofit lnSpcReduction="10000"/>
          </a:bodyPr>
          <a:lstStyle/>
          <a:p>
            <a:pPr fontAlgn="auto">
              <a:spcAft>
                <a:spcPts val="0"/>
              </a:spcAft>
              <a:buFont typeface="Wingdings 2"/>
              <a:buChar char=""/>
              <a:defRPr/>
            </a:pPr>
            <a:r>
              <a:rPr lang="tr-TR" dirty="0"/>
              <a:t>Kız </a:t>
            </a:r>
            <a:r>
              <a:rPr lang="tr-TR" dirty="0" smtClean="0"/>
              <a:t>çocukları, </a:t>
            </a:r>
            <a:r>
              <a:rPr lang="tr-TR" dirty="0"/>
              <a:t>babaları ile etkileşimde bulunarak ve gözlemleyerek erkeklere nasıl tepkilerde bulunacaklarını ve erkeklerin kendi cinsiyetlerine nasıl tepkide bulunacağını </a:t>
            </a:r>
            <a:r>
              <a:rPr lang="tr-TR" dirty="0" smtClean="0"/>
              <a:t>öğrenirler</a:t>
            </a:r>
          </a:p>
          <a:p>
            <a:pPr fontAlgn="auto">
              <a:spcAft>
                <a:spcPts val="0"/>
              </a:spcAft>
              <a:buFont typeface="Wingdings 2"/>
              <a:buChar char=""/>
              <a:defRPr/>
            </a:pPr>
            <a:r>
              <a:rPr lang="tr-TR" dirty="0" smtClean="0"/>
              <a:t>Baba </a:t>
            </a:r>
            <a:r>
              <a:rPr lang="tr-TR" dirty="0"/>
              <a:t>yoksunu kız çocuklarından bazılarının erkek arkadaşları ile ilişkilerinde saldırgan, bazılarınınsa sıkılgan davranışlar gösterdikleri gözlemlenmektedir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Baba Çocuk İlişkisi</a:t>
            </a:r>
          </a:p>
        </p:txBody>
      </p:sp>
      <p:sp>
        <p:nvSpPr>
          <p:cNvPr id="3" name="İçerik Yer Tutucusu 2"/>
          <p:cNvSpPr>
            <a:spLocks noGrp="1"/>
          </p:cNvSpPr>
          <p:nvPr>
            <p:ph idx="1"/>
          </p:nvPr>
        </p:nvSpPr>
        <p:spPr/>
        <p:txBody>
          <a:bodyPr rtlCol="0">
            <a:normAutofit fontScale="92500"/>
          </a:bodyPr>
          <a:lstStyle/>
          <a:p>
            <a:pPr fontAlgn="auto">
              <a:spcAft>
                <a:spcPts val="0"/>
              </a:spcAft>
              <a:buFont typeface="Wingdings 2"/>
              <a:buChar char=""/>
              <a:defRPr/>
            </a:pPr>
            <a:r>
              <a:rPr lang="tr-TR" dirty="0" smtClean="0"/>
              <a:t>Baba </a:t>
            </a:r>
            <a:r>
              <a:rPr lang="tr-TR" dirty="0"/>
              <a:t>yoksunluğu ya da babadan ayrılma ile okul başarısı arasında bir ilişkinin varlığı </a:t>
            </a:r>
            <a:r>
              <a:rPr lang="tr-TR" dirty="0" smtClean="0"/>
              <a:t>savunulmaktadır</a:t>
            </a:r>
          </a:p>
          <a:p>
            <a:pPr fontAlgn="auto">
              <a:spcAft>
                <a:spcPts val="0"/>
              </a:spcAft>
              <a:buFont typeface="Wingdings 2"/>
              <a:buChar char=""/>
              <a:defRPr/>
            </a:pPr>
            <a:r>
              <a:rPr lang="tr-TR" dirty="0" smtClean="0"/>
              <a:t>Babanın </a:t>
            </a:r>
            <a:r>
              <a:rPr lang="tr-TR" dirty="0"/>
              <a:t>yokluğu, anne üzerindeki toplumsal baskıyı ve sorumlulukları </a:t>
            </a:r>
            <a:r>
              <a:rPr lang="tr-TR" dirty="0" smtClean="0"/>
              <a:t>artırmaktadır</a:t>
            </a:r>
          </a:p>
          <a:p>
            <a:pPr fontAlgn="auto">
              <a:spcAft>
                <a:spcPts val="0"/>
              </a:spcAft>
              <a:buFont typeface="Wingdings 2"/>
              <a:buChar char=""/>
              <a:defRPr/>
            </a:pPr>
            <a:r>
              <a:rPr lang="tr-TR" dirty="0" smtClean="0"/>
              <a:t>Bu </a:t>
            </a:r>
            <a:r>
              <a:rPr lang="tr-TR" dirty="0"/>
              <a:t>sebeple anne çocuğa karşı gereken sabır, anlayış, hoşgörüyü </a:t>
            </a:r>
            <a:r>
              <a:rPr lang="tr-TR" dirty="0" smtClean="0"/>
              <a:t>göstermeyebilmekte; bu </a:t>
            </a:r>
            <a:r>
              <a:rPr lang="tr-TR" dirty="0"/>
              <a:t>durum da anne çocuk ilişkisinin bozulmasına neden olabilmektedir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Anne </a:t>
            </a:r>
            <a:r>
              <a:rPr lang="tr-TR" smtClean="0"/>
              <a:t>Baba Çocuk İlişkisi</a:t>
            </a:r>
            <a:endParaRPr lang="tr-TR"/>
          </a:p>
        </p:txBody>
      </p:sp>
      <p:sp>
        <p:nvSpPr>
          <p:cNvPr id="3" name="İçerik Yer Tutucusu 2"/>
          <p:cNvSpPr>
            <a:spLocks noGrp="1"/>
          </p:cNvSpPr>
          <p:nvPr>
            <p:ph idx="1"/>
          </p:nvPr>
        </p:nvSpPr>
        <p:spPr/>
        <p:txBody>
          <a:bodyPr rtlCol="0">
            <a:normAutofit fontScale="92500"/>
          </a:bodyPr>
          <a:lstStyle/>
          <a:p>
            <a:pPr fontAlgn="auto">
              <a:spcAft>
                <a:spcPts val="0"/>
              </a:spcAft>
              <a:buFont typeface="Wingdings 2"/>
              <a:buChar char=""/>
              <a:defRPr/>
            </a:pPr>
            <a:r>
              <a:rPr lang="tr-TR" dirty="0"/>
              <a:t>Anne baba ve çocuk arasındaki ilişkinin sağlıklı olabilmesi, öncelikle anne babanın kendi aralarındaki ilişkinin sağlıklı olmasına </a:t>
            </a:r>
            <a:r>
              <a:rPr lang="tr-TR" dirty="0" smtClean="0"/>
              <a:t>bağlıdır</a:t>
            </a:r>
          </a:p>
          <a:p>
            <a:pPr fontAlgn="auto">
              <a:spcAft>
                <a:spcPts val="0"/>
              </a:spcAft>
              <a:buFont typeface="Wingdings 2"/>
              <a:buChar char=""/>
              <a:defRPr/>
            </a:pPr>
            <a:r>
              <a:rPr lang="tr-TR" dirty="0"/>
              <a:t>Anne baba arasındaki uyumlu ilişkiler; çocuklarına karşı tutarlı, kabul edici ve sevecen bir tutum geliştirmelerini </a:t>
            </a:r>
            <a:r>
              <a:rPr lang="tr-TR" dirty="0" smtClean="0"/>
              <a:t>sağlar</a:t>
            </a:r>
          </a:p>
          <a:p>
            <a:pPr fontAlgn="auto">
              <a:spcAft>
                <a:spcPts val="0"/>
              </a:spcAft>
              <a:buFont typeface="Wingdings 2"/>
              <a:buChar char=""/>
              <a:defRPr/>
            </a:pPr>
            <a:r>
              <a:rPr lang="tr-TR" dirty="0"/>
              <a:t>Ailede sevgi, şefkat ve ilginin hakim olduğu; güven verici, destekleyici, demokratik bir havanın gelişmesinde önemli rol oynar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Anne Baba Çocuk İlişkisi</a:t>
            </a:r>
          </a:p>
        </p:txBody>
      </p:sp>
      <p:sp>
        <p:nvSpPr>
          <p:cNvPr id="3" name="İçerik Yer Tutucusu 2"/>
          <p:cNvSpPr>
            <a:spLocks noGrp="1"/>
          </p:cNvSpPr>
          <p:nvPr>
            <p:ph idx="1"/>
          </p:nvPr>
        </p:nvSpPr>
        <p:spPr/>
        <p:txBody>
          <a:bodyPr rtlCol="0">
            <a:normAutofit fontScale="92500" lnSpcReduction="20000"/>
          </a:bodyPr>
          <a:lstStyle/>
          <a:p>
            <a:pPr fontAlgn="auto">
              <a:spcAft>
                <a:spcPts val="0"/>
              </a:spcAft>
              <a:buFont typeface="Wingdings 2"/>
              <a:buChar char=""/>
              <a:defRPr/>
            </a:pPr>
            <a:r>
              <a:rPr lang="tr-TR" dirty="0"/>
              <a:t>1989 yılında yapılan bir araştırmada çocuktaki davranış bozukluklarını anne baba tutumlarının dışında arayan araştırmacılar tarafından kalıtım, zekâ düzeyi, iç salgı bezleri, kötü arkadaşlar, çocukların doğuş sırası, radyo ve televizyonun olumsuz etkileri vb. etkenler </a:t>
            </a:r>
            <a:r>
              <a:rPr lang="tr-TR" dirty="0" smtClean="0"/>
              <a:t>incelenmiştir</a:t>
            </a:r>
          </a:p>
          <a:p>
            <a:pPr fontAlgn="auto">
              <a:spcAft>
                <a:spcPts val="0"/>
              </a:spcAft>
              <a:buFont typeface="Wingdings 2"/>
              <a:buChar char=""/>
              <a:defRPr/>
            </a:pPr>
            <a:r>
              <a:rPr lang="tr-TR" dirty="0"/>
              <a:t>Ancak çocuklar üzerinde yapılan klinik çalışmalar, bu etkenlerin hiçbirinin anne baba ve çocuk ilişkisi kadar önem taşımadığını kanıtlamıştır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Anne Baba Çocuk İlişkisi</a:t>
            </a:r>
          </a:p>
        </p:txBody>
      </p:sp>
      <p:sp>
        <p:nvSpPr>
          <p:cNvPr id="3" name="İçerik Yer Tutucusu 2"/>
          <p:cNvSpPr>
            <a:spLocks noGrp="1"/>
          </p:cNvSpPr>
          <p:nvPr>
            <p:ph idx="1"/>
          </p:nvPr>
        </p:nvSpPr>
        <p:spPr/>
        <p:txBody>
          <a:bodyPr rtlCol="0">
            <a:normAutofit fontScale="92500" lnSpcReduction="10000"/>
          </a:bodyPr>
          <a:lstStyle/>
          <a:p>
            <a:pPr fontAlgn="auto">
              <a:spcAft>
                <a:spcPts val="0"/>
              </a:spcAft>
              <a:buFont typeface="Wingdings 2"/>
              <a:buChar char=""/>
              <a:defRPr/>
            </a:pPr>
            <a:r>
              <a:rPr lang="tr-TR" dirty="0" smtClean="0"/>
              <a:t>Davranış </a:t>
            </a:r>
            <a:r>
              <a:rPr lang="tr-TR" dirty="0"/>
              <a:t>bozuklukları gösteren çocuk ve yetişkinlerin özgeçmişleri üzerinde yapılan çalışmalar, anne-baba- çocuk ilişkilerinin bu bozuklukların oluşmasında önemli rol oynadığını ortaya </a:t>
            </a:r>
            <a:r>
              <a:rPr lang="tr-TR" dirty="0" smtClean="0"/>
              <a:t>koymaktadır</a:t>
            </a:r>
          </a:p>
          <a:p>
            <a:pPr fontAlgn="auto">
              <a:spcAft>
                <a:spcPts val="0"/>
              </a:spcAft>
              <a:buFont typeface="Wingdings 2"/>
              <a:buChar char=""/>
              <a:defRPr/>
            </a:pPr>
            <a:r>
              <a:rPr lang="tr-TR" dirty="0"/>
              <a:t>Anne-babaları ile sağlıklı iletişim içinde olan çocukların, diğerlerine nazaran daha az endişeli tavır sergiledikleri ve arkadaş ilişkilerinde daha başarılı oldukları gözlemlenmektedir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Anne Baba Çocuk İlişkisi</a:t>
            </a:r>
          </a:p>
        </p:txBody>
      </p:sp>
      <p:sp>
        <p:nvSpPr>
          <p:cNvPr id="51202" name="İçerik Yer Tutucusu 2"/>
          <p:cNvSpPr>
            <a:spLocks noGrp="1"/>
          </p:cNvSpPr>
          <p:nvPr>
            <p:ph idx="1"/>
          </p:nvPr>
        </p:nvSpPr>
        <p:spPr/>
        <p:txBody>
          <a:bodyPr/>
          <a:lstStyle/>
          <a:p>
            <a:r>
              <a:rPr lang="tr-TR" smtClean="0"/>
              <a:t>İnatçı bir tutumla kendi fikirlerini savunan, kendi görüş ve düşünceleri dışında doğru kabul etmeyen, çocuklarının görüş ve düşüncelerinde mantık aramayan anne-babalar, çocukları ile sağlıklı iletişim kuramazlar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Anne Baba Çocuk İlişkisi</a:t>
            </a:r>
          </a:p>
        </p:txBody>
      </p:sp>
      <p:sp>
        <p:nvSpPr>
          <p:cNvPr id="3" name="İçerik Yer Tutucusu 2"/>
          <p:cNvSpPr>
            <a:spLocks noGrp="1"/>
          </p:cNvSpPr>
          <p:nvPr>
            <p:ph idx="1"/>
          </p:nvPr>
        </p:nvSpPr>
        <p:spPr/>
        <p:txBody>
          <a:bodyPr rtlCol="0">
            <a:normAutofit fontScale="92500" lnSpcReduction="10000"/>
          </a:bodyPr>
          <a:lstStyle/>
          <a:p>
            <a:pPr fontAlgn="auto">
              <a:lnSpc>
                <a:spcPct val="115000"/>
              </a:lnSpc>
              <a:spcAft>
                <a:spcPts val="1000"/>
              </a:spcAft>
              <a:buFont typeface="Wingdings 2"/>
              <a:buChar char=""/>
              <a:defRPr/>
            </a:pPr>
            <a:r>
              <a:rPr lang="tr-TR" dirty="0">
                <a:ea typeface="Calibri"/>
                <a:cs typeface="Times New Roman"/>
              </a:rPr>
              <a:t>Sağlıklı iletişim için anne babalar;</a:t>
            </a:r>
          </a:p>
          <a:p>
            <a:pPr fontAlgn="auto">
              <a:lnSpc>
                <a:spcPct val="115000"/>
              </a:lnSpc>
              <a:spcAft>
                <a:spcPts val="0"/>
              </a:spcAft>
              <a:buFont typeface="Wingdings"/>
              <a:buChar char=""/>
              <a:defRPr/>
            </a:pPr>
            <a:r>
              <a:rPr lang="tr-TR" dirty="0">
                <a:ea typeface="Calibri"/>
                <a:cs typeface="Times New Roman"/>
              </a:rPr>
              <a:t>Çocuklarını dinlemeli</a:t>
            </a:r>
          </a:p>
          <a:p>
            <a:pPr fontAlgn="auto">
              <a:lnSpc>
                <a:spcPct val="115000"/>
              </a:lnSpc>
              <a:spcAft>
                <a:spcPts val="0"/>
              </a:spcAft>
              <a:buFont typeface="Wingdings"/>
              <a:buChar char=""/>
              <a:defRPr/>
            </a:pPr>
            <a:r>
              <a:rPr lang="tr-TR" dirty="0">
                <a:ea typeface="Calibri"/>
                <a:cs typeface="Times New Roman"/>
              </a:rPr>
              <a:t>Duygularını paylaşmalı</a:t>
            </a:r>
          </a:p>
          <a:p>
            <a:pPr fontAlgn="auto">
              <a:lnSpc>
                <a:spcPct val="115000"/>
              </a:lnSpc>
              <a:spcAft>
                <a:spcPts val="0"/>
              </a:spcAft>
              <a:buFont typeface="Wingdings"/>
              <a:buChar char=""/>
              <a:defRPr/>
            </a:pPr>
            <a:r>
              <a:rPr lang="tr-TR" dirty="0">
                <a:ea typeface="Calibri"/>
                <a:cs typeface="Times New Roman"/>
              </a:rPr>
              <a:t>Başkalarının haklarına saygılı davranmasını sağlamalı</a:t>
            </a:r>
          </a:p>
          <a:p>
            <a:pPr fontAlgn="auto">
              <a:lnSpc>
                <a:spcPct val="115000"/>
              </a:lnSpc>
              <a:spcAft>
                <a:spcPts val="0"/>
              </a:spcAft>
              <a:buFont typeface="Wingdings"/>
              <a:buChar char=""/>
              <a:defRPr/>
            </a:pPr>
            <a:r>
              <a:rPr lang="tr-TR" dirty="0">
                <a:ea typeface="Calibri"/>
                <a:cs typeface="Times New Roman"/>
              </a:rPr>
              <a:t>Kızgınlıklarını kontrol etmesini sağlamalı</a:t>
            </a:r>
          </a:p>
          <a:p>
            <a:pPr fontAlgn="auto">
              <a:lnSpc>
                <a:spcPct val="115000"/>
              </a:lnSpc>
              <a:spcAft>
                <a:spcPts val="1000"/>
              </a:spcAft>
              <a:buFont typeface="Wingdings"/>
              <a:buChar char=""/>
              <a:defRPr/>
            </a:pPr>
            <a:r>
              <a:rPr lang="tr-TR" dirty="0">
                <a:ea typeface="Calibri"/>
                <a:cs typeface="Times New Roman"/>
              </a:rPr>
              <a:t>Olumsuz davranışlar karşısında yargıç gibi </a:t>
            </a:r>
            <a:r>
              <a:rPr lang="tr-TR" dirty="0" smtClean="0">
                <a:ea typeface="Calibri"/>
                <a:cs typeface="Times New Roman"/>
              </a:rPr>
              <a:t>davranmamalıdır</a:t>
            </a:r>
            <a:endParaRPr lang="tr-TR" dirty="0">
              <a:ea typeface="Calibri"/>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Anne Çocuk İlişkisi</a:t>
            </a:r>
          </a:p>
        </p:txBody>
      </p:sp>
      <p:sp>
        <p:nvSpPr>
          <p:cNvPr id="3" name="İçerik Yer Tutucusu 2"/>
          <p:cNvSpPr>
            <a:spLocks noGrp="1"/>
          </p:cNvSpPr>
          <p:nvPr>
            <p:ph idx="1"/>
          </p:nvPr>
        </p:nvSpPr>
        <p:spPr/>
        <p:txBody>
          <a:bodyPr rtlCol="0">
            <a:normAutofit fontScale="92500" lnSpcReduction="10000"/>
          </a:bodyPr>
          <a:lstStyle/>
          <a:p>
            <a:pPr fontAlgn="auto">
              <a:spcAft>
                <a:spcPts val="0"/>
              </a:spcAft>
              <a:buFont typeface="Wingdings 2"/>
              <a:buChar char=""/>
              <a:defRPr/>
            </a:pPr>
            <a:r>
              <a:rPr lang="tr-TR" dirty="0"/>
              <a:t>Bebek sıcaklık ve yakınlık hissetmek </a:t>
            </a:r>
            <a:r>
              <a:rPr lang="tr-TR" dirty="0" smtClean="0"/>
              <a:t>ister</a:t>
            </a:r>
          </a:p>
          <a:p>
            <a:pPr fontAlgn="auto">
              <a:spcAft>
                <a:spcPts val="0"/>
              </a:spcAft>
              <a:buFont typeface="Wingdings 2"/>
              <a:buChar char=""/>
              <a:defRPr/>
            </a:pPr>
            <a:r>
              <a:rPr lang="tr-TR" dirty="0" smtClean="0"/>
              <a:t>Bu </a:t>
            </a:r>
            <a:r>
              <a:rPr lang="tr-TR" dirty="0"/>
              <a:t>nedenle sevilmek, kucaklanmak da bir ihtiyaç olarak ortaya </a:t>
            </a:r>
            <a:r>
              <a:rPr lang="tr-TR" dirty="0" smtClean="0"/>
              <a:t>çıkmaktadır</a:t>
            </a:r>
          </a:p>
          <a:p>
            <a:pPr fontAlgn="auto">
              <a:spcAft>
                <a:spcPts val="0"/>
              </a:spcAft>
              <a:buFont typeface="Wingdings 2"/>
              <a:buChar char=""/>
              <a:defRPr/>
            </a:pPr>
            <a:r>
              <a:rPr lang="tr-TR" dirty="0"/>
              <a:t>İlk haftalarda bebek, anneyi ayrı bir kişi olarak değil, kendisinin bir uzantısı olarak </a:t>
            </a:r>
            <a:r>
              <a:rPr lang="tr-TR" dirty="0" smtClean="0"/>
              <a:t>algılar</a:t>
            </a:r>
          </a:p>
          <a:p>
            <a:pPr fontAlgn="auto">
              <a:spcAft>
                <a:spcPts val="0"/>
              </a:spcAft>
              <a:buFont typeface="Wingdings 2"/>
              <a:buChar char=""/>
              <a:defRPr/>
            </a:pPr>
            <a:r>
              <a:rPr lang="tr-TR" dirty="0" smtClean="0"/>
              <a:t>Anne </a:t>
            </a:r>
            <a:r>
              <a:rPr lang="tr-TR" dirty="0"/>
              <a:t>memesi bebek için ayrı bir organ değil, kendi bedeninin bir parçası </a:t>
            </a:r>
            <a:r>
              <a:rPr lang="tr-TR" dirty="0" smtClean="0"/>
              <a:t>gibidir</a:t>
            </a:r>
          </a:p>
          <a:p>
            <a:pPr fontAlgn="auto">
              <a:spcAft>
                <a:spcPts val="0"/>
              </a:spcAft>
              <a:buFont typeface="Wingdings 2"/>
              <a:buChar char=""/>
              <a:defRPr/>
            </a:pPr>
            <a:r>
              <a:rPr lang="tr-TR" dirty="0" smtClean="0"/>
              <a:t>Anne </a:t>
            </a:r>
            <a:r>
              <a:rPr lang="tr-TR" dirty="0"/>
              <a:t>de bebeği aynı şekilde kendi vücudunun bir uzantısı olarak görmektedir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Boşanma</a:t>
            </a:r>
          </a:p>
        </p:txBody>
      </p:sp>
      <p:sp>
        <p:nvSpPr>
          <p:cNvPr id="53250" name="İçerik Yer Tutucusu 2"/>
          <p:cNvSpPr>
            <a:spLocks noGrp="1"/>
          </p:cNvSpPr>
          <p:nvPr>
            <p:ph idx="1"/>
          </p:nvPr>
        </p:nvSpPr>
        <p:spPr/>
        <p:txBody>
          <a:bodyPr/>
          <a:lstStyle/>
          <a:p>
            <a:r>
              <a:rPr lang="tr-TR" smtClean="0"/>
              <a:t>Hukuki yönden boşanma, evlilik sözleşmesinin sona ermesidir</a:t>
            </a:r>
          </a:p>
          <a:p>
            <a:r>
              <a:rPr lang="tr-TR" smtClean="0"/>
              <a:t>Ruhsal açıdan boşanma, ailenin bölünmesine ya da dağılmasına yol açan ve bütün aile üyelerini sarsan karmaşık bir olaydır</a:t>
            </a:r>
          </a:p>
        </p:txBody>
      </p:sp>
      <p:pic>
        <p:nvPicPr>
          <p:cNvPr id="53251" name="Picture 2"/>
          <p:cNvPicPr>
            <a:picLocks noChangeAspect="1" noChangeArrowheads="1"/>
          </p:cNvPicPr>
          <p:nvPr/>
        </p:nvPicPr>
        <p:blipFill>
          <a:blip r:embed="rId2"/>
          <a:srcRect/>
          <a:stretch>
            <a:fillRect/>
          </a:stretch>
        </p:blipFill>
        <p:spPr bwMode="auto">
          <a:xfrm>
            <a:off x="5724525" y="4365625"/>
            <a:ext cx="2879725" cy="216058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Boşanma</a:t>
            </a:r>
          </a:p>
        </p:txBody>
      </p:sp>
      <p:sp>
        <p:nvSpPr>
          <p:cNvPr id="54274" name="İçerik Yer Tutucusu 2"/>
          <p:cNvSpPr>
            <a:spLocks noGrp="1"/>
          </p:cNvSpPr>
          <p:nvPr>
            <p:ph idx="1"/>
          </p:nvPr>
        </p:nvSpPr>
        <p:spPr/>
        <p:txBody>
          <a:bodyPr/>
          <a:lstStyle/>
          <a:p>
            <a:r>
              <a:rPr lang="tr-TR" smtClean="0"/>
              <a:t>Boşanma sonrası hem kadın hem erkek bir bunalım sürecine girer</a:t>
            </a:r>
          </a:p>
          <a:p>
            <a:r>
              <a:rPr lang="tr-TR" smtClean="0"/>
              <a:t>Bu süreçte her iki taraf da gerçeği reddetme, öfke, kendini diğer insanlardan soyutlama, kaybedileni geri almak için pazarlık, depresyon ve zamanla uyum süreci yaşar</a:t>
            </a:r>
          </a:p>
        </p:txBody>
      </p:sp>
      <p:pic>
        <p:nvPicPr>
          <p:cNvPr id="54275" name="Picture 2"/>
          <p:cNvPicPr>
            <a:picLocks noChangeAspect="1" noChangeArrowheads="1"/>
          </p:cNvPicPr>
          <p:nvPr/>
        </p:nvPicPr>
        <p:blipFill>
          <a:blip r:embed="rId2"/>
          <a:srcRect/>
          <a:stretch>
            <a:fillRect/>
          </a:stretch>
        </p:blipFill>
        <p:spPr bwMode="auto">
          <a:xfrm>
            <a:off x="4427538" y="4724400"/>
            <a:ext cx="3776662" cy="17907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Boşanma</a:t>
            </a:r>
          </a:p>
        </p:txBody>
      </p:sp>
      <p:sp>
        <p:nvSpPr>
          <p:cNvPr id="55298" name="İçerik Yer Tutucusu 2"/>
          <p:cNvSpPr>
            <a:spLocks noGrp="1"/>
          </p:cNvSpPr>
          <p:nvPr>
            <p:ph idx="1"/>
          </p:nvPr>
        </p:nvSpPr>
        <p:spPr/>
        <p:txBody>
          <a:bodyPr/>
          <a:lstStyle/>
          <a:p>
            <a:r>
              <a:rPr lang="tr-TR" smtClean="0"/>
              <a:t>Kadın ve erkeğin ayrı yaşamaya başladıkları zaman kaybettikleri yalnız bir eş olmayıp aynı zamanda bir yaşam biçimi ve kimliğin kaybedilmesidir</a:t>
            </a:r>
          </a:p>
          <a:p>
            <a:r>
              <a:rPr lang="tr-TR" smtClean="0"/>
              <a:t>Boşanma; evlilikte başarısızlık duygusu, mutlu beraberliklere özenme, beklentilerinin gerçekleşmeyeceği duygusu ve benlik saygısında azalmaya neden olur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Boşanma</a:t>
            </a:r>
          </a:p>
        </p:txBody>
      </p:sp>
      <p:sp>
        <p:nvSpPr>
          <p:cNvPr id="3" name="İçerik Yer Tutucusu 2"/>
          <p:cNvSpPr>
            <a:spLocks noGrp="1"/>
          </p:cNvSpPr>
          <p:nvPr>
            <p:ph idx="1"/>
          </p:nvPr>
        </p:nvSpPr>
        <p:spPr>
          <a:xfrm>
            <a:off x="457200" y="1600200"/>
            <a:ext cx="8229600" cy="4637088"/>
          </a:xfrm>
        </p:spPr>
        <p:txBody>
          <a:bodyPr rtlCol="0">
            <a:normAutofit fontScale="92500"/>
          </a:bodyPr>
          <a:lstStyle/>
          <a:p>
            <a:pPr fontAlgn="auto">
              <a:spcAft>
                <a:spcPts val="0"/>
              </a:spcAft>
              <a:buFont typeface="Wingdings 2"/>
              <a:buChar char=""/>
              <a:defRPr/>
            </a:pPr>
            <a:r>
              <a:rPr lang="tr-TR" dirty="0"/>
              <a:t>Boşanma olayında en çok zararı gören küçük </a:t>
            </a:r>
            <a:r>
              <a:rPr lang="tr-TR" dirty="0" smtClean="0"/>
              <a:t>çocuklardır</a:t>
            </a:r>
          </a:p>
          <a:p>
            <a:pPr fontAlgn="auto">
              <a:spcAft>
                <a:spcPts val="0"/>
              </a:spcAft>
              <a:buFont typeface="Wingdings 2"/>
              <a:buChar char=""/>
              <a:defRPr/>
            </a:pPr>
            <a:r>
              <a:rPr lang="tr-TR" dirty="0"/>
              <a:t>Anne-babanın boşanma sürecinde birbirlerine karşı tutumları çocuğun boşanmadan etkilenme derecesinde önemli rol </a:t>
            </a:r>
            <a:r>
              <a:rPr lang="tr-TR" dirty="0" smtClean="0"/>
              <a:t>oynar</a:t>
            </a:r>
          </a:p>
          <a:p>
            <a:pPr fontAlgn="auto">
              <a:spcAft>
                <a:spcPts val="0"/>
              </a:spcAft>
              <a:buFont typeface="Wingdings 2"/>
              <a:buChar char=""/>
              <a:defRPr/>
            </a:pPr>
            <a:r>
              <a:rPr lang="tr-TR" dirty="0" smtClean="0"/>
              <a:t>Anne-baba </a:t>
            </a:r>
            <a:r>
              <a:rPr lang="tr-TR" dirty="0"/>
              <a:t>birbirlerine saygılı davranmış ve çocuklarının önünde kavga etmemişse, çocuklar boşanmadan daha az zarar görürler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fontAlgn="auto">
              <a:spcAft>
                <a:spcPts val="0"/>
              </a:spcAft>
              <a:defRPr/>
            </a:pPr>
            <a:r>
              <a:rPr lang="tr-TR"/>
              <a:t>Boşanmanın </a:t>
            </a:r>
            <a:r>
              <a:rPr lang="tr-TR" smtClean="0"/>
              <a:t>Çocuk Üzerindeki Etkileri</a:t>
            </a:r>
            <a:endParaRPr lang="tr-TR"/>
          </a:p>
        </p:txBody>
      </p:sp>
      <p:sp>
        <p:nvSpPr>
          <p:cNvPr id="3" name="İçerik Yer Tutucusu 2"/>
          <p:cNvSpPr>
            <a:spLocks noGrp="1"/>
          </p:cNvSpPr>
          <p:nvPr>
            <p:ph idx="1"/>
          </p:nvPr>
        </p:nvSpPr>
        <p:spPr/>
        <p:txBody>
          <a:bodyPr rtlCol="0">
            <a:normAutofit fontScale="92500"/>
          </a:bodyPr>
          <a:lstStyle/>
          <a:p>
            <a:pPr fontAlgn="auto">
              <a:spcAft>
                <a:spcPts val="0"/>
              </a:spcAft>
              <a:buFont typeface="Wingdings" pitchFamily="2" charset="2"/>
              <a:buChar char="ü"/>
              <a:defRPr/>
            </a:pPr>
            <a:r>
              <a:rPr lang="tr-TR" dirty="0" smtClean="0"/>
              <a:t>Boşanma </a:t>
            </a:r>
            <a:r>
              <a:rPr lang="tr-TR" dirty="0"/>
              <a:t>öncesi ve sırasında en büyük kavgalar çocukların yanında olur. Anne-baba bu şekilde çocuğu kavganın ortasında bırakarak arabuluculuk yapmaya </a:t>
            </a:r>
            <a:r>
              <a:rPr lang="tr-TR" dirty="0" smtClean="0"/>
              <a:t>zorlayabilir</a:t>
            </a:r>
            <a:endParaRPr lang="tr-TR" dirty="0"/>
          </a:p>
          <a:p>
            <a:pPr fontAlgn="auto">
              <a:spcAft>
                <a:spcPts val="0"/>
              </a:spcAft>
              <a:buFont typeface="Wingdings" pitchFamily="2" charset="2"/>
              <a:buChar char="ü"/>
              <a:defRPr/>
            </a:pPr>
            <a:r>
              <a:rPr lang="tr-TR" dirty="0" smtClean="0"/>
              <a:t>Anne-baba </a:t>
            </a:r>
            <a:r>
              <a:rPr lang="tr-TR" dirty="0"/>
              <a:t>arasındaki sürekli geçimsizlik ve kavgalar; çocuklarda parmak emme, tırnak yeme, altını ıslatma, kıskançlık, okul fobisi, saldırganlık, çalma gibi davranış bozuklukları ortaya çıkarabilir</a:t>
            </a:r>
          </a:p>
          <a:p>
            <a:pPr fontAlgn="auto">
              <a:spcAft>
                <a:spcPts val="0"/>
              </a:spcAft>
              <a:buFont typeface="Wingdings 2"/>
              <a:buChar char=""/>
              <a:defRPr/>
            </a:pP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fontAlgn="auto">
              <a:spcAft>
                <a:spcPts val="0"/>
              </a:spcAft>
              <a:defRPr/>
            </a:pPr>
            <a:r>
              <a:rPr lang="tr-TR"/>
              <a:t>Boşanmanın Çocuk Üzerindeki Etkileri</a:t>
            </a:r>
          </a:p>
        </p:txBody>
      </p:sp>
      <p:sp>
        <p:nvSpPr>
          <p:cNvPr id="3" name="İçerik Yer Tutucusu 2"/>
          <p:cNvSpPr>
            <a:spLocks noGrp="1"/>
          </p:cNvSpPr>
          <p:nvPr>
            <p:ph idx="1"/>
          </p:nvPr>
        </p:nvSpPr>
        <p:spPr/>
        <p:txBody>
          <a:bodyPr rtlCol="0">
            <a:normAutofit lnSpcReduction="10000"/>
          </a:bodyPr>
          <a:lstStyle/>
          <a:p>
            <a:pPr fontAlgn="auto">
              <a:spcAft>
                <a:spcPts val="0"/>
              </a:spcAft>
              <a:buFont typeface="Wingdings" pitchFamily="2" charset="2"/>
              <a:buChar char="ü"/>
              <a:defRPr/>
            </a:pPr>
            <a:r>
              <a:rPr lang="tr-TR" dirty="0" smtClean="0"/>
              <a:t>Boşanma </a:t>
            </a:r>
            <a:r>
              <a:rPr lang="tr-TR" dirty="0"/>
              <a:t>sonrasında çocuk, hangi tarafla birlikteyse, onun sevgisini kaybetmemek için diğer tarafın da aleyhinde söylenenleri dinler, onaylar. Bu durum çocuğu ikiyüzlülüğe zorlar.</a:t>
            </a:r>
          </a:p>
          <a:p>
            <a:pPr fontAlgn="auto">
              <a:spcAft>
                <a:spcPts val="0"/>
              </a:spcAft>
              <a:buFont typeface="Wingdings" pitchFamily="2" charset="2"/>
              <a:buChar char="ü"/>
              <a:defRPr/>
            </a:pPr>
            <a:r>
              <a:rPr lang="tr-TR" dirty="0" smtClean="0"/>
              <a:t>Anne-baba </a:t>
            </a:r>
            <a:r>
              <a:rPr lang="tr-TR" dirty="0"/>
              <a:t>çocuğun sevgisini kazanmak için çocuğa paralar, hediyeler verir ve birçok davranışı hoşgörü ile karşılar. Bu durum çocuğun şımarmasına neden </a:t>
            </a:r>
            <a:r>
              <a:rPr lang="tr-TR" dirty="0" smtClean="0"/>
              <a:t>olabilir</a:t>
            </a: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fontAlgn="auto">
              <a:spcAft>
                <a:spcPts val="0"/>
              </a:spcAft>
              <a:defRPr/>
            </a:pPr>
            <a:r>
              <a:rPr lang="tr-TR"/>
              <a:t>Boşanmanın Çocuk Üzerindeki Etkileri</a:t>
            </a:r>
          </a:p>
        </p:txBody>
      </p:sp>
      <p:sp>
        <p:nvSpPr>
          <p:cNvPr id="3" name="İçerik Yer Tutucusu 2"/>
          <p:cNvSpPr>
            <a:spLocks noGrp="1"/>
          </p:cNvSpPr>
          <p:nvPr>
            <p:ph idx="1"/>
          </p:nvPr>
        </p:nvSpPr>
        <p:spPr/>
        <p:txBody>
          <a:bodyPr rtlCol="0">
            <a:normAutofit fontScale="92500" lnSpcReduction="20000"/>
          </a:bodyPr>
          <a:lstStyle/>
          <a:p>
            <a:pPr fontAlgn="auto">
              <a:spcAft>
                <a:spcPts val="0"/>
              </a:spcAft>
              <a:buFont typeface="Wingdings" pitchFamily="2" charset="2"/>
              <a:buChar char="ü"/>
              <a:defRPr/>
            </a:pPr>
            <a:r>
              <a:rPr lang="tr-TR" dirty="0" smtClean="0"/>
              <a:t>Özellikle </a:t>
            </a:r>
            <a:r>
              <a:rPr lang="tr-TR" dirty="0"/>
              <a:t>annenin, çocuk babasını ziyarete gittiği zaman yaptıklarını öğrenmek istemesi, çocuğu sorguya çekmesi çocuğu yalan söyleme davranışına </a:t>
            </a:r>
            <a:r>
              <a:rPr lang="tr-TR" dirty="0" smtClean="0"/>
              <a:t>itebilir. Çünkü </a:t>
            </a:r>
            <a:r>
              <a:rPr lang="tr-TR" dirty="0"/>
              <a:t>güzel zaman geçiren çocuk suçluluk duygusuyla bunu söylemekten </a:t>
            </a:r>
            <a:r>
              <a:rPr lang="tr-TR" dirty="0" smtClean="0"/>
              <a:t>kaçınabilir</a:t>
            </a:r>
            <a:endParaRPr lang="tr-TR" dirty="0"/>
          </a:p>
          <a:p>
            <a:pPr fontAlgn="auto">
              <a:spcAft>
                <a:spcPts val="0"/>
              </a:spcAft>
              <a:buFont typeface="Wingdings" pitchFamily="2" charset="2"/>
              <a:buChar char="ü"/>
              <a:defRPr/>
            </a:pPr>
            <a:r>
              <a:rPr lang="tr-TR" dirty="0" smtClean="0"/>
              <a:t>Babanın </a:t>
            </a:r>
            <a:r>
              <a:rPr lang="tr-TR" dirty="0"/>
              <a:t>yanında kalan kız çocukları ya da annenin yanında kalan erkek çocukları özdeşleşebilecekleri bir model </a:t>
            </a:r>
            <a:r>
              <a:rPr lang="tr-TR" dirty="0" smtClean="0"/>
              <a:t>bulamazlar. Bu </a:t>
            </a:r>
            <a:r>
              <a:rPr lang="tr-TR" dirty="0"/>
              <a:t>durum çocuğun cinsel kimliğini geliştirmesini </a:t>
            </a:r>
            <a:r>
              <a:rPr lang="tr-TR" dirty="0" smtClean="0"/>
              <a:t>engeller</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fontAlgn="auto">
              <a:spcAft>
                <a:spcPts val="0"/>
              </a:spcAft>
              <a:defRPr/>
            </a:pPr>
            <a:r>
              <a:rPr lang="sv-SE"/>
              <a:t>Boşanma sürecinde dikkat edilmesi gereken noktalar</a:t>
            </a:r>
            <a:endParaRPr lang="tr-TR"/>
          </a:p>
        </p:txBody>
      </p:sp>
      <p:sp>
        <p:nvSpPr>
          <p:cNvPr id="3" name="İçerik Yer Tutucusu 2"/>
          <p:cNvSpPr>
            <a:spLocks noGrp="1"/>
          </p:cNvSpPr>
          <p:nvPr>
            <p:ph idx="1"/>
          </p:nvPr>
        </p:nvSpPr>
        <p:spPr/>
        <p:txBody>
          <a:bodyPr rtlCol="0">
            <a:normAutofit lnSpcReduction="10000"/>
          </a:bodyPr>
          <a:lstStyle/>
          <a:p>
            <a:pPr fontAlgn="auto">
              <a:spcAft>
                <a:spcPts val="0"/>
              </a:spcAft>
              <a:buFont typeface="Wingdings" pitchFamily="2" charset="2"/>
              <a:buChar char="ü"/>
              <a:defRPr/>
            </a:pPr>
            <a:r>
              <a:rPr lang="tr-TR" dirty="0" smtClean="0"/>
              <a:t>Çocuklar</a:t>
            </a:r>
            <a:r>
              <a:rPr lang="tr-TR" dirty="0"/>
              <a:t>, anlayacak yaşta ise anne-baba boşanma kararını açıklıkla ve soğukkanlılıkla </a:t>
            </a:r>
            <a:r>
              <a:rPr lang="tr-TR" dirty="0" smtClean="0"/>
              <a:t>anlatmalıdır, açıklamalarda </a:t>
            </a:r>
            <a:r>
              <a:rPr lang="tr-TR" dirty="0"/>
              <a:t>birbirlerini suçlama eğilimine </a:t>
            </a:r>
            <a:r>
              <a:rPr lang="tr-TR" dirty="0" smtClean="0"/>
              <a:t>girmemelidir, </a:t>
            </a:r>
            <a:r>
              <a:rPr lang="tr-TR" dirty="0"/>
              <a:t>boşanmanın utanç verici bir durum olmadığı </a:t>
            </a:r>
            <a:r>
              <a:rPr lang="tr-TR" dirty="0" smtClean="0"/>
              <a:t>açıklanmalıdır</a:t>
            </a:r>
            <a:endParaRPr lang="tr-TR" dirty="0"/>
          </a:p>
          <a:p>
            <a:pPr fontAlgn="auto">
              <a:spcAft>
                <a:spcPts val="0"/>
              </a:spcAft>
              <a:buFont typeface="Wingdings" pitchFamily="2" charset="2"/>
              <a:buChar char="ü"/>
              <a:defRPr/>
            </a:pPr>
            <a:r>
              <a:rPr lang="tr-TR" dirty="0" smtClean="0"/>
              <a:t>Anne-baba</a:t>
            </a:r>
            <a:r>
              <a:rPr lang="tr-TR" dirty="0"/>
              <a:t>, çocuğa boşanmanın kendisini bir süre mutsuz edeceğini bildiklerini söylemelidir</a:t>
            </a:r>
          </a:p>
          <a:p>
            <a:pPr fontAlgn="auto">
              <a:spcAft>
                <a:spcPts val="0"/>
              </a:spcAft>
              <a:buFont typeface="Wingdings 2"/>
              <a:buChar char=""/>
              <a:defRPr/>
            </a:pP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fontAlgn="auto">
              <a:spcAft>
                <a:spcPts val="0"/>
              </a:spcAft>
              <a:defRPr/>
            </a:pPr>
            <a:r>
              <a:rPr lang="sv-SE"/>
              <a:t>Boşanma sürecinde dikkat edilmesi gereken noktalar</a:t>
            </a:r>
            <a:endParaRPr lang="tr-TR"/>
          </a:p>
        </p:txBody>
      </p:sp>
      <p:sp>
        <p:nvSpPr>
          <p:cNvPr id="61442" name="İçerik Yer Tutucusu 2"/>
          <p:cNvSpPr>
            <a:spLocks noGrp="1"/>
          </p:cNvSpPr>
          <p:nvPr>
            <p:ph idx="1"/>
          </p:nvPr>
        </p:nvSpPr>
        <p:spPr/>
        <p:txBody>
          <a:bodyPr/>
          <a:lstStyle/>
          <a:p>
            <a:pPr>
              <a:buFont typeface="Wingdings" pitchFamily="2" charset="2"/>
              <a:buChar char="ü"/>
            </a:pPr>
            <a:r>
              <a:rPr lang="tr-TR" smtClean="0"/>
              <a:t>Boşanmada bir suçlu olmadığını, özellikle çocukla bir ilgisinin olmadığı açıklanmalıdır</a:t>
            </a:r>
          </a:p>
          <a:p>
            <a:pPr>
              <a:buFont typeface="Wingdings" pitchFamily="2" charset="2"/>
              <a:buChar char="ü"/>
            </a:pPr>
            <a:r>
              <a:rPr lang="tr-TR" smtClean="0"/>
              <a:t>Boşanmadan sonra anne-baba sevgisinin devam edeceği anne-babadan mahrum kalınmayacağı açıklanmalıdır</a:t>
            </a:r>
          </a:p>
          <a:p>
            <a:pPr>
              <a:buFont typeface="Wingdings" pitchFamily="2" charset="2"/>
              <a:buChar char="ü"/>
            </a:pPr>
            <a:r>
              <a:rPr lang="tr-TR" smtClean="0"/>
              <a:t>Çocuğun anne-babasını düzenli aralıklarla ve sürekli görmesine imkân sağlanmalıdır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fontAlgn="auto">
              <a:spcAft>
                <a:spcPts val="0"/>
              </a:spcAft>
              <a:defRPr/>
            </a:pPr>
            <a:r>
              <a:rPr lang="sv-SE"/>
              <a:t>Boşanma sürecinde dikkat edilmesi gereken noktalar</a:t>
            </a:r>
            <a:endParaRPr lang="tr-TR"/>
          </a:p>
        </p:txBody>
      </p:sp>
      <p:sp>
        <p:nvSpPr>
          <p:cNvPr id="62466" name="İçerik Yer Tutucusu 2"/>
          <p:cNvSpPr>
            <a:spLocks noGrp="1"/>
          </p:cNvSpPr>
          <p:nvPr>
            <p:ph idx="1"/>
          </p:nvPr>
        </p:nvSpPr>
        <p:spPr/>
        <p:txBody>
          <a:bodyPr/>
          <a:lstStyle/>
          <a:p>
            <a:r>
              <a:rPr lang="tr-TR" smtClean="0"/>
              <a:t>Anne-baba, boşanma olayından sonra iletişimlerini koparmamalıdır</a:t>
            </a:r>
          </a:p>
          <a:p>
            <a:r>
              <a:rPr lang="tr-TR" smtClean="0"/>
              <a:t>Çocuğun sürekli kalacağı bir evi olmalıdır</a:t>
            </a:r>
          </a:p>
          <a:p>
            <a:r>
              <a:rPr lang="tr-TR" smtClean="0"/>
              <a:t>Çocukların anne-baba arasında paylaşılması,                     boşanma olayından daha çok etkilenmelerine neden olur</a:t>
            </a:r>
          </a:p>
        </p:txBody>
      </p:sp>
      <p:pic>
        <p:nvPicPr>
          <p:cNvPr id="62467" name="Picture 2"/>
          <p:cNvPicPr>
            <a:picLocks noChangeAspect="1" noChangeArrowheads="1"/>
          </p:cNvPicPr>
          <p:nvPr/>
        </p:nvPicPr>
        <p:blipFill>
          <a:blip r:embed="rId2"/>
          <a:srcRect/>
          <a:stretch>
            <a:fillRect/>
          </a:stretch>
        </p:blipFill>
        <p:spPr bwMode="auto">
          <a:xfrm>
            <a:off x="6156325" y="3860800"/>
            <a:ext cx="2633663" cy="26400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Anne Çocuk İlişkisi</a:t>
            </a:r>
          </a:p>
        </p:txBody>
      </p:sp>
      <p:sp>
        <p:nvSpPr>
          <p:cNvPr id="3" name="İçerik Yer Tutucusu 2"/>
          <p:cNvSpPr>
            <a:spLocks noGrp="1"/>
          </p:cNvSpPr>
          <p:nvPr>
            <p:ph idx="1"/>
          </p:nvPr>
        </p:nvSpPr>
        <p:spPr/>
        <p:txBody>
          <a:bodyPr rtlCol="0">
            <a:normAutofit fontScale="92500" lnSpcReduction="10000"/>
          </a:bodyPr>
          <a:lstStyle/>
          <a:p>
            <a:pPr fontAlgn="auto">
              <a:spcAft>
                <a:spcPts val="0"/>
              </a:spcAft>
              <a:buFont typeface="Wingdings 2"/>
              <a:buChar char=""/>
              <a:defRPr/>
            </a:pPr>
            <a:r>
              <a:rPr lang="tr-TR" dirty="0"/>
              <a:t>Bebeğin fizyolojik ve psikolojik ihtiyaçlarının yerinde ve zamanında temel bakım veren kişi yani anne tarafından karşılanması, çocukta temel güven duygusunun gelişmesinde önemli rol </a:t>
            </a:r>
            <a:r>
              <a:rPr lang="tr-TR" dirty="0" smtClean="0"/>
              <a:t>oynar</a:t>
            </a:r>
          </a:p>
          <a:p>
            <a:pPr fontAlgn="auto">
              <a:spcAft>
                <a:spcPts val="0"/>
              </a:spcAft>
              <a:buFont typeface="Wingdings 2"/>
              <a:buChar char=""/>
              <a:defRPr/>
            </a:pPr>
            <a:r>
              <a:rPr lang="tr-TR" dirty="0"/>
              <a:t>Çocukta sosyal ilişkilerin gelişmesinde anne çocuk diyaloğunun önemli bir rolü </a:t>
            </a:r>
            <a:r>
              <a:rPr lang="tr-TR" dirty="0" smtClean="0"/>
              <a:t>vardır</a:t>
            </a:r>
          </a:p>
          <a:p>
            <a:pPr fontAlgn="auto">
              <a:spcAft>
                <a:spcPts val="0"/>
              </a:spcAft>
              <a:buFont typeface="Wingdings 2"/>
              <a:buChar char=""/>
              <a:defRPr/>
            </a:pPr>
            <a:r>
              <a:rPr lang="tr-TR" dirty="0"/>
              <a:t>Anne ile çocuk arasında kurulan sağlıklı iletişim, çocuğun başkaları ile de olumlu ve sağlıklı ilişkiler kurması için temel oluşturur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fontAlgn="auto">
              <a:spcAft>
                <a:spcPts val="0"/>
              </a:spcAft>
              <a:defRPr/>
            </a:pPr>
            <a:r>
              <a:rPr lang="sv-SE"/>
              <a:t>Boşanma sürecinde dikkat edilmesi gereken noktalar</a:t>
            </a:r>
            <a:endParaRPr lang="tr-TR"/>
          </a:p>
        </p:txBody>
      </p:sp>
      <p:sp>
        <p:nvSpPr>
          <p:cNvPr id="3" name="İçerik Yer Tutucusu 2"/>
          <p:cNvSpPr>
            <a:spLocks noGrp="1"/>
          </p:cNvSpPr>
          <p:nvPr>
            <p:ph idx="1"/>
          </p:nvPr>
        </p:nvSpPr>
        <p:spPr/>
        <p:txBody>
          <a:bodyPr rtlCol="0">
            <a:normAutofit/>
          </a:bodyPr>
          <a:lstStyle/>
          <a:p>
            <a:pPr fontAlgn="auto">
              <a:spcAft>
                <a:spcPts val="0"/>
              </a:spcAft>
              <a:buFont typeface="Wingdings 2"/>
              <a:buChar char=""/>
              <a:defRPr/>
            </a:pPr>
            <a:r>
              <a:rPr lang="tr-TR" dirty="0" smtClean="0"/>
              <a:t>Anne-baba</a:t>
            </a:r>
            <a:r>
              <a:rPr lang="tr-TR" dirty="0"/>
              <a:t>, çocukları ile olan beraberliklerinde daha çok sevme yarışına </a:t>
            </a:r>
            <a:r>
              <a:rPr lang="tr-TR" dirty="0" smtClean="0"/>
              <a:t>girmemelidir</a:t>
            </a:r>
            <a:endParaRPr lang="tr-TR" dirty="0"/>
          </a:p>
          <a:p>
            <a:pPr fontAlgn="auto">
              <a:spcAft>
                <a:spcPts val="0"/>
              </a:spcAft>
              <a:buFont typeface="Wingdings 2"/>
              <a:buChar char=""/>
              <a:defRPr/>
            </a:pPr>
            <a:r>
              <a:rPr lang="tr-TR" dirty="0" smtClean="0"/>
              <a:t>Boşanmanın </a:t>
            </a:r>
            <a:r>
              <a:rPr lang="tr-TR" dirty="0"/>
              <a:t>birinci yılında çocuğun stresten kurtulması için anne ya da baba yeni evlilik yapmamalıdır</a:t>
            </a:r>
          </a:p>
          <a:p>
            <a:pPr marL="0" indent="0" fontAlgn="auto">
              <a:spcAft>
                <a:spcPts val="0"/>
              </a:spcAft>
              <a:buFont typeface="Wingdings 2"/>
              <a:buNone/>
              <a:defRPr/>
            </a:pPr>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fontAlgn="auto">
              <a:spcAft>
                <a:spcPts val="0"/>
              </a:spcAft>
              <a:defRPr/>
            </a:pPr>
            <a:r>
              <a:rPr lang="tr-TR" smtClean="0"/>
              <a:t>Kaynaklar:</a:t>
            </a:r>
            <a:endParaRPr lang="tr-TR"/>
          </a:p>
        </p:txBody>
      </p:sp>
      <p:sp>
        <p:nvSpPr>
          <p:cNvPr id="64514" name="İçerik Yer Tutucusu 2"/>
          <p:cNvSpPr>
            <a:spLocks noGrp="1"/>
          </p:cNvSpPr>
          <p:nvPr>
            <p:ph idx="1"/>
          </p:nvPr>
        </p:nvSpPr>
        <p:spPr/>
        <p:txBody>
          <a:bodyPr/>
          <a:lstStyle/>
          <a:p>
            <a:r>
              <a:rPr lang="tr-TR" smtClean="0"/>
              <a:t>Çağdaş A. (2008). Anne-baba-çocuk iletişimi. Kök yayıncılık, s. 27-44.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pPr fontAlgn="auto">
              <a:spcAft>
                <a:spcPts val="0"/>
              </a:spcAft>
              <a:defRPr/>
            </a:pPr>
            <a:r>
              <a:rPr lang="tr-TR" dirty="0" smtClean="0"/>
              <a:t>TEŞEKKÜRLER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18434" name="İçerik Yer Tutucusu 2"/>
          <p:cNvSpPr>
            <a:spLocks noGrp="1"/>
          </p:cNvSpPr>
          <p:nvPr>
            <p:ph idx="1"/>
          </p:nvPr>
        </p:nvSpPr>
        <p:spPr/>
        <p:txBody>
          <a:bodyPr/>
          <a:lstStyle/>
          <a:p>
            <a:r>
              <a:rPr lang="tr-TR" smtClean="0"/>
              <a:t>Bağlanma, bebek ile anne-baba arasında duygusal olarak olumlu ve karşılıklı bir ilişkinin kurulmasını belirtir</a:t>
            </a:r>
          </a:p>
          <a:p>
            <a:r>
              <a:rPr lang="tr-TR" smtClean="0"/>
              <a:t>Anne ile bebek arasında bağın oluşmasında kritik bir dönemin varlığı ileri sürülmekte ve bağlanma için en uygun dönemin doğumdan hemen sonraki dönem olduğu belirtilmektedir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3" name="İçerik Yer Tutucusu 2"/>
          <p:cNvSpPr>
            <a:spLocks noGrp="1"/>
          </p:cNvSpPr>
          <p:nvPr>
            <p:ph idx="1"/>
          </p:nvPr>
        </p:nvSpPr>
        <p:spPr/>
        <p:txBody>
          <a:bodyPr rtlCol="0">
            <a:normAutofit lnSpcReduction="10000"/>
          </a:bodyPr>
          <a:lstStyle/>
          <a:p>
            <a:pPr fontAlgn="auto">
              <a:spcAft>
                <a:spcPts val="0"/>
              </a:spcAft>
              <a:buFont typeface="Wingdings 2"/>
              <a:buChar char=""/>
              <a:defRPr/>
            </a:pPr>
            <a:r>
              <a:rPr lang="tr-TR" dirty="0"/>
              <a:t>Araştırma </a:t>
            </a:r>
            <a:r>
              <a:rPr lang="tr-TR" dirty="0" smtClean="0"/>
              <a:t>bulguları, </a:t>
            </a:r>
            <a:r>
              <a:rPr lang="tr-TR" dirty="0"/>
              <a:t>bebeklerin daha ilk aylarda yetişkinlerle ilişki kurmaya yardımcı olabilecek özelliklere sahip olduklarını ortaya koymuştur</a:t>
            </a:r>
          </a:p>
          <a:p>
            <a:pPr fontAlgn="auto">
              <a:spcAft>
                <a:spcPts val="0"/>
              </a:spcAft>
              <a:buFont typeface="Wingdings 2"/>
              <a:buChar char=""/>
              <a:defRPr/>
            </a:pPr>
            <a:r>
              <a:rPr lang="tr-TR" dirty="0"/>
              <a:t>Anneler bebekleri ile ilişkilerinde farkında olmadan iletişimi kolaylaştırıcı bazı abartılı davranışlarda </a:t>
            </a:r>
            <a:r>
              <a:rPr lang="tr-TR" dirty="0" smtClean="0"/>
              <a:t>bulunurlar</a:t>
            </a:r>
          </a:p>
          <a:p>
            <a:pPr fontAlgn="auto">
              <a:spcAft>
                <a:spcPts val="0"/>
              </a:spcAft>
              <a:buFont typeface="Wingdings 2"/>
              <a:buChar char=""/>
              <a:defRPr/>
            </a:pPr>
            <a:r>
              <a:rPr lang="tr-TR" dirty="0" smtClean="0"/>
              <a:t>Abartılı </a:t>
            </a:r>
            <a:r>
              <a:rPr lang="tr-TR" dirty="0"/>
              <a:t>davranışlar, bebeğin dikkatini çekme ve tutma açısından oldukça yararlıdır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3" name="İçerik Yer Tutucusu 2"/>
          <p:cNvSpPr>
            <a:spLocks noGrp="1"/>
          </p:cNvSpPr>
          <p:nvPr>
            <p:ph idx="1"/>
          </p:nvPr>
        </p:nvSpPr>
        <p:spPr/>
        <p:txBody>
          <a:bodyPr rtlCol="0">
            <a:normAutofit fontScale="92500" lnSpcReduction="10000"/>
          </a:bodyPr>
          <a:lstStyle/>
          <a:p>
            <a:pPr fontAlgn="auto">
              <a:spcAft>
                <a:spcPts val="0"/>
              </a:spcAft>
              <a:buFont typeface="Wingdings 2"/>
              <a:buChar char=""/>
              <a:defRPr/>
            </a:pPr>
            <a:r>
              <a:rPr lang="tr-TR" dirty="0"/>
              <a:t>Bebekte doğuştan var olan emme refleksi, bebeğin annesine bağlanmasına yardımcı </a:t>
            </a:r>
            <a:r>
              <a:rPr lang="tr-TR" dirty="0" smtClean="0"/>
              <a:t>olur</a:t>
            </a:r>
          </a:p>
          <a:p>
            <a:pPr fontAlgn="auto">
              <a:spcAft>
                <a:spcPts val="0"/>
              </a:spcAft>
              <a:buFont typeface="Wingdings 2"/>
              <a:buChar char=""/>
              <a:defRPr/>
            </a:pPr>
            <a:r>
              <a:rPr lang="tr-TR" dirty="0"/>
              <a:t>Bebek ile annenin başarılı bir bağ kurması, bebeğin yaşama uyum sağlaması açısından oldukça </a:t>
            </a:r>
            <a:r>
              <a:rPr lang="tr-TR" dirty="0" smtClean="0"/>
              <a:t>önemlidir</a:t>
            </a:r>
          </a:p>
          <a:p>
            <a:pPr fontAlgn="auto">
              <a:spcAft>
                <a:spcPts val="0"/>
              </a:spcAft>
              <a:buFont typeface="Wingdings 2"/>
              <a:buChar char=""/>
              <a:defRPr/>
            </a:pPr>
            <a:r>
              <a:rPr lang="tr-TR" dirty="0"/>
              <a:t>Güvenli bağlılık geliştiren çocuklar, ileride yaşıtları arasında lider, sosyal açıdan ilgili, başkalarının ilgisini çeken, öğrenmeye istekli, çevresi ile ilgili ve işbirlikçi olarak tanımlanmıştır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a:t>Bağlanma</a:t>
            </a:r>
          </a:p>
        </p:txBody>
      </p:sp>
      <p:sp>
        <p:nvSpPr>
          <p:cNvPr id="21506" name="İçerik Yer Tutucusu 2"/>
          <p:cNvSpPr>
            <a:spLocks noGrp="1"/>
          </p:cNvSpPr>
          <p:nvPr>
            <p:ph idx="1"/>
          </p:nvPr>
        </p:nvSpPr>
        <p:spPr/>
        <p:txBody>
          <a:bodyPr/>
          <a:lstStyle/>
          <a:p>
            <a:r>
              <a:rPr lang="tr-TR" smtClean="0"/>
              <a:t>1982 yılında yapılan bir çalışmada güvenli bağlılık geliştiren 18 aylık çocukların 4-5 yaşlarında anaokulu öğretmenleri tarafından rahatlıkla güçlüklerin üstesinden gelebilen, aktiviteleri başlatma konusunda becerikli, meraklı, keşfetmekten hoşlanan ve kendisine güvenen çocuklar olarak görüldüğünü belirtilmiştir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elcome">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Hoş Geldiniz teması</Template>
  <TotalTime>321</TotalTime>
  <Words>1826</Words>
  <Application>Microsoft Office PowerPoint</Application>
  <PresentationFormat>On-screen Show (4:3)</PresentationFormat>
  <Paragraphs>132</Paragraphs>
  <Slides>52</Slides>
  <Notes>0</Notes>
  <HiddenSlides>0</HiddenSlides>
  <MMClips>0</MMClips>
  <ScaleCrop>false</ScaleCrop>
  <HeadingPairs>
    <vt:vector size="6" baseType="variant">
      <vt:variant>
        <vt:lpstr>Kullanılan Yazı Tipleri</vt:lpstr>
      </vt:variant>
      <vt:variant>
        <vt:i4>8</vt:i4>
      </vt:variant>
      <vt:variant>
        <vt:lpstr>Tasarım Şablonu</vt:lpstr>
      </vt:variant>
      <vt:variant>
        <vt:i4>9</vt:i4>
      </vt:variant>
      <vt:variant>
        <vt:lpstr>Slayt Başlıkları</vt:lpstr>
      </vt:variant>
      <vt:variant>
        <vt:i4>52</vt:i4>
      </vt:variant>
    </vt:vector>
  </HeadingPairs>
  <TitlesOfParts>
    <vt:vector size="69" baseType="lpstr">
      <vt:lpstr>Cambria</vt:lpstr>
      <vt:lpstr>Arial</vt:lpstr>
      <vt:lpstr>Book Antiqua</vt:lpstr>
      <vt:lpstr>Wingdings 2</vt:lpstr>
      <vt:lpstr>Calibri</vt:lpstr>
      <vt:lpstr>宋体</vt:lpstr>
      <vt:lpstr>Wingdings</vt:lpstr>
      <vt:lpstr>Times New Roman</vt:lpstr>
      <vt:lpstr>Welcome</vt:lpstr>
      <vt:lpstr>Welcome</vt:lpstr>
      <vt:lpstr>Welcome</vt:lpstr>
      <vt:lpstr>Welcome</vt:lpstr>
      <vt:lpstr>Welcome</vt:lpstr>
      <vt:lpstr>Welcome</vt:lpstr>
      <vt:lpstr>Welcome</vt:lpstr>
      <vt:lpstr>Welcome</vt:lpstr>
      <vt:lpstr>Welcome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gizemyilmaz</dc:creator>
  <cp:lastModifiedBy>FATMA</cp:lastModifiedBy>
  <cp:revision>75</cp:revision>
  <dcterms:created xsi:type="dcterms:W3CDTF">2012-01-18T12:03:09Z</dcterms:created>
  <dcterms:modified xsi:type="dcterms:W3CDTF">2013-09-26T10:46:00Z</dcterms:modified>
</cp:coreProperties>
</file>